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0" r:id="rId10"/>
    <p:sldMasterId id="2147483662" r:id="rId11"/>
    <p:sldMasterId id="2147483664" r:id="rId12"/>
    <p:sldMasterId id="2147483666" r:id="rId13"/>
    <p:sldMasterId id="2147483668" r:id="rId14"/>
    <p:sldMasterId id="2147483670" r:id="rId15"/>
    <p:sldMasterId id="2147483672" r:id="rId16"/>
    <p:sldMasterId id="2147483674" r:id="rId17"/>
    <p:sldMasterId id="2147483677" r:id="rId18"/>
    <p:sldMasterId id="2147483680" r:id="rId19"/>
    <p:sldMasterId id="2147483683" r:id="rId20"/>
    <p:sldMasterId id="2147483685" r:id="rId21"/>
    <p:sldMasterId id="2147483687" r:id="rId22"/>
    <p:sldMasterId id="2147483689" r:id="rId23"/>
  </p:sldMasterIdLst>
  <p:notesMasterIdLst>
    <p:notesMasterId r:id="rId83"/>
  </p:notesMasterIdLst>
  <p:sldIdLst>
    <p:sldId id="2059" r:id="rId24"/>
    <p:sldId id="3244" r:id="rId25"/>
    <p:sldId id="3150" r:id="rId26"/>
    <p:sldId id="2367" r:id="rId27"/>
    <p:sldId id="3154" r:id="rId28"/>
    <p:sldId id="2368" r:id="rId29"/>
    <p:sldId id="2369" r:id="rId30"/>
    <p:sldId id="2370" r:id="rId31"/>
    <p:sldId id="2371" r:id="rId32"/>
    <p:sldId id="3241" r:id="rId33"/>
    <p:sldId id="3242" r:id="rId34"/>
    <p:sldId id="3240" r:id="rId35"/>
    <p:sldId id="2372" r:id="rId36"/>
    <p:sldId id="2373" r:id="rId37"/>
    <p:sldId id="3194" r:id="rId38"/>
    <p:sldId id="3149" r:id="rId39"/>
    <p:sldId id="3105" r:id="rId40"/>
    <p:sldId id="2362" r:id="rId41"/>
    <p:sldId id="3248" r:id="rId42"/>
    <p:sldId id="3249" r:id="rId43"/>
    <p:sldId id="3250" r:id="rId44"/>
    <p:sldId id="3251" r:id="rId45"/>
    <p:sldId id="3252" r:id="rId46"/>
    <p:sldId id="3253" r:id="rId47"/>
    <p:sldId id="3254" r:id="rId48"/>
    <p:sldId id="3255" r:id="rId49"/>
    <p:sldId id="3155" r:id="rId50"/>
    <p:sldId id="3156" r:id="rId51"/>
    <p:sldId id="3157" r:id="rId52"/>
    <p:sldId id="3158" r:id="rId53"/>
    <p:sldId id="3132" r:id="rId54"/>
    <p:sldId id="3133" r:id="rId55"/>
    <p:sldId id="3134" r:id="rId56"/>
    <p:sldId id="3136" r:id="rId57"/>
    <p:sldId id="3135" r:id="rId58"/>
    <p:sldId id="3137" r:id="rId59"/>
    <p:sldId id="3138" r:id="rId60"/>
    <p:sldId id="3139" r:id="rId61"/>
    <p:sldId id="3140" r:id="rId62"/>
    <p:sldId id="3141" r:id="rId63"/>
    <p:sldId id="3142" r:id="rId64"/>
    <p:sldId id="3143" r:id="rId65"/>
    <p:sldId id="3144" r:id="rId66"/>
    <p:sldId id="3145" r:id="rId67"/>
    <p:sldId id="3146" r:id="rId68"/>
    <p:sldId id="3147" r:id="rId69"/>
    <p:sldId id="3148" r:id="rId70"/>
    <p:sldId id="3186" r:id="rId71"/>
    <p:sldId id="3187" r:id="rId72"/>
    <p:sldId id="3184" r:id="rId73"/>
    <p:sldId id="3188" r:id="rId74"/>
    <p:sldId id="3189" r:id="rId75"/>
    <p:sldId id="3190" r:id="rId76"/>
    <p:sldId id="3191" r:id="rId77"/>
    <p:sldId id="3161" r:id="rId78"/>
    <p:sldId id="3245" r:id="rId79"/>
    <p:sldId id="3246" r:id="rId80"/>
    <p:sldId id="3247" r:id="rId81"/>
    <p:sldId id="3128" r:id="rId82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Encode Sans Condensed" panose="020B0604020202020204" charset="0"/>
      <p:regular r:id="rId88"/>
      <p:bold r:id="rId89"/>
    </p:embeddedFont>
    <p:embeddedFont>
      <p:font typeface="Roboto Medium" panose="02000000000000000000" pitchFamily="2" charset="0"/>
      <p:regular r:id="rId90"/>
      <p:italic r:id="rId91"/>
    </p:embeddedFont>
    <p:embeddedFont>
      <p:font typeface="Segoe UI" panose="020B0502040204020203" pitchFamily="34" charset="0"/>
      <p:regular r:id="rId92"/>
      <p:bold r:id="rId93"/>
      <p:italic r:id="rId94"/>
      <p:boldItalic r:id="rId95"/>
    </p:embeddedFont>
  </p:embeddedFontLst>
  <p:custDataLst>
    <p:tags r:id="rId96"/>
  </p:custData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Andrea Garcia Rojas" initials="KAGR" lastIdx="1" clrIdx="0"/>
  <p:cmAuthor id="2" name="Andres Francisco Mejia Bocanegra" initials="AFMB" lastIdx="1" clrIdx="1"/>
  <p:cmAuthor id="3" name="Angela Lucia Forero Vargas" initials="AF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03B"/>
    <a:srgbClr val="8D143D"/>
    <a:srgbClr val="FF99CC"/>
    <a:srgbClr val="6F2A4D"/>
    <a:srgbClr val="B6004C"/>
    <a:srgbClr val="7F7F7F"/>
    <a:srgbClr val="EF3C6F"/>
    <a:srgbClr val="6B234A"/>
    <a:srgbClr val="6F264C"/>
    <a:srgbClr val="B60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038"/>
  </p:normalViewPr>
  <p:slideViewPr>
    <p:cSldViewPr snapToGrid="0" showGuides="1">
      <p:cViewPr varScale="1">
        <p:scale>
          <a:sx n="149" d="100"/>
          <a:sy n="149" d="100"/>
        </p:scale>
        <p:origin x="1050" y="120"/>
      </p:cViewPr>
      <p:guideLst>
        <p:guide orient="horz" pos="16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5" Type="http://schemas.openxmlformats.org/officeDocument/2006/relationships/font" Target="fonts/font2.fntdata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8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font" Target="fonts/font4.fntdata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font" Target="fonts/font10.fntdata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ssystem\GEIH-TEMATICA\Concertaci&#243;n%20SMMLV\SALARIOS%202025\Excel_actualizaci&#243;n\Geo\salario_minimo_results_ene_nov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https://danegovco-my.sharepoint.com/personal/fjchauxg_dane_gov_co/Documents/2024-07-02%20ca&#769;lculos%20adicionales%20para%20rueda%20de%20prensa/salidas/Graficas%20quintiles%20y%20contribuciones%20para%20publicacio&#769;n.xlsx" TargetMode="External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gejemc\Downloads\Demografia_Empresarial_01122024%20JEM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gejemc\Downloads\Demografia_Empresarial_01122024%20JEMC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anegovco-my.sharepoint.com/personal/scserranor_dane_gov_co/Documents/Productos%20de%20publicacion%20Nacional%202023%20(160724)/Presentacion%20rueda%20de%20prensa/PPT_DANE_Rueda_Prensa_Pobreza_Monetaria_2023%20cuadros%20y%20gr&#225;fi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anegovco-my.sharepoint.com/personal/scserranor_dane_gov_co/Documents/Productos%20de%20publicacion%20Nacional%202023%20(160724)/Presentacion%20rueda%20de%20prensa/PPT_DANE_Rueda_Prensa_Pobreza_Monetaria_2023%20cuadros%20y%20gr&#225;fic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anegovco-my.sharepoint.com/personal/scserranor_dane_gov_co/Documents/Productos%20de%20publicacion%20Nacional%202023%20(160724)/Presentacion%20rueda%20de%20prensa/PPT_DANE_Rueda_Prensa_Pobreza_Monetaria_2023%20cuadros%20y%20gr&#225;fic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https://danegovco-my.sharepoint.com/personal/fjchauxg_dane_gov_co/Documents/2024-07-02%20ca&#769;lculos%20adicionales%20para%20rueda%20de%20prensa/salidas/Graficas%20quintiles%20y%20contribuciones%20para%20publicacio&#769;n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825691862866599E-2"/>
          <c:y val="2.9071719226856599E-2"/>
          <c:w val="0.85284429493820701"/>
          <c:h val="0.67177953980275196"/>
        </c:manualLayout>
      </c:layout>
      <c:lineChart>
        <c:grouping val="standard"/>
        <c:varyColors val="0"/>
        <c:ser>
          <c:idx val="0"/>
          <c:order val="0"/>
          <c:tx>
            <c:strRef>
              <c:f>'Diapostiva 2'!$A$2</c:f>
              <c:strCache>
                <c:ptCount val="1"/>
                <c:pt idx="0">
                  <c:v>TGP</c:v>
                </c:pt>
              </c:strCache>
            </c:strRef>
          </c:tx>
          <c:spPr>
            <a:ln w="28575" cap="rnd" cmpd="sng" algn="ctr">
              <a:solidFill>
                <a:srgbClr val="BD5184"/>
              </a:solidFill>
              <a:prstDash val="solid"/>
              <a:round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6560107927114403E-3"/>
                  <c:y val="-2.9337345992991998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es-ES" sz="1000" b="1" i="0" u="none" strike="noStrike" kern="1200" baseline="0">
                      <a:solidFill>
                        <a:srgbClr val="BD5184"/>
                      </a:solidFill>
                      <a:latin typeface="+mj-lt"/>
                      <a:ea typeface="Arial" panose="020B0604020202020204"/>
                      <a:cs typeface="Arial" panose="020B0604020202020204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E5-4C82-9D60-96600ECE7842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E5-4C82-9D60-96600ECE7842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E5-4C82-9D60-96600ECE7842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E5-4C82-9D60-96600ECE7842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E5-4C82-9D60-96600ECE784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E5-4C82-9D60-96600ECE7842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E5-4C82-9D60-96600ECE78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ES" sz="1000" b="1" i="0" u="none" strike="noStrike" kern="1200" baseline="0">
                    <a:solidFill>
                      <a:srgbClr val="BD5184"/>
                    </a:solidFill>
                    <a:latin typeface="+mj-lt"/>
                    <a:ea typeface="Arial" panose="020B0604020202020204"/>
                    <a:cs typeface="Arial" panose="020B0604020202020204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'Diapostiva 2'!$B$1:$H$1</c:f>
              <c:strCache>
                <c:ptCount val="7"/>
                <c:pt idx="0">
                  <c:v>Ene - oct 2018</c:v>
                </c:pt>
                <c:pt idx="1">
                  <c:v>Ene - oct 2019</c:v>
                </c:pt>
                <c:pt idx="2">
                  <c:v>Ene - oct 2020</c:v>
                </c:pt>
                <c:pt idx="3">
                  <c:v>Ene - oct 2021</c:v>
                </c:pt>
                <c:pt idx="4">
                  <c:v>Ene - oct 2022</c:v>
                </c:pt>
                <c:pt idx="5">
                  <c:v>Ene - oct 2023</c:v>
                </c:pt>
                <c:pt idx="6">
                  <c:v>Ene - oct 2024</c:v>
                </c:pt>
              </c:strCache>
            </c:strRef>
          </c:cat>
          <c:val>
            <c:numRef>
              <c:f>'Diapostiva 2'!$B$2:$H$2</c:f>
              <c:numCache>
                <c:formatCode>0.0</c:formatCode>
                <c:ptCount val="7"/>
                <c:pt idx="0">
                  <c:v>65.705350040562095</c:v>
                </c:pt>
                <c:pt idx="1">
                  <c:v>64.7451674235311</c:v>
                </c:pt>
                <c:pt idx="2">
                  <c:v>60.035165651344201</c:v>
                </c:pt>
                <c:pt idx="3">
                  <c:v>61.390812727866802</c:v>
                </c:pt>
                <c:pt idx="4">
                  <c:v>63.6369388519891</c:v>
                </c:pt>
                <c:pt idx="5">
                  <c:v>64.174611546132596</c:v>
                </c:pt>
                <c:pt idx="6">
                  <c:v>63.880917325880297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48E5-4C82-9D60-96600ECE7842}"/>
            </c:ext>
          </c:extLst>
        </c:ser>
        <c:ser>
          <c:idx val="1"/>
          <c:order val="1"/>
          <c:tx>
            <c:strRef>
              <c:f>'Diapostiva 2'!$A$3</c:f>
              <c:strCache>
                <c:ptCount val="1"/>
                <c:pt idx="0">
                  <c:v>TO</c:v>
                </c:pt>
              </c:strCache>
            </c:strRef>
          </c:tx>
          <c:spPr>
            <a:ln w="28575" cap="rnd" cmpd="sng" algn="ctr">
              <a:solidFill>
                <a:srgbClr val="F29B00"/>
              </a:solidFill>
              <a:prstDash val="solid"/>
              <a:round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8955838230553707E-3"/>
                  <c:y val="7.0723126483553694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es-ES" sz="1000" b="1" i="0" u="none" strike="noStrike" kern="1200" baseline="0">
                      <a:solidFill>
                        <a:srgbClr val="F29B00"/>
                      </a:solidFill>
                      <a:latin typeface="+mj-lt"/>
                      <a:ea typeface="Arial" panose="020B0604020202020204"/>
                      <a:cs typeface="Arial" panose="020B0604020202020204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E5-4C82-9D60-96600ECE7842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E5-4C82-9D60-96600ECE7842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E5-4C82-9D60-96600ECE7842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E5-4C82-9D60-96600ECE7842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E5-4C82-9D60-96600ECE7842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E5-4C82-9D60-96600ECE7842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E5-4C82-9D60-96600ECE78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ES" sz="1000" b="1" i="0" u="none" strike="noStrike" kern="1200" baseline="0">
                    <a:solidFill>
                      <a:srgbClr val="F29B00"/>
                    </a:solidFill>
                    <a:latin typeface="+mj-lt"/>
                    <a:ea typeface="Arial" panose="020B0604020202020204"/>
                    <a:cs typeface="Arial" panose="020B0604020202020204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'Diapostiva 2'!$B$1:$H$1</c:f>
              <c:strCache>
                <c:ptCount val="7"/>
                <c:pt idx="0">
                  <c:v>Ene - oct 2018</c:v>
                </c:pt>
                <c:pt idx="1">
                  <c:v>Ene - oct 2019</c:v>
                </c:pt>
                <c:pt idx="2">
                  <c:v>Ene - oct 2020</c:v>
                </c:pt>
                <c:pt idx="3">
                  <c:v>Ene - oct 2021</c:v>
                </c:pt>
                <c:pt idx="4">
                  <c:v>Ene - oct 2022</c:v>
                </c:pt>
                <c:pt idx="5">
                  <c:v>Ene - oct 2023</c:v>
                </c:pt>
                <c:pt idx="6">
                  <c:v>Ene - oct 2024</c:v>
                </c:pt>
              </c:strCache>
            </c:strRef>
          </c:cat>
          <c:val>
            <c:numRef>
              <c:f>'Diapostiva 2'!$B$3:$H$3</c:f>
              <c:numCache>
                <c:formatCode>0.0</c:formatCode>
                <c:ptCount val="7"/>
                <c:pt idx="0">
                  <c:v>59.098852781621297</c:v>
                </c:pt>
                <c:pt idx="1">
                  <c:v>57.555393295928198</c:v>
                </c:pt>
                <c:pt idx="2">
                  <c:v>49.783759436830302</c:v>
                </c:pt>
                <c:pt idx="3">
                  <c:v>52.611120084646501</c:v>
                </c:pt>
                <c:pt idx="4">
                  <c:v>56.334747609374197</c:v>
                </c:pt>
                <c:pt idx="5">
                  <c:v>57.572982165837402</c:v>
                </c:pt>
                <c:pt idx="6">
                  <c:v>57.198113442966601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48E5-4C82-9D60-96600ECE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2653488"/>
        <c:axId val="592649960"/>
      </c:lineChart>
      <c:lineChart>
        <c:grouping val="standard"/>
        <c:varyColors val="0"/>
        <c:ser>
          <c:idx val="2"/>
          <c:order val="2"/>
          <c:tx>
            <c:strRef>
              <c:f>'Diapostiva 2'!$A$4</c:f>
              <c:strCache>
                <c:ptCount val="1"/>
                <c:pt idx="0">
                  <c:v>TD</c:v>
                </c:pt>
              </c:strCache>
            </c:strRef>
          </c:tx>
          <c:spPr>
            <a:ln w="28575" cap="rnd" cmpd="sng" algn="ctr">
              <a:solidFill>
                <a:srgbClr val="9BABAB"/>
              </a:solidFill>
              <a:prstDash val="solid"/>
              <a:round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5265812693590698E-3"/>
                  <c:y val="-5.1558154168422098E-2"/>
                </c:manualLayout>
              </c:layout>
              <c:numFmt formatCode="#,##0.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es-ES" sz="1000" b="1" i="0" u="none" strike="noStrike" kern="1200" baseline="0">
                      <a:solidFill>
                        <a:srgbClr val="7C7C7C"/>
                      </a:solidFill>
                      <a:latin typeface="+mj-lt"/>
                      <a:ea typeface="Arial" panose="020B0604020202020204"/>
                      <a:cs typeface="Arial" panose="020B0604020202020204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E5-4C82-9D60-96600ECE7842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E5-4C82-9D60-96600ECE7842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E5-4C82-9D60-96600ECE7842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E5-4C82-9D60-96600ECE7842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8E5-4C82-9D60-96600ECE784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8E5-4C82-9D60-96600ECE7842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8E5-4C82-9D60-96600ECE784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ES" sz="1000" b="1" i="0" u="none" strike="noStrike" kern="1200" baseline="0">
                    <a:solidFill>
                      <a:srgbClr val="7C7C7C"/>
                    </a:solidFill>
                    <a:latin typeface="+mj-lt"/>
                    <a:ea typeface="Arial" panose="020B0604020202020204"/>
                    <a:cs typeface="Arial" panose="020B0604020202020204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'Diapostiva 2'!$B$1:$H$1</c:f>
              <c:strCache>
                <c:ptCount val="7"/>
                <c:pt idx="0">
                  <c:v>Ene - oct 2018</c:v>
                </c:pt>
                <c:pt idx="1">
                  <c:v>Ene - oct 2019</c:v>
                </c:pt>
                <c:pt idx="2">
                  <c:v>Ene - oct 2020</c:v>
                </c:pt>
                <c:pt idx="3">
                  <c:v>Ene - oct 2021</c:v>
                </c:pt>
                <c:pt idx="4">
                  <c:v>Ene - oct 2022</c:v>
                </c:pt>
                <c:pt idx="5">
                  <c:v>Ene - oct 2023</c:v>
                </c:pt>
                <c:pt idx="6">
                  <c:v>Ene - oct 2024</c:v>
                </c:pt>
              </c:strCache>
            </c:strRef>
          </c:cat>
          <c:val>
            <c:numRef>
              <c:f>'Diapostiva 2'!$B$4:$H$4</c:f>
              <c:numCache>
                <c:formatCode>0.0</c:formatCode>
                <c:ptCount val="7"/>
                <c:pt idx="0">
                  <c:v>10.054732188906099</c:v>
                </c:pt>
                <c:pt idx="1">
                  <c:v>11.1047266419135</c:v>
                </c:pt>
                <c:pt idx="2">
                  <c:v>17.075669515458099</c:v>
                </c:pt>
                <c:pt idx="3">
                  <c:v>14.301313164900501</c:v>
                </c:pt>
                <c:pt idx="4">
                  <c:v>11.474768231072201</c:v>
                </c:pt>
                <c:pt idx="5">
                  <c:v>10.286979489361199</c:v>
                </c:pt>
                <c:pt idx="6">
                  <c:v>10.461346146333799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48E5-4C82-9D60-96600ECE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2647216"/>
        <c:axId val="592653880"/>
      </c:lineChart>
      <c:catAx>
        <c:axId val="592653488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ln w="3175" cap="flat" cmpd="sng" algn="ctr">
            <a:solidFill>
              <a:schemeClr val="tx1"/>
            </a:solidFill>
            <a:prstDash val="solid"/>
            <a:round/>
          </a:ln>
        </c:spPr>
        <c:txPr>
          <a:bodyPr rot="-5400000" spcFirstLastPara="0" vertOverflow="ellipsis" vert="horz" wrap="square" anchor="b" anchorCtr="1"/>
          <a:lstStyle/>
          <a:p>
            <a:pPr>
              <a:defRPr lang="es-ES" sz="800" b="0" i="0" u="none" strike="noStrike" kern="1200" baseline="0">
                <a:solidFill>
                  <a:srgbClr val="000000"/>
                </a:solidFill>
                <a:latin typeface="Encode Sans Condensed" panose="00000506000000000000" pitchFamily="2" charset="0"/>
                <a:ea typeface="Arial" panose="020B0604020202020204"/>
                <a:cs typeface="Arial" panose="020B0604020202020204"/>
              </a:defRPr>
            </a:pPr>
            <a:endParaRPr lang="es-CO"/>
          </a:p>
        </c:txPr>
        <c:crossAx val="592649960"/>
        <c:crosses val="autoZero"/>
        <c:auto val="1"/>
        <c:lblAlgn val="ctr"/>
        <c:lblOffset val="20"/>
        <c:noMultiLvlLbl val="1"/>
      </c:catAx>
      <c:valAx>
        <c:axId val="592649960"/>
        <c:scaling>
          <c:orientation val="minMax"/>
          <c:max val="75"/>
          <c:min val="10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es-ES" sz="1050" b="0" i="0" u="none" strike="noStrike" kern="1200" baseline="0">
                    <a:solidFill>
                      <a:srgbClr val="000000"/>
                    </a:solidFill>
                    <a:latin typeface="Encode Sans Condensed" panose="00000506000000000000" pitchFamily="2" charset="0"/>
                    <a:ea typeface="Arial" panose="020B0604020202020204"/>
                    <a:cs typeface="Arial" panose="020B0604020202020204"/>
                  </a:defRPr>
                </a:pPr>
                <a:r>
                  <a:rPr lang="es-CO" sz="1050"/>
                  <a:t>Tasa TGP-TO (%)</a:t>
                </a:r>
              </a:p>
            </c:rich>
          </c:tx>
          <c:layout>
            <c:manualLayout>
              <c:xMode val="edge"/>
              <c:yMode val="edge"/>
              <c:x val="6.7444715329801101E-4"/>
              <c:y val="0.20229268487887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 cap="flat" cmpd="sng" algn="ctr">
            <a:solidFill>
              <a:schemeClr val="tx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rgbClr val="000000"/>
                </a:solidFill>
                <a:latin typeface="+mj-lt"/>
                <a:ea typeface="Arial" panose="020B0604020202020204"/>
                <a:cs typeface="Arial" panose="020B0604020202020204"/>
              </a:defRPr>
            </a:pPr>
            <a:endParaRPr lang="es-CO"/>
          </a:p>
        </c:txPr>
        <c:crossAx val="592653488"/>
        <c:crossesAt val="1"/>
        <c:crossBetween val="midCat"/>
        <c:majorUnit val="10"/>
      </c:valAx>
      <c:catAx>
        <c:axId val="592647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92653880"/>
        <c:crosses val="autoZero"/>
        <c:auto val="1"/>
        <c:lblAlgn val="ctr"/>
        <c:lblOffset val="100"/>
        <c:noMultiLvlLbl val="1"/>
      </c:catAx>
      <c:valAx>
        <c:axId val="592653880"/>
        <c:scaling>
          <c:orientation val="minMax"/>
          <c:max val="50"/>
          <c:min val="5"/>
        </c:scaling>
        <c:delete val="0"/>
        <c:axPos val="r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es-ES" sz="1050" b="0" i="0" u="none" strike="noStrike" kern="1200" baseline="0">
                    <a:solidFill>
                      <a:srgbClr val="000000"/>
                    </a:solidFill>
                    <a:latin typeface="Encode Sans Condensed" panose="00000506000000000000" pitchFamily="2" charset="0"/>
                    <a:ea typeface="Arial" panose="020B0604020202020204"/>
                    <a:cs typeface="Arial" panose="020B0604020202020204"/>
                  </a:defRPr>
                </a:pPr>
                <a:r>
                  <a:rPr lang="es-CO" sz="1050"/>
                  <a:t> Tasa TD (%)</a:t>
                </a:r>
              </a:p>
            </c:rich>
          </c:tx>
          <c:layout>
            <c:manualLayout>
              <c:xMode val="edge"/>
              <c:yMode val="edge"/>
              <c:x val="0.96926054477531898"/>
              <c:y val="0.2734994528397660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 cap="flat" cmpd="sng" algn="ctr">
            <a:solidFill>
              <a:schemeClr val="tx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rgbClr val="000000"/>
                </a:solidFill>
                <a:latin typeface="+mj-lt"/>
                <a:ea typeface="Arial" panose="020B0604020202020204"/>
                <a:cs typeface="Arial" panose="020B0604020202020204"/>
              </a:defRPr>
            </a:pPr>
            <a:endParaRPr lang="es-CO"/>
          </a:p>
        </c:txPr>
        <c:crossAx val="592647216"/>
        <c:crosses val="max"/>
        <c:crossBetween val="between"/>
        <c:majorUnit val="10"/>
      </c:valAx>
      <c:spPr>
        <a:noFill/>
        <a:ln w="6350">
          <a:noFill/>
        </a:ln>
      </c:spPr>
    </c:plotArea>
    <c:legend>
      <c:legendPos val="b"/>
      <c:layout>
        <c:manualLayout>
          <c:xMode val="edge"/>
          <c:yMode val="edge"/>
          <c:x val="0.389018808835082"/>
          <c:y val="0.93419609393803904"/>
          <c:w val="0.22196225096487601"/>
          <c:h val="6.5803906061960599E-2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s-ES" sz="1000" b="0" i="0" u="none" strike="noStrike" kern="1200" baseline="0">
              <a:solidFill>
                <a:srgbClr val="000000"/>
              </a:solidFill>
              <a:latin typeface="Encode Sans Condensed" panose="00000506000000000000" pitchFamily="2" charset="0"/>
              <a:ea typeface="Arial" panose="020B0604020202020204"/>
              <a:cs typeface="Arial" panose="020B0604020202020204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dfe84f6-b626-4fd5-a292-316dab6e3765}"/>
      </c:ext>
    </c:extLst>
  </c:chart>
  <c:spPr>
    <a:noFill/>
    <a:ln w="9525">
      <a:noFill/>
    </a:ln>
  </c:spPr>
  <c:txPr>
    <a:bodyPr/>
    <a:lstStyle/>
    <a:p>
      <a:pPr>
        <a:defRPr lang="es-ES" sz="1000" b="0" i="0" u="none" strike="noStrike" baseline="0">
          <a:solidFill>
            <a:srgbClr val="000000"/>
          </a:solidFill>
          <a:latin typeface="Encode Sans Condensed" panose="00000506000000000000" pitchFamily="2" charset="0"/>
          <a:ea typeface="Arial" panose="020B0604020202020204"/>
          <a:cs typeface="Arial" panose="020B0604020202020204"/>
        </a:defRPr>
      </a:pPr>
      <a:endParaRPr lang="es-CO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es-CO" sz="1000" b="1" i="1" u="none" strike="noStrike" kern="1200" baseline="0" noProof="0">
                <a:solidFill>
                  <a:srgbClr val="00D686"/>
                </a:solidFill>
                <a:latin typeface="Encode Sans Condensed" panose="00000506000000000000" pitchFamily="2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s-CO" sz="1000" b="1" i="1" u="none" strike="noStrike" kern="1200" baseline="0" noProof="0" dirty="0">
                <a:solidFill>
                  <a:schemeClr val="tx1"/>
                </a:solidFill>
                <a:latin typeface="Encode Sans Condensed" panose="00000506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Contribución según fuente de ingreso a la variación por quintiles</a:t>
            </a:r>
          </a:p>
        </c:rich>
      </c:tx>
      <c:layout>
        <c:manualLayout>
          <c:xMode val="edge"/>
          <c:yMode val="edge"/>
          <c:x val="0.103683564814815"/>
          <c:y val="1.7638888888888898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'Total Nacional'!$B$19</c:f>
              <c:strCache>
                <c:ptCount val="1"/>
                <c:pt idx="0">
                  <c:v>Laboral</c:v>
                </c:pt>
              </c:strCache>
            </c:strRef>
          </c:tx>
          <c:spPr>
            <a:solidFill>
              <a:srgbClr val="00D686"/>
            </a:solidFill>
          </c:spPr>
          <c:invertIfNegative val="0"/>
          <c:dLbls>
            <c:delete val="1"/>
          </c:dLbls>
          <c:val>
            <c:numRef>
              <c:f>'Total Nacional'!$B$20:$B$24</c:f>
              <c:numCache>
                <c:formatCode>#,##0.0_ ;\-#,##0.0\ </c:formatCode>
                <c:ptCount val="5"/>
                <c:pt idx="0">
                  <c:v>8.9156040416028297</c:v>
                </c:pt>
                <c:pt idx="1">
                  <c:v>5.0912779447980503</c:v>
                </c:pt>
                <c:pt idx="2">
                  <c:v>4.5098970884599403</c:v>
                </c:pt>
                <c:pt idx="3">
                  <c:v>4.8036644689368702</c:v>
                </c:pt>
                <c:pt idx="4">
                  <c:v>2.66582941289471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E-48A6-BFD6-80EF5D53C7D9}"/>
            </c:ext>
          </c:extLst>
        </c:ser>
        <c:ser>
          <c:idx val="2"/>
          <c:order val="1"/>
          <c:tx>
            <c:strRef>
              <c:f>'Total Nacional'!$C$19</c:f>
              <c:strCache>
                <c:ptCount val="1"/>
                <c:pt idx="0">
                  <c:v>Ayudas Instituciones</c:v>
                </c:pt>
              </c:strCache>
            </c:strRef>
          </c:tx>
          <c:spPr>
            <a:solidFill>
              <a:srgbClr val="FCC037"/>
            </a:solidFill>
          </c:spPr>
          <c:invertIfNegative val="0"/>
          <c:dLbls>
            <c:delete val="1"/>
          </c:dLbls>
          <c:val>
            <c:numRef>
              <c:f>'Total Nacional'!$C$20:$C$24</c:f>
              <c:numCache>
                <c:formatCode>#,##0.0_ ;\-#,##0.0\ </c:formatCode>
                <c:ptCount val="5"/>
                <c:pt idx="0">
                  <c:v>-2.07258948792891</c:v>
                </c:pt>
                <c:pt idx="1">
                  <c:v>0.22809141381585399</c:v>
                </c:pt>
                <c:pt idx="2">
                  <c:v>-0.103345352462338</c:v>
                </c:pt>
                <c:pt idx="3">
                  <c:v>-0.33016822745174101</c:v>
                </c:pt>
                <c:pt idx="4">
                  <c:v>-0.10693139211634101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DE-48A6-BFD6-80EF5D53C7D9}"/>
            </c:ext>
          </c:extLst>
        </c:ser>
        <c:ser>
          <c:idx val="3"/>
          <c:order val="2"/>
          <c:tx>
            <c:strRef>
              <c:f>'Total Nacional'!$D$19</c:f>
              <c:strCache>
                <c:ptCount val="1"/>
                <c:pt idx="0">
                  <c:v>Ayudas Hogares</c:v>
                </c:pt>
              </c:strCache>
            </c:strRef>
          </c:tx>
          <c:spPr>
            <a:solidFill>
              <a:srgbClr val="7F7F7F"/>
            </a:solidFill>
          </c:spPr>
          <c:invertIfNegative val="0"/>
          <c:dLbls>
            <c:delete val="1"/>
          </c:dLbls>
          <c:val>
            <c:numRef>
              <c:f>'Total Nacional'!$D$20:$D$24</c:f>
              <c:numCache>
                <c:formatCode>#,##0.0_ ;\-#,##0.0\ </c:formatCode>
                <c:ptCount val="5"/>
                <c:pt idx="0">
                  <c:v>2.6359542261670099</c:v>
                </c:pt>
                <c:pt idx="1">
                  <c:v>0.97740430995484295</c:v>
                </c:pt>
                <c:pt idx="2">
                  <c:v>0.55586142489643897</c:v>
                </c:pt>
                <c:pt idx="3">
                  <c:v>0.31440140208245199</c:v>
                </c:pt>
                <c:pt idx="4">
                  <c:v>0.17243908119441001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DE-48A6-BFD6-80EF5D53C7D9}"/>
            </c:ext>
          </c:extLst>
        </c:ser>
        <c:ser>
          <c:idx val="4"/>
          <c:order val="3"/>
          <c:tx>
            <c:strRef>
              <c:f>'Total Nacional'!$E$19</c:f>
              <c:strCache>
                <c:ptCount val="1"/>
                <c:pt idx="0">
                  <c:v>IPV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</c:spPr>
          <c:invertIfNegative val="0"/>
          <c:dLbls>
            <c:delete val="1"/>
          </c:dLbls>
          <c:val>
            <c:numRef>
              <c:f>'Total Nacional'!$E$20:$E$24</c:f>
              <c:numCache>
                <c:formatCode>#,##0.0_ ;\-#,##0.0\ </c:formatCode>
                <c:ptCount val="5"/>
                <c:pt idx="0">
                  <c:v>0.60238400062841702</c:v>
                </c:pt>
                <c:pt idx="1">
                  <c:v>0.28563172100079898</c:v>
                </c:pt>
                <c:pt idx="2">
                  <c:v>0.25930961437490802</c:v>
                </c:pt>
                <c:pt idx="3">
                  <c:v>0.15310932841882899</c:v>
                </c:pt>
                <c:pt idx="4">
                  <c:v>-0.26423325237884698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DE-48A6-BFD6-80EF5D53C7D9}"/>
            </c:ext>
          </c:extLst>
        </c:ser>
        <c:ser>
          <c:idx val="1"/>
          <c:order val="4"/>
          <c:tx>
            <c:strRef>
              <c:f>'Total Nacional'!$F$19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elete val="1"/>
          </c:dLbls>
          <c:val>
            <c:numRef>
              <c:f>'Total Nacional'!$F$20:$F$24</c:f>
              <c:numCache>
                <c:formatCode>#,##0.0_ ;\-#,##0.0\ </c:formatCode>
                <c:ptCount val="5"/>
                <c:pt idx="0">
                  <c:v>-7.1342598235489094E-2</c:v>
                </c:pt>
                <c:pt idx="1">
                  <c:v>0.109523643898312</c:v>
                </c:pt>
                <c:pt idx="2">
                  <c:v>0.87090025706557095</c:v>
                </c:pt>
                <c:pt idx="3">
                  <c:v>0.52180622836976398</c:v>
                </c:pt>
                <c:pt idx="4">
                  <c:v>-0.13746380932918101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DE-48A6-BFD6-80EF5D53C7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08593664"/>
        <c:axId val="83033408"/>
      </c:barChart>
      <c:catAx>
        <c:axId val="108593664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rgbClr val="000000"/>
                    </a:solidFill>
                    <a:latin typeface="Encode Sans Condensed" panose="00000506000000000000" pitchFamily="2" charset="0"/>
                    <a:ea typeface="Calibri" panose="020F0502020204030204"/>
                    <a:cs typeface="Calibri" panose="020F0502020204030204"/>
                  </a:defRPr>
                </a:pPr>
                <a:r>
                  <a:rPr lang="en-US" b="1">
                    <a:latin typeface="Encode Sans Condensed" panose="00000506000000000000" pitchFamily="2" charset="0"/>
                  </a:rPr>
                  <a:t>Quintiles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txPr>
          <a:bodyPr rot="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rgbClr val="000000"/>
                </a:solidFill>
                <a:latin typeface="+mn-lt"/>
                <a:ea typeface="Calibri" panose="020F0502020204030204"/>
                <a:cs typeface="Calibri" panose="020F0502020204030204"/>
              </a:defRPr>
            </a:pPr>
            <a:endParaRPr lang="es-CO"/>
          </a:p>
        </c:txPr>
        <c:crossAx val="83033408"/>
        <c:crosses val="autoZero"/>
        <c:auto val="1"/>
        <c:lblAlgn val="ctr"/>
        <c:lblOffset val="100"/>
        <c:noMultiLvlLbl val="0"/>
      </c:catAx>
      <c:valAx>
        <c:axId val="83033408"/>
        <c:scaling>
          <c:orientation val="minMax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rgbClr val="000000"/>
                    </a:solidFill>
                    <a:latin typeface="Encode Sans Condensed" panose="00000506000000000000" pitchFamily="2" charset="0"/>
                    <a:ea typeface="Calibri" panose="020F0502020204030204"/>
                    <a:cs typeface="Calibri" panose="020F0502020204030204"/>
                  </a:defRPr>
                </a:pPr>
                <a:r>
                  <a:rPr lang="en-US" b="1">
                    <a:latin typeface="Encode Sans Condensed" panose="00000506000000000000" pitchFamily="2" charset="0"/>
                  </a:rPr>
                  <a:t>Variación (%)</a:t>
                </a:r>
              </a:p>
            </c:rich>
          </c:tx>
          <c:overlay val="0"/>
        </c:title>
        <c:numFmt formatCode="#,##0_ ;\-#,##0\ 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rgbClr val="000000"/>
                </a:solidFill>
                <a:latin typeface="Encode Sans Condensed" panose="00000506000000000000" pitchFamily="2" charset="0"/>
                <a:ea typeface="Calibri" panose="020F0502020204030204"/>
                <a:cs typeface="Calibri" panose="020F0502020204030204"/>
              </a:defRPr>
            </a:pPr>
            <a:endParaRPr lang="es-CO"/>
          </a:p>
        </c:txPr>
        <c:crossAx val="108593664"/>
        <c:crosses val="autoZero"/>
        <c:crossBetween val="between"/>
      </c:valAx>
    </c:plotArea>
    <c:legend>
      <c:legendPos val="b"/>
      <c:overlay val="0"/>
      <c:txPr>
        <a:bodyPr rot="0" spcFirstLastPara="0" vertOverflow="ellipsis" vert="horz" wrap="square" anchor="ctr" anchorCtr="1"/>
        <a:lstStyle/>
        <a:p>
          <a:pPr>
            <a:defRPr lang="es-ES" sz="1000" b="0" i="0" u="none" strike="noStrike" kern="1200" baseline="0">
              <a:solidFill>
                <a:srgbClr val="000000"/>
              </a:solidFill>
              <a:latin typeface="Encode Sans Condensed" panose="00000506000000000000" pitchFamily="2" charset="0"/>
              <a:ea typeface="Calibri" panose="020F0502020204030204"/>
              <a:cs typeface="Calibri" panose="020F0502020204030204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7025c4a-7822-4fd1-81db-c9781bf7bcfc}"/>
      </c:ext>
    </c:extLst>
  </c:chart>
  <c:spPr>
    <a:ln>
      <a:noFill/>
    </a:ln>
  </c:spPr>
  <c:txPr>
    <a:bodyPr/>
    <a:lstStyle/>
    <a:p>
      <a:pPr>
        <a:defRPr lang="es-ES" sz="1000" b="0" i="0" u="none" strike="noStrike" baseline="0">
          <a:solidFill>
            <a:srgbClr val="000000"/>
          </a:solidFill>
          <a:latin typeface="+mn-lt"/>
          <a:ea typeface="Calibri" panose="020F0502020204030204"/>
          <a:cs typeface="Calibri" panose="020F0502020204030204"/>
        </a:defRPr>
      </a:pPr>
      <a:endParaRPr lang="es-CO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Superv_General!$B$1</c:f>
              <c:strCache>
                <c:ptCount val="1"/>
                <c:pt idx="0">
                  <c:v>nacimientos</c:v>
                </c:pt>
              </c:strCache>
            </c:strRef>
          </c:tx>
          <c:spPr>
            <a:solidFill>
              <a:srgbClr val="B6004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600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3C-41C1-A8AD-941608F29208}"/>
              </c:ext>
            </c:extLst>
          </c:dPt>
          <c:dPt>
            <c:idx val="2"/>
            <c:invertIfNegative val="0"/>
            <c:bubble3D val="0"/>
            <c:spPr>
              <a:solidFill>
                <a:srgbClr val="B600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3C-41C1-A8AD-941608F29208}"/>
              </c:ext>
            </c:extLst>
          </c:dPt>
          <c:dPt>
            <c:idx val="3"/>
            <c:invertIfNegative val="0"/>
            <c:bubble3D val="0"/>
            <c:spPr>
              <a:solidFill>
                <a:srgbClr val="B600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3C-41C1-A8AD-941608F29208}"/>
              </c:ext>
            </c:extLst>
          </c:dPt>
          <c:dPt>
            <c:idx val="4"/>
            <c:invertIfNegative val="0"/>
            <c:bubble3D val="0"/>
            <c:spPr>
              <a:solidFill>
                <a:srgbClr val="B600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3C-41C1-A8AD-941608F29208}"/>
              </c:ext>
            </c:extLst>
          </c:dPt>
          <c:dPt>
            <c:idx val="5"/>
            <c:invertIfNegative val="0"/>
            <c:bubble3D val="0"/>
            <c:spPr>
              <a:solidFill>
                <a:srgbClr val="B6004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F3C-41C1-A8AD-941608F292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Superv_General!$A$2:$A$7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Superv_General!$B$2:$B$7</c:f>
              <c:numCache>
                <c:formatCode>#,##0</c:formatCode>
                <c:ptCount val="6"/>
                <c:pt idx="0">
                  <c:v>108023</c:v>
                </c:pt>
                <c:pt idx="1">
                  <c:v>119425</c:v>
                </c:pt>
                <c:pt idx="2">
                  <c:v>93315</c:v>
                </c:pt>
                <c:pt idx="3">
                  <c:v>121004</c:v>
                </c:pt>
                <c:pt idx="4">
                  <c:v>117928</c:v>
                </c:pt>
                <c:pt idx="5">
                  <c:v>114538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3C-41C1-A8AD-941608F292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8535471"/>
        <c:axId val="908513391"/>
      </c:barChart>
      <c:catAx>
        <c:axId val="90853547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908513391"/>
        <c:crosses val="autoZero"/>
        <c:auto val="1"/>
        <c:lblAlgn val="ctr"/>
        <c:lblOffset val="100"/>
        <c:noMultiLvlLbl val="0"/>
      </c:catAx>
      <c:valAx>
        <c:axId val="90851339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s-CO" sz="1000"/>
                  <a:t>Número de empresas creadas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crossAx val="908535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+mj-lt"/>
        </a:defRPr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1013804666974"/>
          <c:y val="7.5152165199941931E-2"/>
          <c:w val="0.88952198755673728"/>
          <c:h val="0.71019902981785454"/>
        </c:manualLayout>
      </c:layout>
      <c:lineChart>
        <c:grouping val="standard"/>
        <c:varyColors val="0"/>
        <c:ser>
          <c:idx val="0"/>
          <c:order val="0"/>
          <c:tx>
            <c:strRef>
              <c:f>Superv_General!$A$11</c:f>
              <c:strCache>
                <c:ptCount val="1"/>
                <c:pt idx="0">
                  <c:v>Cohorte 2018</c:v>
                </c:pt>
              </c:strCache>
            </c:strRef>
          </c:tx>
          <c:spPr>
            <a:ln w="28575" cap="rnd">
              <a:solidFill>
                <a:srgbClr val="6F2A4D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7646655418856672E-2"/>
                  <c:y val="2.9625512198113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FC-4581-82A4-CC28A7B8B726}"/>
                </c:ext>
              </c:extLst>
            </c:dLbl>
            <c:dLbl>
              <c:idx val="1"/>
              <c:layout>
                <c:manualLayout>
                  <c:x val="-5.5170278180527769E-2"/>
                  <c:y val="2.2219134148584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4A-496B-983A-B5A1712E07D4}"/>
                </c:ext>
              </c:extLst>
            </c:dLbl>
            <c:dLbl>
              <c:idx val="2"/>
              <c:layout>
                <c:manualLayout>
                  <c:x val="-3.7134115789332241E-2"/>
                  <c:y val="4.2322160283018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4A-496B-983A-B5A1712E07D4}"/>
                </c:ext>
              </c:extLst>
            </c:dLbl>
            <c:dLbl>
              <c:idx val="3"/>
              <c:layout>
                <c:manualLayout>
                  <c:x val="-2.4406061033795362E-2"/>
                  <c:y val="4.2322160283018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4A-496B-983A-B5A1712E07D4}"/>
                </c:ext>
              </c:extLst>
            </c:dLbl>
            <c:dLbl>
              <c:idx val="4"/>
              <c:layout>
                <c:manualLayout>
                  <c:x val="-1.6349381689005151E-2"/>
                  <c:y val="4.1264106275943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A-496B-983A-B5A1712E0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8D143D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Superv_General!$B$10:$G$10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Superv_General!$B$11:$G$11</c:f>
              <c:numCache>
                <c:formatCode>0.0%</c:formatCode>
                <c:ptCount val="6"/>
                <c:pt idx="0">
                  <c:v>1</c:v>
                </c:pt>
                <c:pt idx="1">
                  <c:v>0.72560471296310425</c:v>
                </c:pt>
                <c:pt idx="2">
                  <c:v>0.53040558099746704</c:v>
                </c:pt>
                <c:pt idx="3">
                  <c:v>0.40108126401901245</c:v>
                </c:pt>
                <c:pt idx="4">
                  <c:v>0.34006646275520325</c:v>
                </c:pt>
                <c:pt idx="5">
                  <c:v>0.29932513833045959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04A-496B-983A-B5A1712E07D4}"/>
            </c:ext>
          </c:extLst>
        </c:ser>
        <c:ser>
          <c:idx val="1"/>
          <c:order val="1"/>
          <c:tx>
            <c:strRef>
              <c:f>Superv_General!$A$12</c:f>
              <c:strCache>
                <c:ptCount val="1"/>
                <c:pt idx="0">
                  <c:v>Cohorte 2019</c:v>
                </c:pt>
              </c:strCache>
            </c:strRef>
          </c:tx>
          <c:spPr>
            <a:ln w="28575" cap="rnd">
              <a:solidFill>
                <a:srgbClr val="FF99CC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2675707284641705E-3"/>
                  <c:y val="-2.5393296169811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04A-496B-983A-B5A1712E07D4}"/>
                </c:ext>
              </c:extLst>
            </c:dLbl>
            <c:dLbl>
              <c:idx val="3"/>
              <c:layout>
                <c:manualLayout>
                  <c:x val="-1.2787009517865048E-2"/>
                  <c:y val="-4.1264106275943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4A-496B-983A-B5A1712E07D4}"/>
                </c:ext>
              </c:extLst>
            </c:dLbl>
            <c:dLbl>
              <c:idx val="4"/>
              <c:layout>
                <c:manualLayout>
                  <c:x val="-8.1746908445025756E-3"/>
                  <c:y val="-2.5393296169811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4A-496B-983A-B5A1712E0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FF99CC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Superv_General!$B$10:$G$10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Superv_General!$B$12:$G$12</c:f>
              <c:numCache>
                <c:formatCode>0%</c:formatCode>
                <c:ptCount val="6"/>
                <c:pt idx="1">
                  <c:v>1</c:v>
                </c:pt>
                <c:pt idx="2" formatCode="0.0%">
                  <c:v>0.72994768619537354</c:v>
                </c:pt>
                <c:pt idx="3" formatCode="0.0%">
                  <c:v>0.50467658042907715</c:v>
                </c:pt>
                <c:pt idx="4" formatCode="0.0%">
                  <c:v>0.41097760200500488</c:v>
                </c:pt>
                <c:pt idx="5" formatCode="0.0%">
                  <c:v>0.35623195767402649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04A-496B-983A-B5A1712E07D4}"/>
            </c:ext>
          </c:extLst>
        </c:ser>
        <c:ser>
          <c:idx val="2"/>
          <c:order val="2"/>
          <c:tx>
            <c:strRef>
              <c:f>Superv_General!$A$13</c:f>
              <c:strCache>
                <c:ptCount val="1"/>
                <c:pt idx="0">
                  <c:v>Cohorte 2020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5743826909786259E-2"/>
                  <c:y val="-4.02060522688676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4A-496B-983A-B5A1712E07D4}"/>
                </c:ext>
              </c:extLst>
            </c:dLbl>
            <c:dLbl>
              <c:idx val="4"/>
              <c:layout>
                <c:manualLayout>
                  <c:x val="-1.0761967907545375E-2"/>
                  <c:y val="-4.12641062759432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4A-496B-983A-B5A1712E0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Superv_General!$B$10:$G$10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Superv_General!$B$13:$G$13</c:f>
              <c:numCache>
                <c:formatCode>General</c:formatCode>
                <c:ptCount val="6"/>
                <c:pt idx="2" formatCode="0%">
                  <c:v>1</c:v>
                </c:pt>
                <c:pt idx="3" formatCode="0.0%">
                  <c:v>0.6591116189956665</c:v>
                </c:pt>
                <c:pt idx="4" formatCode="0.0%">
                  <c:v>0.48906391859054565</c:v>
                </c:pt>
                <c:pt idx="5" formatCode="0.0%">
                  <c:v>0.40380433201789856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04A-496B-983A-B5A1712E07D4}"/>
            </c:ext>
          </c:extLst>
        </c:ser>
        <c:ser>
          <c:idx val="3"/>
          <c:order val="3"/>
          <c:tx>
            <c:strRef>
              <c:f>Superv_General!$A$14</c:f>
              <c:strCache>
                <c:ptCount val="1"/>
                <c:pt idx="0">
                  <c:v>Cohorte 2021</c:v>
                </c:pt>
              </c:strCache>
            </c:strRef>
          </c:tx>
          <c:spPr>
            <a:ln w="28575" cap="rnd">
              <a:solidFill>
                <a:srgbClr val="FEC03B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8.3673392553615163E-3"/>
                  <c:y val="-3.4915782233490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4A-496B-983A-B5A1712E0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Superv_General!$B$10:$G$10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Superv_General!$B$14:$G$14</c:f>
              <c:numCache>
                <c:formatCode>General</c:formatCode>
                <c:ptCount val="6"/>
                <c:pt idx="3" formatCode="0%">
                  <c:v>1</c:v>
                </c:pt>
                <c:pt idx="4" formatCode="0.0%">
                  <c:v>0.63173943758010864</c:v>
                </c:pt>
                <c:pt idx="5" formatCode="0.0%">
                  <c:v>0.48251298069953918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104A-496B-983A-B5A1712E07D4}"/>
            </c:ext>
          </c:extLst>
        </c:ser>
        <c:ser>
          <c:idx val="4"/>
          <c:order val="4"/>
          <c:tx>
            <c:strRef>
              <c:f>Superv_General!$A$15</c:f>
              <c:strCache>
                <c:ptCount val="1"/>
                <c:pt idx="0">
                  <c:v>Cohorte 2022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7.3475578466540795E-3"/>
                  <c:y val="-3.4609439530769306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FC-4581-82A4-CC28A7B8B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Superv_General!$B$10:$G$10</c:f>
              <c:numCache>
                <c:formatCode>0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Superv_General!$B$15:$G$15</c:f>
              <c:numCache>
                <c:formatCode>General</c:formatCode>
                <c:ptCount val="6"/>
                <c:pt idx="4" formatCode="0%">
                  <c:v>1</c:v>
                </c:pt>
                <c:pt idx="5" formatCode="0.0%">
                  <c:v>0.73491454124450684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104A-496B-983A-B5A1712E07D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14874719"/>
        <c:axId val="914902559"/>
      </c:lineChart>
      <c:catAx>
        <c:axId val="91487471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14902559"/>
        <c:crosses val="autoZero"/>
        <c:auto val="1"/>
        <c:lblAlgn val="ctr"/>
        <c:lblOffset val="100"/>
        <c:noMultiLvlLbl val="0"/>
      </c:catAx>
      <c:valAx>
        <c:axId val="914902559"/>
        <c:scaling>
          <c:orientation val="minMax"/>
          <c:max val="1"/>
          <c:min val="0.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800" dirty="0"/>
                  <a:t>Tasa</a:t>
                </a:r>
                <a:r>
                  <a:rPr lang="es-CO" sz="800" baseline="0" dirty="0"/>
                  <a:t> de supervivencia empresarial por cohorte</a:t>
                </a:r>
                <a:endParaRPr lang="es-CO" sz="800" dirty="0"/>
              </a:p>
            </c:rich>
          </c:tx>
          <c:layout>
            <c:manualLayout>
              <c:xMode val="edge"/>
              <c:yMode val="edge"/>
              <c:x val="1.9813030866849265E-2"/>
              <c:y val="0.112265796431118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1487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758698709716873E-2"/>
          <c:y val="0.91490319997074643"/>
          <c:w val="0.88102650485630829"/>
          <c:h val="6.2443087005419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03519076363608E-2"/>
          <c:y val="4.1566388330655853E-2"/>
          <c:w val="0.65652182366093126"/>
          <c:h val="0.75480684317089053"/>
        </c:manualLayout>
      </c:layout>
      <c:lineChart>
        <c:grouping val="standard"/>
        <c:varyColors val="0"/>
        <c:ser>
          <c:idx val="0"/>
          <c:order val="0"/>
          <c:tx>
            <c:strRef>
              <c:f>'Ramas_Serie TN'!$B$10</c:f>
              <c:strCache>
                <c:ptCount val="1"/>
                <c:pt idx="0">
                  <c:v>Comercio y reparación de vehículos</c:v>
                </c:pt>
              </c:strCache>
            </c:strRef>
          </c:tx>
          <c:spPr>
            <a:ln w="28575" cap="rnd">
              <a:solidFill>
                <a:srgbClr val="DA005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A005D"/>
              </a:solidFill>
              <a:ln w="9525">
                <a:solidFill>
                  <a:srgbClr val="DA005D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251205778764851E-2"/>
                  <c:y val="-2.6287176793251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3C-47CB-93B6-4465EDA89785}"/>
                </c:ext>
              </c:extLst>
            </c:dLbl>
            <c:dLbl>
              <c:idx val="1"/>
              <c:layout>
                <c:manualLayout>
                  <c:x val="-2.8150541011433401E-2"/>
                  <c:y val="-3.2751820789887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3C-47CB-93B6-4465EDA89785}"/>
                </c:ext>
              </c:extLst>
            </c:dLbl>
            <c:dLbl>
              <c:idx val="2"/>
              <c:layout>
                <c:manualLayout>
                  <c:x val="-2.5906783019643911E-2"/>
                  <c:y val="-2.9519498791569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3C-47CB-93B6-4465EDA89785}"/>
                </c:ext>
              </c:extLst>
            </c:dLbl>
            <c:dLbl>
              <c:idx val="3"/>
              <c:layout>
                <c:manualLayout>
                  <c:x val="-2.8150541011433401E-2"/>
                  <c:y val="-3.0190141977834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3C-47CB-93B6-4465EDA89785}"/>
                </c:ext>
              </c:extLst>
            </c:dLbl>
            <c:dLbl>
              <c:idx val="4"/>
              <c:layout>
                <c:manualLayout>
                  <c:x val="-2.4179584389558143E-2"/>
                  <c:y val="-2.8848601091761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3C-47CB-93B6-4465EDA89785}"/>
                </c:ext>
              </c:extLst>
            </c:dLbl>
            <c:dLbl>
              <c:idx val="5"/>
              <c:layout>
                <c:manualLayout>
                  <c:x val="-2.4179620034542316E-2"/>
                  <c:y val="-2.8178025416296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3C-47CB-93B6-4465EDA89785}"/>
                </c:ext>
              </c:extLst>
            </c:dLbl>
            <c:dLbl>
              <c:idx val="6"/>
              <c:layout>
                <c:manualLayout>
                  <c:x val="-3.6613799343458139E-2"/>
                  <c:y val="-3.2080923090079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3C-47CB-93B6-4465EDA89785}"/>
                </c:ext>
              </c:extLst>
            </c:dLbl>
            <c:dLbl>
              <c:idx val="7"/>
              <c:layout>
                <c:manualLayout>
                  <c:x val="-3.2987415034659129E-2"/>
                  <c:y val="-3.2080923090079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3C-47CB-93B6-4465EDA89785}"/>
                </c:ext>
              </c:extLst>
            </c:dLbl>
            <c:dLbl>
              <c:idx val="8"/>
              <c:layout>
                <c:manualLayout>
                  <c:x val="-2.7633851468048358E-2"/>
                  <c:y val="-2.3054748067878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3C-47CB-93B6-4465EDA89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rgbClr val="DA005D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TN'!$O$7:$W$7</c:f>
              <c:strCache>
                <c:ptCount val="9"/>
                <c:pt idx="0">
                  <c:v>Ene - Oct 16</c:v>
                </c:pt>
                <c:pt idx="1">
                  <c:v>Ene - Oct 17</c:v>
                </c:pt>
                <c:pt idx="2">
                  <c:v>Ene - Oct 18</c:v>
                </c:pt>
                <c:pt idx="3">
                  <c:v>Ene - Oct 19</c:v>
                </c:pt>
                <c:pt idx="4">
                  <c:v>Ene - Oct 20</c:v>
                </c:pt>
                <c:pt idx="5">
                  <c:v>Ene - Oct 21</c:v>
                </c:pt>
                <c:pt idx="6">
                  <c:v>Ene - Oct 22</c:v>
                </c:pt>
                <c:pt idx="7">
                  <c:v>Ene - Oct 23</c:v>
                </c:pt>
                <c:pt idx="8">
                  <c:v>Ene - Oct 24</c:v>
                </c:pt>
              </c:strCache>
            </c:strRef>
          </c:cat>
          <c:val>
            <c:numRef>
              <c:f>'Ramas_Serie TN'!$O$10:$W$10</c:f>
              <c:numCache>
                <c:formatCode>#,##0</c:formatCode>
                <c:ptCount val="9"/>
                <c:pt idx="0">
                  <c:v>3913.9186999999997</c:v>
                </c:pt>
                <c:pt idx="1">
                  <c:v>3948.2719999999999</c:v>
                </c:pt>
                <c:pt idx="2">
                  <c:v>3996.6716000000001</c:v>
                </c:pt>
                <c:pt idx="3">
                  <c:v>3982.2771000000002</c:v>
                </c:pt>
                <c:pt idx="4">
                  <c:v>3539.2640000000001</c:v>
                </c:pt>
                <c:pt idx="5">
                  <c:v>3694.6783999999998</c:v>
                </c:pt>
                <c:pt idx="6">
                  <c:v>3970.3359000000005</c:v>
                </c:pt>
                <c:pt idx="7">
                  <c:v>4012.8415425931753</c:v>
                </c:pt>
                <c:pt idx="8">
                  <c:v>4032.702462867916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B53C-47CB-93B6-4465EDA89785}"/>
            </c:ext>
          </c:extLst>
        </c:ser>
        <c:ser>
          <c:idx val="1"/>
          <c:order val="1"/>
          <c:tx>
            <c:strRef>
              <c:f>'Ramas_Serie TN'!$B$11</c:f>
              <c:strCache>
                <c:ptCount val="1"/>
                <c:pt idx="0">
                  <c:v>Agricultura, ganadería, caza, silvicultura y pesca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1547476708854E-2"/>
                  <c:y val="-2.632361191538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3C-47CB-93B6-4465EDA89785}"/>
                </c:ext>
              </c:extLst>
            </c:dLbl>
            <c:dLbl>
              <c:idx val="1"/>
              <c:layout>
                <c:manualLayout>
                  <c:x val="-2.9471999760713706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3C-47CB-93B6-4465EDA89785}"/>
                </c:ext>
              </c:extLst>
            </c:dLbl>
            <c:dLbl>
              <c:idx val="2"/>
              <c:layout>
                <c:manualLayout>
                  <c:x val="-2.9542097488921712E-2"/>
                  <c:y val="-2.5858575986545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3C-47CB-93B6-4465EDA89785}"/>
                </c:ext>
              </c:extLst>
            </c:dLbl>
            <c:dLbl>
              <c:idx val="3"/>
              <c:layout>
                <c:manualLayout>
                  <c:x val="-3.1441475798431179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3C-47CB-93B6-4465EDA89785}"/>
                </c:ext>
              </c:extLst>
            </c:dLbl>
            <c:dLbl>
              <c:idx val="4"/>
              <c:layout>
                <c:manualLayout>
                  <c:x val="-2.7572624322993598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3C-47CB-93B6-4465EDA89785}"/>
                </c:ext>
              </c:extLst>
            </c:dLbl>
            <c:dLbl>
              <c:idx val="5"/>
              <c:layout>
                <c:manualLayout>
                  <c:x val="-2.5603151157065487E-2"/>
                  <c:y val="-2.262625398822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3C-47CB-93B6-4465EDA89785}"/>
                </c:ext>
              </c:extLst>
            </c:dLbl>
            <c:dLbl>
              <c:idx val="6"/>
              <c:layout>
                <c:manualLayout>
                  <c:x val="-3.1441475798431318E-2"/>
                  <c:y val="-2.90908979848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3C-47CB-93B6-4465EDA89785}"/>
                </c:ext>
              </c:extLst>
            </c:dLbl>
            <c:dLbl>
              <c:idx val="7"/>
              <c:layout>
                <c:manualLayout>
                  <c:x val="-2.9542097488921712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3C-47CB-93B6-4465EDA89785}"/>
                </c:ext>
              </c:extLst>
            </c:dLbl>
            <c:dLbl>
              <c:idx val="8"/>
              <c:layout>
                <c:manualLayout>
                  <c:x val="-2.5462906880229855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53C-47CB-93B6-4465EDA89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00B05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TN'!$O$7:$W$7</c:f>
              <c:strCache>
                <c:ptCount val="9"/>
                <c:pt idx="0">
                  <c:v>Ene - Oct 16</c:v>
                </c:pt>
                <c:pt idx="1">
                  <c:v>Ene - Oct 17</c:v>
                </c:pt>
                <c:pt idx="2">
                  <c:v>Ene - Oct 18</c:v>
                </c:pt>
                <c:pt idx="3">
                  <c:v>Ene - Oct 19</c:v>
                </c:pt>
                <c:pt idx="4">
                  <c:v>Ene - Oct 20</c:v>
                </c:pt>
                <c:pt idx="5">
                  <c:v>Ene - Oct 21</c:v>
                </c:pt>
                <c:pt idx="6">
                  <c:v>Ene - Oct 22</c:v>
                </c:pt>
                <c:pt idx="7">
                  <c:v>Ene - Oct 23</c:v>
                </c:pt>
                <c:pt idx="8">
                  <c:v>Ene - Oct 24</c:v>
                </c:pt>
              </c:strCache>
            </c:strRef>
          </c:cat>
          <c:val>
            <c:numRef>
              <c:f>'Ramas_Serie TN'!$O$11:$W$11</c:f>
              <c:numCache>
                <c:formatCode>#,##0</c:formatCode>
                <c:ptCount val="9"/>
                <c:pt idx="0">
                  <c:v>3351.5648000000001</c:v>
                </c:pt>
                <c:pt idx="1">
                  <c:v>3526.7964000000002</c:v>
                </c:pt>
                <c:pt idx="2">
                  <c:v>3548.3847000000001</c:v>
                </c:pt>
                <c:pt idx="3">
                  <c:v>3376.0341000000008</c:v>
                </c:pt>
                <c:pt idx="4">
                  <c:v>3139.2710999999999</c:v>
                </c:pt>
                <c:pt idx="5">
                  <c:v>3122.3990000000003</c:v>
                </c:pt>
                <c:pt idx="6">
                  <c:v>3238.5850999999998</c:v>
                </c:pt>
                <c:pt idx="7">
                  <c:v>3292.4469888340564</c:v>
                </c:pt>
                <c:pt idx="8">
                  <c:v>3296.4413953114336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B53C-47CB-93B6-4465EDA89785}"/>
            </c:ext>
          </c:extLst>
        </c:ser>
        <c:ser>
          <c:idx val="2"/>
          <c:order val="2"/>
          <c:tx>
            <c:strRef>
              <c:f>'Ramas_Serie TN'!$B$12</c:f>
              <c:strCache>
                <c:ptCount val="1"/>
                <c:pt idx="0">
                  <c:v>Administración pública y defensa, educación y atención de la salud humana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90310862415857E-2"/>
                  <c:y val="-2.867310258248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53C-47CB-93B6-4465EDA89785}"/>
                </c:ext>
              </c:extLst>
            </c:dLbl>
            <c:dLbl>
              <c:idx val="1"/>
              <c:layout>
                <c:manualLayout>
                  <c:x val="-2.9401858955664766E-2"/>
                  <c:y val="-2.9090897984863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53C-47CB-93B6-4465EDA89785}"/>
                </c:ext>
              </c:extLst>
            </c:dLbl>
            <c:dLbl>
              <c:idx val="2"/>
              <c:layout>
                <c:manualLayout>
                  <c:x val="-2.9401858955664731E-2"/>
                  <c:y val="-2.585857598654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53C-47CB-93B6-4465EDA89785}"/>
                </c:ext>
              </c:extLst>
            </c:dLbl>
            <c:dLbl>
              <c:idx val="3"/>
              <c:layout>
                <c:manualLayout>
                  <c:x val="-2.9542140565762612E-2"/>
                  <c:y val="-2.90908979848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53C-47CB-93B6-4465EDA89785}"/>
                </c:ext>
              </c:extLst>
            </c:dLbl>
            <c:dLbl>
              <c:idx val="4"/>
              <c:layout>
                <c:manualLayout>
                  <c:x val="-2.3633677991137372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53C-47CB-93B6-4465EDA89785}"/>
                </c:ext>
              </c:extLst>
            </c:dLbl>
            <c:dLbl>
              <c:idx val="5"/>
              <c:layout>
                <c:manualLayout>
                  <c:x val="-3.3481043820777941E-2"/>
                  <c:y val="-3.2323219983181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53C-47CB-93B6-4465EDA89785}"/>
                </c:ext>
              </c:extLst>
            </c:dLbl>
            <c:dLbl>
              <c:idx val="6"/>
              <c:layout>
                <c:manualLayout>
                  <c:x val="-4.3258332024736154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53C-47CB-93B6-4465EDA89785}"/>
                </c:ext>
              </c:extLst>
            </c:dLbl>
            <c:dLbl>
              <c:idx val="7"/>
              <c:layout>
                <c:manualLayout>
                  <c:x val="-3.5450568678915134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53C-47CB-93B6-4465EDA89785}"/>
                </c:ext>
              </c:extLst>
            </c:dLbl>
            <c:dLbl>
              <c:idx val="8"/>
              <c:layout>
                <c:manualLayout>
                  <c:x val="-2.7572624322993598E-2"/>
                  <c:y val="-2.262625398822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53C-47CB-93B6-4465EDA89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TN'!$O$7:$W$7</c:f>
              <c:strCache>
                <c:ptCount val="9"/>
                <c:pt idx="0">
                  <c:v>Ene - Oct 16</c:v>
                </c:pt>
                <c:pt idx="1">
                  <c:v>Ene - Oct 17</c:v>
                </c:pt>
                <c:pt idx="2">
                  <c:v>Ene - Oct 18</c:v>
                </c:pt>
                <c:pt idx="3">
                  <c:v>Ene - Oct 19</c:v>
                </c:pt>
                <c:pt idx="4">
                  <c:v>Ene - Oct 20</c:v>
                </c:pt>
                <c:pt idx="5">
                  <c:v>Ene - Oct 21</c:v>
                </c:pt>
                <c:pt idx="6">
                  <c:v>Ene - Oct 22</c:v>
                </c:pt>
                <c:pt idx="7">
                  <c:v>Ene - Oct 23</c:v>
                </c:pt>
                <c:pt idx="8">
                  <c:v>Ene - Oct 24</c:v>
                </c:pt>
              </c:strCache>
            </c:strRef>
          </c:cat>
          <c:val>
            <c:numRef>
              <c:f>'Ramas_Serie TN'!$O$12:$W$12</c:f>
              <c:numCache>
                <c:formatCode>#,##0</c:formatCode>
                <c:ptCount val="9"/>
                <c:pt idx="0">
                  <c:v>2426.0616</c:v>
                </c:pt>
                <c:pt idx="1">
                  <c:v>2429.3401999999996</c:v>
                </c:pt>
                <c:pt idx="2">
                  <c:v>2472.8249999999998</c:v>
                </c:pt>
                <c:pt idx="3">
                  <c:v>2520.8164000000002</c:v>
                </c:pt>
                <c:pt idx="4">
                  <c:v>2179.0646999999999</c:v>
                </c:pt>
                <c:pt idx="5">
                  <c:v>2496.6867999999999</c:v>
                </c:pt>
                <c:pt idx="6">
                  <c:v>2655.4938000000002</c:v>
                </c:pt>
                <c:pt idx="7">
                  <c:v>2740.1641935864936</c:v>
                </c:pt>
                <c:pt idx="8">
                  <c:v>2750.0988991624299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D-B53C-47CB-93B6-4465EDA89785}"/>
            </c:ext>
          </c:extLst>
        </c:ser>
        <c:ser>
          <c:idx val="3"/>
          <c:order val="3"/>
          <c:tx>
            <c:strRef>
              <c:f>'Ramas_Serie TN'!$B$13</c:f>
              <c:strCache>
                <c:ptCount val="1"/>
                <c:pt idx="0">
                  <c:v>Industrias manufactureras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028418487935534E-2"/>
                  <c:y val="2.637106755091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53C-47CB-93B6-4465EDA89785}"/>
                </c:ext>
              </c:extLst>
            </c:dLbl>
            <c:dLbl>
              <c:idx val="1"/>
              <c:layout>
                <c:manualLayout>
                  <c:x val="-3.3340811031099746E-2"/>
                  <c:y val="3.2323219983181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53C-47CB-93B6-4465EDA89785}"/>
                </c:ext>
              </c:extLst>
            </c:dLbl>
            <c:dLbl>
              <c:idx val="2"/>
              <c:layout>
                <c:manualLayout>
                  <c:x val="-2.7572624322993598E-2"/>
                  <c:y val="2.5858575986545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53C-47CB-93B6-4465EDA89785}"/>
                </c:ext>
              </c:extLst>
            </c:dLbl>
            <c:dLbl>
              <c:idx val="3"/>
              <c:layout>
                <c:manualLayout>
                  <c:x val="-2.9542097488921712E-2"/>
                  <c:y val="2.262625398822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53C-47CB-93B6-4465EDA89785}"/>
                </c:ext>
              </c:extLst>
            </c:dLbl>
            <c:dLbl>
              <c:idx val="4"/>
              <c:layout>
                <c:manualLayout>
                  <c:x val="-3.7419990152634169E-2"/>
                  <c:y val="2.262625398822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53C-47CB-93B6-4465EDA89785}"/>
                </c:ext>
              </c:extLst>
            </c:dLbl>
            <c:dLbl>
              <c:idx val="5"/>
              <c:layout>
                <c:manualLayout>
                  <c:x val="-3.1722039018626948E-2"/>
                  <c:y val="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53C-47CB-93B6-4465EDA89785}"/>
                </c:ext>
              </c:extLst>
            </c:dLbl>
            <c:dLbl>
              <c:idx val="6"/>
              <c:layout>
                <c:manualLayout>
                  <c:x val="-2.8398760055096631E-2"/>
                  <c:y val="3.4231234717029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53C-47CB-93B6-4465EDA89785}"/>
                </c:ext>
              </c:extLst>
            </c:dLbl>
            <c:dLbl>
              <c:idx val="7"/>
              <c:layout>
                <c:manualLayout>
                  <c:x val="-1.7725258493352956E-2"/>
                  <c:y val="2.90908979848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53C-47CB-93B6-4465EDA89785}"/>
                </c:ext>
              </c:extLst>
            </c:dLbl>
            <c:dLbl>
              <c:idx val="8"/>
              <c:layout>
                <c:manualLayout>
                  <c:x val="-2.9191436540517906E-2"/>
                  <c:y val="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53C-47CB-93B6-4465EDA89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FFC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TN'!$O$7:$W$7</c:f>
              <c:strCache>
                <c:ptCount val="9"/>
                <c:pt idx="0">
                  <c:v>Ene - Oct 16</c:v>
                </c:pt>
                <c:pt idx="1">
                  <c:v>Ene - Oct 17</c:v>
                </c:pt>
                <c:pt idx="2">
                  <c:v>Ene - Oct 18</c:v>
                </c:pt>
                <c:pt idx="3">
                  <c:v>Ene - Oct 19</c:v>
                </c:pt>
                <c:pt idx="4">
                  <c:v>Ene - Oct 20</c:v>
                </c:pt>
                <c:pt idx="5">
                  <c:v>Ene - Oct 21</c:v>
                </c:pt>
                <c:pt idx="6">
                  <c:v>Ene - Oct 22</c:v>
                </c:pt>
                <c:pt idx="7">
                  <c:v>Ene - Oct 23</c:v>
                </c:pt>
                <c:pt idx="8">
                  <c:v>Ene - Oct 24</c:v>
                </c:pt>
              </c:strCache>
            </c:strRef>
          </c:cat>
          <c:val>
            <c:numRef>
              <c:f>'Ramas_Serie TN'!$O$13:$W$13</c:f>
              <c:numCache>
                <c:formatCode>#,##0</c:formatCode>
                <c:ptCount val="9"/>
                <c:pt idx="0">
                  <c:v>2378.6959999999999</c:v>
                </c:pt>
                <c:pt idx="1">
                  <c:v>2382.7063000000003</c:v>
                </c:pt>
                <c:pt idx="2">
                  <c:v>2403.6214999999997</c:v>
                </c:pt>
                <c:pt idx="3">
                  <c:v>2350.6574000000001</c:v>
                </c:pt>
                <c:pt idx="4">
                  <c:v>2030.9363999999998</c:v>
                </c:pt>
                <c:pt idx="5">
                  <c:v>2074.0709000000002</c:v>
                </c:pt>
                <c:pt idx="6">
                  <c:v>2321.4627000000005</c:v>
                </c:pt>
                <c:pt idx="7">
                  <c:v>2405.2269874609883</c:v>
                </c:pt>
                <c:pt idx="8">
                  <c:v>2470.023547724114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7-B53C-47CB-93B6-4465EDA89785}"/>
            </c:ext>
          </c:extLst>
        </c:ser>
        <c:ser>
          <c:idx val="4"/>
          <c:order val="4"/>
          <c:tx>
            <c:strRef>
              <c:f>'Ramas_Serie TN'!$B$14</c:f>
              <c:strCache>
                <c:ptCount val="1"/>
                <c:pt idx="0">
                  <c:v>Actividades artísticas, entretenimiento recreación y otras actividades de servicios</c:v>
                </c:pt>
              </c:strCache>
            </c:strRef>
          </c:tx>
          <c:spPr>
            <a:ln w="28575" cap="rnd">
              <a:solidFill>
                <a:srgbClr val="7D629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D629E"/>
              </a:solidFill>
              <a:ln w="9525">
                <a:solidFill>
                  <a:srgbClr val="7D629E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572624322993598E-2"/>
                  <c:y val="2.262625398822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53C-47CB-93B6-4465EDA89785}"/>
                </c:ext>
              </c:extLst>
            </c:dLbl>
            <c:dLbl>
              <c:idx val="1"/>
              <c:layout>
                <c:manualLayout>
                  <c:x val="-3.3481043820777941E-2"/>
                  <c:y val="2.262625398822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53C-47CB-93B6-4465EDA89785}"/>
                </c:ext>
              </c:extLst>
            </c:dLbl>
            <c:dLbl>
              <c:idx val="2"/>
              <c:layout>
                <c:manualLayout>
                  <c:x val="-3.9389463318562287E-2"/>
                  <c:y val="2.585857598654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53C-47CB-93B6-4465EDA89785}"/>
                </c:ext>
              </c:extLst>
            </c:dLbl>
            <c:dLbl>
              <c:idx val="3"/>
              <c:layout>
                <c:manualLayout>
                  <c:x val="-3.5450516986706093E-2"/>
                  <c:y val="2.9090897984863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53C-47CB-93B6-4465EDA89785}"/>
                </c:ext>
              </c:extLst>
            </c:dLbl>
            <c:dLbl>
              <c:idx val="4"/>
              <c:layout>
                <c:manualLayout>
                  <c:x val="-4.1358996792067657E-2"/>
                  <c:y val="2.90908979848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B53C-47CB-93B6-4465EDA89785}"/>
                </c:ext>
              </c:extLst>
            </c:dLbl>
            <c:dLbl>
              <c:idx val="5"/>
              <c:layout>
                <c:manualLayout>
                  <c:x val="-3.5450568678915204E-2"/>
                  <c:y val="2.90908979848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B53C-47CB-93B6-4465EDA89785}"/>
                </c:ext>
              </c:extLst>
            </c:dLbl>
            <c:dLbl>
              <c:idx val="6"/>
              <c:layout>
                <c:manualLayout>
                  <c:x val="-3.3130388615952917E-2"/>
                  <c:y val="3.2323219983181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B53C-47CB-93B6-4465EDA89785}"/>
                </c:ext>
              </c:extLst>
            </c:dLbl>
            <c:dLbl>
              <c:idx val="7"/>
              <c:layout>
                <c:manualLayout>
                  <c:x val="-2.9542140565762681E-2"/>
                  <c:y val="-2.5858575986545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B53C-47CB-93B6-4465EDA89785}"/>
                </c:ext>
              </c:extLst>
            </c:dLbl>
            <c:dLbl>
              <c:idx val="8"/>
              <c:layout>
                <c:manualLayout>
                  <c:x val="-1.1816838995568686E-2"/>
                  <c:y val="-9.6969659949545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B53C-47CB-93B6-4465EDA89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7D629E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TN'!$O$7:$W$7</c:f>
              <c:strCache>
                <c:ptCount val="9"/>
                <c:pt idx="0">
                  <c:v>Ene - Oct 16</c:v>
                </c:pt>
                <c:pt idx="1">
                  <c:v>Ene - Oct 17</c:v>
                </c:pt>
                <c:pt idx="2">
                  <c:v>Ene - Oct 18</c:v>
                </c:pt>
                <c:pt idx="3">
                  <c:v>Ene - Oct 19</c:v>
                </c:pt>
                <c:pt idx="4">
                  <c:v>Ene - Oct 20</c:v>
                </c:pt>
                <c:pt idx="5">
                  <c:v>Ene - Oct 21</c:v>
                </c:pt>
                <c:pt idx="6">
                  <c:v>Ene - Oct 22</c:v>
                </c:pt>
                <c:pt idx="7">
                  <c:v>Ene - Oct 23</c:v>
                </c:pt>
                <c:pt idx="8">
                  <c:v>Ene - Oct 24</c:v>
                </c:pt>
              </c:strCache>
            </c:strRef>
          </c:cat>
          <c:val>
            <c:numRef>
              <c:f>'Ramas_Serie TN'!$O$14:$W$14</c:f>
              <c:numCache>
                <c:formatCode>#,##0</c:formatCode>
                <c:ptCount val="9"/>
                <c:pt idx="0">
                  <c:v>1848.4069999999999</c:v>
                </c:pt>
                <c:pt idx="1">
                  <c:v>1859.8692000000003</c:v>
                </c:pt>
                <c:pt idx="2">
                  <c:v>1891.7952</c:v>
                </c:pt>
                <c:pt idx="3">
                  <c:v>1977.2700000000004</c:v>
                </c:pt>
                <c:pt idx="4">
                  <c:v>1582.1353000000001</c:v>
                </c:pt>
                <c:pt idx="5">
                  <c:v>1549.8151000000003</c:v>
                </c:pt>
                <c:pt idx="6">
                  <c:v>1821.4476</c:v>
                </c:pt>
                <c:pt idx="7">
                  <c:v>1909.670596786751</c:v>
                </c:pt>
                <c:pt idx="8">
                  <c:v>1972.4337127773113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31-B53C-47CB-93B6-4465EDA89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465872"/>
        <c:axId val="366466264"/>
      </c:lineChart>
      <c:catAx>
        <c:axId val="36646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66264"/>
        <c:crosses val="autoZero"/>
        <c:auto val="1"/>
        <c:lblAlgn val="ctr"/>
        <c:lblOffset val="100"/>
        <c:noMultiLvlLbl val="0"/>
      </c:catAx>
      <c:valAx>
        <c:axId val="366466264"/>
        <c:scaling>
          <c:orientation val="minMax"/>
          <c:min val="1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CO" b="1"/>
                  <a:t>Población ocupada</a:t>
                </a:r>
              </a:p>
            </c:rich>
          </c:tx>
          <c:layout>
            <c:manualLayout>
              <c:xMode val="edge"/>
              <c:yMode val="edge"/>
              <c:x val="1.2734892628820215E-3"/>
              <c:y val="0.2826100567463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6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32215417517259"/>
          <c:y val="0.16643862253198216"/>
          <c:w val="0.21919300685704884"/>
          <c:h val="0.58467843740901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latin typeface="Segoe UI" panose="020B0502040204020203" pitchFamily="34" charset="0"/>
          <a:cs typeface="Segoe UI" panose="020B0502040204020203" pitchFamily="34" charset="0"/>
        </a:defRPr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740812098666093E-2"/>
          <c:y val="4.1566388330655853E-2"/>
          <c:w val="0.68347882367693702"/>
          <c:h val="0.75480684317089053"/>
        </c:manualLayout>
      </c:layout>
      <c:lineChart>
        <c:grouping val="standard"/>
        <c:varyColors val="0"/>
        <c:ser>
          <c:idx val="0"/>
          <c:order val="0"/>
          <c:tx>
            <c:strRef>
              <c:f>'Ramas_Serie TN'!$B$15</c:f>
              <c:strCache>
                <c:ptCount val="1"/>
                <c:pt idx="0">
                  <c:v>Actividades profesionales, científicas, técnicas y servicios administrativos</c:v>
                </c:pt>
              </c:strCache>
            </c:strRef>
          </c:tx>
          <c:spPr>
            <a:ln w="28575" cap="rnd">
              <a:solidFill>
                <a:srgbClr val="00FE9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FE97"/>
              </a:solidFill>
              <a:ln w="9525">
                <a:solidFill>
                  <a:srgbClr val="00FE97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558802187641237E-2"/>
                  <c:y val="2.1966799604594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62-4539-9207-86C33BAC1122}"/>
                </c:ext>
              </c:extLst>
            </c:dLbl>
            <c:dLbl>
              <c:idx val="1"/>
              <c:layout>
                <c:manualLayout>
                  <c:x val="-3.0877917511495896E-2"/>
                  <c:y val="2.5430003067798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62-4539-9207-86C33BAC1122}"/>
                </c:ext>
              </c:extLst>
            </c:dLbl>
            <c:dLbl>
              <c:idx val="2"/>
              <c:layout>
                <c:manualLayout>
                  <c:x val="-3.2225829591206352E-2"/>
                  <c:y val="2.8893206531001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62-4539-9207-86C33BAC1122}"/>
                </c:ext>
              </c:extLst>
            </c:dLbl>
            <c:dLbl>
              <c:idx val="3"/>
              <c:layout>
                <c:manualLayout>
                  <c:x val="-2.6665173962259456E-2"/>
                  <c:y val="2.79916828578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62-4539-9207-86C33BAC1122}"/>
                </c:ext>
              </c:extLst>
            </c:dLbl>
            <c:dLbl>
              <c:idx val="4"/>
              <c:layout>
                <c:manualLayout>
                  <c:x val="-3.8924257690537499E-2"/>
                  <c:y val="3.3258206360568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62-4539-9207-86C33BAC1122}"/>
                </c:ext>
              </c:extLst>
            </c:dLbl>
            <c:dLbl>
              <c:idx val="5"/>
              <c:layout>
                <c:manualLayout>
                  <c:x val="-2.8392398817446474E-2"/>
                  <c:y val="3.069652657054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62-4539-9207-86C33BAC1122}"/>
                </c:ext>
              </c:extLst>
            </c:dLbl>
            <c:dLbl>
              <c:idx val="6"/>
              <c:layout>
                <c:manualLayout>
                  <c:x val="-6.019794919000046E-2"/>
                  <c:y val="-2.5616252513890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62-4539-9207-86C33BAC1122}"/>
                </c:ext>
              </c:extLst>
            </c:dLbl>
            <c:dLbl>
              <c:idx val="7"/>
              <c:layout>
                <c:manualLayout>
                  <c:x val="-4.7939031317767819E-2"/>
                  <c:y val="-2.215304905068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62-4539-9207-86C33BAC1122}"/>
                </c:ext>
              </c:extLst>
            </c:dLbl>
            <c:dLbl>
              <c:idx val="8"/>
              <c:layout>
                <c:manualLayout>
                  <c:x val="-3.3952888590348007E-2"/>
                  <c:y val="-2.3054845417050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62-4539-9207-86C33BAC1122}"/>
                </c:ext>
              </c:extLst>
            </c:dLbl>
            <c:dLbl>
              <c:idx val="9"/>
              <c:layout>
                <c:manualLayout>
                  <c:x val="-6.22083879765717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62-4539-9207-86C33BAC1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rgbClr val="00FE97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TN'!$N$15:$W$15</c:f>
              <c:numCache>
                <c:formatCode>#,##0</c:formatCode>
                <c:ptCount val="10"/>
                <c:pt idx="0">
                  <c:v>1151.116</c:v>
                </c:pt>
                <c:pt idx="1">
                  <c:v>1240.1164000000001</c:v>
                </c:pt>
                <c:pt idx="2">
                  <c:v>1288.5469000000001</c:v>
                </c:pt>
                <c:pt idx="3">
                  <c:v>1304.5946999999999</c:v>
                </c:pt>
                <c:pt idx="4">
                  <c:v>1314.4364</c:v>
                </c:pt>
                <c:pt idx="5">
                  <c:v>1196.3677</c:v>
                </c:pt>
                <c:pt idx="6">
                  <c:v>1637.4257</c:v>
                </c:pt>
                <c:pt idx="7">
                  <c:v>1710.4281999999998</c:v>
                </c:pt>
                <c:pt idx="8">
                  <c:v>1795.6171173823193</c:v>
                </c:pt>
                <c:pt idx="9">
                  <c:v>1782.8427329326246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E662-4539-9207-86C33BAC1122}"/>
            </c:ext>
          </c:extLst>
        </c:ser>
        <c:ser>
          <c:idx val="1"/>
          <c:order val="1"/>
          <c:tx>
            <c:strRef>
              <c:f>'Ramas_Serie TN'!$B$16</c:f>
              <c:strCache>
                <c:ptCount val="1"/>
                <c:pt idx="0">
                  <c:v>Transporte y almacenamiento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7319973628888807E-2"/>
                  <c:y val="-1.569976480212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62-4539-9207-86C33BAC1122}"/>
                </c:ext>
              </c:extLst>
            </c:dLbl>
            <c:dLbl>
              <c:idx val="1"/>
              <c:layout>
                <c:manualLayout>
                  <c:x val="-2.7572624322993598E-2"/>
                  <c:y val="-1.9393931989909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662-4539-9207-86C33BAC1122}"/>
                </c:ext>
              </c:extLst>
            </c:dLbl>
            <c:dLbl>
              <c:idx val="2"/>
              <c:layout>
                <c:manualLayout>
                  <c:x val="-2.9542126671299407E-2"/>
                  <c:y val="-3.6248287145924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62-4539-9207-86C33BAC1122}"/>
                </c:ext>
              </c:extLst>
            </c:dLbl>
            <c:dLbl>
              <c:idx val="3"/>
              <c:layout>
                <c:manualLayout>
                  <c:x val="-3.5861228246943107E-2"/>
                  <c:y val="1.500712410948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62-4539-9207-86C33BAC1122}"/>
                </c:ext>
              </c:extLst>
            </c:dLbl>
            <c:dLbl>
              <c:idx val="4"/>
              <c:layout>
                <c:manualLayout>
                  <c:x val="-6.508854639615546E-3"/>
                  <c:y val="-2.239547329311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662-4539-9207-86C33BAC1122}"/>
                </c:ext>
              </c:extLst>
            </c:dLbl>
            <c:dLbl>
              <c:idx val="5"/>
              <c:layout>
                <c:manualLayout>
                  <c:x val="-2.7709569479170554E-2"/>
                  <c:y val="-4.3405392507754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662-4539-9207-86C33BAC1122}"/>
                </c:ext>
              </c:extLst>
            </c:dLbl>
            <c:dLbl>
              <c:idx val="6"/>
              <c:layout>
                <c:manualLayout>
                  <c:x val="-2.7435741148470184E-2"/>
                  <c:y val="2.9321880219518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662-4539-9207-86C33BAC1122}"/>
                </c:ext>
              </c:extLst>
            </c:dLbl>
            <c:dLbl>
              <c:idx val="7"/>
              <c:layout>
                <c:manualLayout>
                  <c:x val="-4.4286715345416026E-2"/>
                  <c:y val="-2.932188021951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662-4539-9207-86C33BAC1122}"/>
                </c:ext>
              </c:extLst>
            </c:dLbl>
            <c:dLbl>
              <c:idx val="8"/>
              <c:layout>
                <c:manualLayout>
                  <c:x val="-2.1664204825209258E-2"/>
                  <c:y val="-1.9393931989909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662-4539-9207-86C33BAC1122}"/>
                </c:ext>
              </c:extLst>
            </c:dLbl>
            <c:dLbl>
              <c:idx val="9"/>
              <c:layout>
                <c:manualLayout>
                  <c:x val="-6.2208387976571767E-3"/>
                  <c:y val="-1.0389610389610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662-4539-9207-86C33BAC1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TN'!$N$16:$W$16</c:f>
              <c:numCache>
                <c:formatCode>#,##0</c:formatCode>
                <c:ptCount val="10"/>
                <c:pt idx="0">
                  <c:v>1455.1878000000002</c:v>
                </c:pt>
                <c:pt idx="1">
                  <c:v>1461.5016000000001</c:v>
                </c:pt>
                <c:pt idx="2">
                  <c:v>1454.5598999999997</c:v>
                </c:pt>
                <c:pt idx="3">
                  <c:v>1448.5891999999999</c:v>
                </c:pt>
                <c:pt idx="4">
                  <c:v>1484.9313999999999</c:v>
                </c:pt>
                <c:pt idx="5">
                  <c:v>1337.6746000000001</c:v>
                </c:pt>
                <c:pt idx="6">
                  <c:v>1420.0737999999997</c:v>
                </c:pt>
                <c:pt idx="7">
                  <c:v>1608.6236000000001</c:v>
                </c:pt>
                <c:pt idx="8">
                  <c:v>1707.1140193185558</c:v>
                </c:pt>
                <c:pt idx="9">
                  <c:v>1700.5369039735833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5-E662-4539-9207-86C33BAC1122}"/>
            </c:ext>
          </c:extLst>
        </c:ser>
        <c:ser>
          <c:idx val="2"/>
          <c:order val="2"/>
          <c:tx>
            <c:strRef>
              <c:f>'Ramas_Serie TN'!$B$17</c:f>
              <c:strCache>
                <c:ptCount val="1"/>
                <c:pt idx="0">
                  <c:v>Alojamiento y servicios de comida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459641004590068E-2"/>
                  <c:y val="-3.255411255411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662-4539-9207-86C33BAC1122}"/>
                </c:ext>
              </c:extLst>
            </c:dLbl>
            <c:dLbl>
              <c:idx val="1"/>
              <c:layout>
                <c:manualLayout>
                  <c:x val="-3.9726669237435404E-2"/>
                  <c:y val="-2.978354978354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662-4539-9207-86C33BAC1122}"/>
                </c:ext>
              </c:extLst>
            </c:dLbl>
            <c:dLbl>
              <c:idx val="2"/>
              <c:layout>
                <c:manualLayout>
                  <c:x val="-3.8274159713260147E-2"/>
                  <c:y val="-6.4184613286975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662-4539-9207-86C33BAC1122}"/>
                </c:ext>
              </c:extLst>
            </c:dLbl>
            <c:dLbl>
              <c:idx val="3"/>
              <c:layout>
                <c:manualLayout>
                  <c:x val="-3.7967600021561326E-2"/>
                  <c:y val="-4.0173160173160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662-4539-9207-86C33BAC1122}"/>
                </c:ext>
              </c:extLst>
            </c:dLbl>
            <c:dLbl>
              <c:idx val="4"/>
              <c:layout>
                <c:manualLayout>
                  <c:x val="-4.0484631364207435E-2"/>
                  <c:y val="-3.9711490609128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662-4539-9207-86C33BAC1122}"/>
                </c:ext>
              </c:extLst>
            </c:dLbl>
            <c:dLbl>
              <c:idx val="5"/>
              <c:layout>
                <c:manualLayout>
                  <c:x val="-2.7161912817769893E-2"/>
                  <c:y val="-2.1933531035893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662-4539-9207-86C33BAC1122}"/>
                </c:ext>
              </c:extLst>
            </c:dLbl>
            <c:dLbl>
              <c:idx val="6"/>
              <c:layout>
                <c:manualLayout>
                  <c:x val="-3.5039813368305084E-2"/>
                  <c:y val="3.9480519480519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662-4539-9207-86C33BAC1122}"/>
                </c:ext>
              </c:extLst>
            </c:dLbl>
            <c:dLbl>
              <c:idx val="7"/>
              <c:layout>
                <c:manualLayout>
                  <c:x val="-1.8599594481969451E-2"/>
                  <c:y val="2.2164502164502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662-4539-9207-86C33BAC1122}"/>
                </c:ext>
              </c:extLst>
            </c:dLbl>
            <c:dLbl>
              <c:idx val="8"/>
              <c:layout>
                <c:manualLayout>
                  <c:x val="-1.6975215916987561E-2"/>
                  <c:y val="2.5858676756314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662-4539-9207-86C33BAC1122}"/>
                </c:ext>
              </c:extLst>
            </c:dLbl>
            <c:dLbl>
              <c:idx val="9"/>
              <c:layout>
                <c:manualLayout>
                  <c:x val="-6.2208387976571767E-3"/>
                  <c:y val="1.73160173160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662-4539-9207-86C33BAC1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TN'!$N$17:$W$17</c:f>
              <c:numCache>
                <c:formatCode>#,##0</c:formatCode>
                <c:ptCount val="10"/>
                <c:pt idx="0">
                  <c:v>1503.4569999999999</c:v>
                </c:pt>
                <c:pt idx="1">
                  <c:v>1513.9379999999996</c:v>
                </c:pt>
                <c:pt idx="2">
                  <c:v>1474.9262000000001</c:v>
                </c:pt>
                <c:pt idx="3">
                  <c:v>1473.2619000000002</c:v>
                </c:pt>
                <c:pt idx="4">
                  <c:v>1494.9335999999998</c:v>
                </c:pt>
                <c:pt idx="5">
                  <c:v>1302.0777999999998</c:v>
                </c:pt>
                <c:pt idx="6">
                  <c:v>1302.6946000000003</c:v>
                </c:pt>
                <c:pt idx="7">
                  <c:v>1478.3347999999999</c:v>
                </c:pt>
                <c:pt idx="8">
                  <c:v>1645.3192051217945</c:v>
                </c:pt>
                <c:pt idx="9">
                  <c:v>1670.764638646365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0-E662-4539-9207-86C33BAC1122}"/>
            </c:ext>
          </c:extLst>
        </c:ser>
        <c:ser>
          <c:idx val="3"/>
          <c:order val="3"/>
          <c:tx>
            <c:strRef>
              <c:f>'Ramas_Serie TN'!$B$18</c:f>
              <c:strCache>
                <c:ptCount val="1"/>
                <c:pt idx="0">
                  <c:v>Construcción</c:v>
                </c:pt>
              </c:strCache>
            </c:strRef>
          </c:tx>
          <c:spPr>
            <a:ln w="28575" cap="rnd">
              <a:solidFill>
                <a:srgbClr val="FF99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CC"/>
              </a:solidFill>
              <a:ln w="9525">
                <a:solidFill>
                  <a:srgbClr val="FF99CC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89168770965241E-2"/>
                  <c:y val="3.6709956709956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662-4539-9207-86C33BAC1122}"/>
                </c:ext>
              </c:extLst>
            </c:dLbl>
            <c:dLbl>
              <c:idx val="1"/>
              <c:layout>
                <c:manualLayout>
                  <c:x val="-4.2180343570797765E-2"/>
                  <c:y val="3.3708422810785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662-4539-9207-86C33BAC1122}"/>
                </c:ext>
              </c:extLst>
            </c:dLbl>
            <c:dLbl>
              <c:idx val="2"/>
              <c:layout>
                <c:manualLayout>
                  <c:x val="-2.7572624322993598E-2"/>
                  <c:y val="2.5858575986545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662-4539-9207-86C33BAC1122}"/>
                </c:ext>
              </c:extLst>
            </c:dLbl>
            <c:dLbl>
              <c:idx val="3"/>
              <c:layout>
                <c:manualLayout>
                  <c:x val="-2.9542097488921712E-2"/>
                  <c:y val="2.262625398822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662-4539-9207-86C33BAC1122}"/>
                </c:ext>
              </c:extLst>
            </c:dLbl>
            <c:dLbl>
              <c:idx val="4"/>
              <c:layout>
                <c:manualLayout>
                  <c:x val="-4.5714511502510539E-2"/>
                  <c:y val="2.6089375191737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662-4539-9207-86C33BAC1122}"/>
                </c:ext>
              </c:extLst>
            </c:dLbl>
            <c:dLbl>
              <c:idx val="5"/>
              <c:layout>
                <c:manualLayout>
                  <c:x val="-5.1935350300167792E-2"/>
                  <c:y val="1.6161707059344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662-4539-9207-86C33BAC1122}"/>
                </c:ext>
              </c:extLst>
            </c:dLbl>
            <c:dLbl>
              <c:idx val="6"/>
              <c:layout>
                <c:manualLayout>
                  <c:x val="-3.5757087511037497E-2"/>
                  <c:y val="-3.6248287145924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662-4539-9207-86C33BAC1122}"/>
                </c:ext>
              </c:extLst>
            </c:dLbl>
            <c:dLbl>
              <c:idx val="7"/>
              <c:layout>
                <c:manualLayout>
                  <c:x val="-2.8355269001478785E-2"/>
                  <c:y val="-2.28571428571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662-4539-9207-86C33BAC1122}"/>
                </c:ext>
              </c:extLst>
            </c:dLbl>
            <c:dLbl>
              <c:idx val="8"/>
              <c:layout>
                <c:manualLayout>
                  <c:x val="-1.5416414132178292E-2"/>
                  <c:y val="3.3246753246753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662-4539-9207-86C33BAC1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FF99CC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TN'!$N$18:$W$18</c:f>
              <c:numCache>
                <c:formatCode>#,##0</c:formatCode>
                <c:ptCount val="10"/>
                <c:pt idx="0">
                  <c:v>1463.7203000000002</c:v>
                </c:pt>
                <c:pt idx="1">
                  <c:v>1468.4883999999997</c:v>
                </c:pt>
                <c:pt idx="2">
                  <c:v>1435.3029000000001</c:v>
                </c:pt>
                <c:pt idx="3">
                  <c:v>1390.8860000000002</c:v>
                </c:pt>
                <c:pt idx="4">
                  <c:v>1427.9157</c:v>
                </c:pt>
                <c:pt idx="5">
                  <c:v>1250.1716000000001</c:v>
                </c:pt>
                <c:pt idx="6">
                  <c:v>1470.7607000000003</c:v>
                </c:pt>
                <c:pt idx="7">
                  <c:v>1535.5318</c:v>
                </c:pt>
                <c:pt idx="8">
                  <c:v>1554.6442861202206</c:v>
                </c:pt>
                <c:pt idx="9">
                  <c:v>1534.7198307656874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A-E662-4539-9207-86C33BAC1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470968"/>
        <c:axId val="366469008"/>
      </c:lineChart>
      <c:catAx>
        <c:axId val="36647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69008"/>
        <c:crosses val="autoZero"/>
        <c:auto val="1"/>
        <c:lblAlgn val="ctr"/>
        <c:lblOffset val="100"/>
        <c:noMultiLvlLbl val="0"/>
      </c:catAx>
      <c:valAx>
        <c:axId val="366469008"/>
        <c:scaling>
          <c:orientation val="minMax"/>
          <c:min val="1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CO" b="1"/>
                  <a:t>Población ocupada</a:t>
                </a:r>
              </a:p>
            </c:rich>
          </c:tx>
          <c:layout>
            <c:manualLayout>
              <c:xMode val="edge"/>
              <c:yMode val="edge"/>
              <c:x val="1.2734892628820215E-3"/>
              <c:y val="0.2826100567463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70968"/>
        <c:crosses val="autoZero"/>
        <c:crossBetween val="between"/>
        <c:majorUnit val="200"/>
        <c:minorUnit val="7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32211731827361"/>
          <c:y val="0.12834332072127347"/>
          <c:w val="0.21919300685704884"/>
          <c:h val="0.61053713740327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latin typeface="Segoe UI" panose="020B0502040204020203" pitchFamily="34" charset="0"/>
          <a:cs typeface="Segoe UI" panose="020B0502040204020203" pitchFamily="34" charset="0"/>
        </a:defRPr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740812098666093E-2"/>
          <c:y val="2.7713535808023996E-2"/>
          <c:w val="0.68347882367693702"/>
          <c:h val="0.75480684317089053"/>
        </c:manualLayout>
      </c:layout>
      <c:lineChart>
        <c:grouping val="standard"/>
        <c:varyColors val="0"/>
        <c:ser>
          <c:idx val="0"/>
          <c:order val="0"/>
          <c:tx>
            <c:strRef>
              <c:f>'Ramas_Serie TN'!$B$19</c:f>
              <c:strCache>
                <c:ptCount val="1"/>
                <c:pt idx="0">
                  <c:v>Suministro de electricidad, gas, agua y gestión de desechos^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779600089867444E-2"/>
                  <c:y val="-2.6518048880253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9E-40BE-9429-FCFD313A5D06}"/>
                </c:ext>
              </c:extLst>
            </c:dLbl>
            <c:dLbl>
              <c:idx val="1"/>
              <c:layout>
                <c:manualLayout>
                  <c:x val="-2.8804279675850215E-2"/>
                  <c:y val="-3.3444455806660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9E-40BE-9429-FCFD313A5D06}"/>
                </c:ext>
              </c:extLst>
            </c:dLbl>
            <c:dLbl>
              <c:idx val="2"/>
              <c:layout>
                <c:manualLayout>
                  <c:x val="-3.2225904291170525E-2"/>
                  <c:y val="-2.6518048880253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9E-40BE-9429-FCFD313A5D06}"/>
                </c:ext>
              </c:extLst>
            </c:dLbl>
            <c:dLbl>
              <c:idx val="3"/>
              <c:layout>
                <c:manualLayout>
                  <c:x val="-2.666519282314404E-2"/>
                  <c:y val="-2.7419572553430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9E-40BE-9429-FCFD313A5D06}"/>
                </c:ext>
              </c:extLst>
            </c:dLbl>
            <c:dLbl>
              <c:idx val="4"/>
              <c:layout>
                <c:manualLayout>
                  <c:x val="-3.062987543954063E-2"/>
                  <c:y val="-2.9079455977093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9E-40BE-9429-FCFD313A5D06}"/>
                </c:ext>
              </c:extLst>
            </c:dLbl>
            <c:dLbl>
              <c:idx val="5"/>
              <c:layout>
                <c:manualLayout>
                  <c:x val="-3.6686784521899968E-2"/>
                  <c:y val="-3.5104339230323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9E-40BE-9429-FCFD313A5D06}"/>
                </c:ext>
              </c:extLst>
            </c:dLbl>
            <c:dLbl>
              <c:idx val="6"/>
              <c:layout>
                <c:manualLayout>
                  <c:x val="-4.7756285496334844E-2"/>
                  <c:y val="-2.5616252513890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9E-40BE-9429-FCFD313A5D06}"/>
                </c:ext>
              </c:extLst>
            </c:dLbl>
            <c:dLbl>
              <c:idx val="7"/>
              <c:layout>
                <c:manualLayout>
                  <c:x val="-4.7939031317767819E-2"/>
                  <c:y val="-2.215304905068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9E-40BE-9429-FCFD313A5D06}"/>
                </c:ext>
              </c:extLst>
            </c:dLbl>
            <c:dLbl>
              <c:idx val="8"/>
              <c:layout>
                <c:manualLayout>
                  <c:x val="-3.3952888590348007E-2"/>
                  <c:y val="-2.3054845417050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9E-40BE-9429-FCFD313A5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TN'!$N$19:$W$19</c:f>
              <c:numCache>
                <c:formatCode>#,##0</c:formatCode>
                <c:ptCount val="10"/>
                <c:pt idx="0">
                  <c:v>370.88420000000008</c:v>
                </c:pt>
                <c:pt idx="1">
                  <c:v>354.53089999999992</c:v>
                </c:pt>
                <c:pt idx="2">
                  <c:v>368.1001</c:v>
                </c:pt>
                <c:pt idx="3">
                  <c:v>397.86240000000004</c:v>
                </c:pt>
                <c:pt idx="4">
                  <c:v>387.12270000000001</c:v>
                </c:pt>
                <c:pt idx="5">
                  <c:v>427.31880000000001</c:v>
                </c:pt>
                <c:pt idx="6">
                  <c:v>516.14490000000001</c:v>
                </c:pt>
                <c:pt idx="7">
                  <c:v>583.12509999999997</c:v>
                </c:pt>
                <c:pt idx="8">
                  <c:v>578.52635452255822</c:v>
                </c:pt>
                <c:pt idx="9">
                  <c:v>597.27135886292535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269E-40BE-9429-FCFD313A5D06}"/>
            </c:ext>
          </c:extLst>
        </c:ser>
        <c:ser>
          <c:idx val="1"/>
          <c:order val="1"/>
          <c:tx>
            <c:strRef>
              <c:f>'Ramas_Serie TN'!$B$20</c:f>
              <c:strCache>
                <c:ptCount val="1"/>
                <c:pt idx="0">
                  <c:v>Actividades financieras y de seguros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731022033198708E-2"/>
                  <c:y val="-1.223656133892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69E-40BE-9429-FCFD313A5D06}"/>
                </c:ext>
              </c:extLst>
            </c:dLbl>
            <c:dLbl>
              <c:idx val="1"/>
              <c:layout>
                <c:manualLayout>
                  <c:x val="-2.7572684215201183E-2"/>
                  <c:y val="2.909090909090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9E-40BE-9429-FCFD313A5D06}"/>
                </c:ext>
              </c:extLst>
            </c:dLbl>
            <c:dLbl>
              <c:idx val="2"/>
              <c:layout>
                <c:manualLayout>
                  <c:x val="-2.7468513738746977E-2"/>
                  <c:y val="-2.239547329311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69E-40BE-9429-FCFD313A5D06}"/>
                </c:ext>
              </c:extLst>
            </c:dLbl>
            <c:dLbl>
              <c:idx val="3"/>
              <c:layout>
                <c:manualLayout>
                  <c:x val="-3.5861257987491707E-2"/>
                  <c:y val="-2.6551317448955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9E-40BE-9429-FCFD313A5D06}"/>
                </c:ext>
              </c:extLst>
            </c:dLbl>
            <c:dLbl>
              <c:idx val="4"/>
              <c:layout>
                <c:manualLayout>
                  <c:x val="-2.3097762196109574E-2"/>
                  <c:y val="2.262617172853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69E-40BE-9429-FCFD313A5D06}"/>
                </c:ext>
              </c:extLst>
            </c:dLbl>
            <c:dLbl>
              <c:idx val="5"/>
              <c:layout>
                <c:manualLayout>
                  <c:x val="-1.9415058283218298E-2"/>
                  <c:y val="2.2395473293111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9E-40BE-9429-FCFD313A5D06}"/>
                </c:ext>
              </c:extLst>
            </c:dLbl>
            <c:dLbl>
              <c:idx val="6"/>
              <c:layout>
                <c:manualLayout>
                  <c:x val="-3.5730146870575206E-2"/>
                  <c:y val="-2.6089375191737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69E-40BE-9429-FCFD313A5D06}"/>
                </c:ext>
              </c:extLst>
            </c:dLbl>
            <c:dLbl>
              <c:idx val="7"/>
              <c:layout>
                <c:manualLayout>
                  <c:x val="-4.4286715345416026E-2"/>
                  <c:y val="-2.932188021951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69E-40BE-9429-FCFD313A5D06}"/>
                </c:ext>
              </c:extLst>
            </c:dLbl>
            <c:dLbl>
              <c:idx val="8"/>
              <c:layout>
                <c:manualLayout>
                  <c:x val="-2.1664193570297766E-2"/>
                  <c:y val="-3.3246753246753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69E-40BE-9429-FCFD313A5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TN'!$N$20:$W$20</c:f>
              <c:numCache>
                <c:formatCode>#,##0</c:formatCode>
                <c:ptCount val="10"/>
                <c:pt idx="0">
                  <c:v>293.97520000000003</c:v>
                </c:pt>
                <c:pt idx="1">
                  <c:v>307.53689999999995</c:v>
                </c:pt>
                <c:pt idx="2">
                  <c:v>283.572</c:v>
                </c:pt>
                <c:pt idx="3">
                  <c:v>284.10060000000004</c:v>
                </c:pt>
                <c:pt idx="4">
                  <c:v>305.29340000000002</c:v>
                </c:pt>
                <c:pt idx="5">
                  <c:v>271.91500000000008</c:v>
                </c:pt>
                <c:pt idx="6">
                  <c:v>365.8141</c:v>
                </c:pt>
                <c:pt idx="7">
                  <c:v>419.82330000000002</c:v>
                </c:pt>
                <c:pt idx="8">
                  <c:v>414.00659366738444</c:v>
                </c:pt>
                <c:pt idx="9">
                  <c:v>418.2651928018945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269E-40BE-9429-FCFD313A5D06}"/>
            </c:ext>
          </c:extLst>
        </c:ser>
        <c:ser>
          <c:idx val="2"/>
          <c:order val="2"/>
          <c:tx>
            <c:strRef>
              <c:f>'Ramas_Serie TN'!$B$21</c:f>
              <c:strCache>
                <c:ptCount val="1"/>
                <c:pt idx="0">
                  <c:v>Información y comunicaciones</c:v>
                </c:pt>
              </c:strCache>
            </c:strRef>
          </c:tx>
          <c:spPr>
            <a:ln w="28575" cap="rnd">
              <a:solidFill>
                <a:srgbClr val="FF33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33CC"/>
              </a:solidFill>
              <a:ln w="9525">
                <a:solidFill>
                  <a:srgbClr val="FF33CC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60693703531477E-2"/>
                  <c:y val="1.5930735930735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69E-40BE-9429-FCFD313A5D06}"/>
                </c:ext>
              </c:extLst>
            </c:dLbl>
            <c:dLbl>
              <c:idx val="1"/>
              <c:layout>
                <c:manualLayout>
                  <c:x val="-3.350582962804282E-2"/>
                  <c:y val="-1.9393939393939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69E-40BE-9429-FCFD313A5D06}"/>
                </c:ext>
              </c:extLst>
            </c:dLbl>
            <c:dLbl>
              <c:idx val="2"/>
              <c:layout>
                <c:manualLayout>
                  <c:x val="-3.2053320915603013E-2"/>
                  <c:y val="-1.569976480212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9E-40BE-9429-FCFD313A5D06}"/>
                </c:ext>
              </c:extLst>
            </c:dLbl>
            <c:dLbl>
              <c:idx val="3"/>
              <c:layout>
                <c:manualLayout>
                  <c:x val="-3.7967526241816575E-2"/>
                  <c:y val="-2.9783549783549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69E-40BE-9429-FCFD313A5D06}"/>
                </c:ext>
              </c:extLst>
            </c:dLbl>
            <c:dLbl>
              <c:idx val="4"/>
              <c:layout>
                <c:manualLayout>
                  <c:x val="-3.6337372578934442E-2"/>
                  <c:y val="-2.9321880219518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69E-40BE-9429-FCFD313A5D06}"/>
                </c:ext>
              </c:extLst>
            </c:dLbl>
            <c:dLbl>
              <c:idx val="5"/>
              <c:layout>
                <c:manualLayout>
                  <c:x val="-3.1309106132408185E-2"/>
                  <c:y val="-3.578634488870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69E-40BE-9429-FCFD313A5D06}"/>
                </c:ext>
              </c:extLst>
            </c:dLbl>
            <c:dLbl>
              <c:idx val="6"/>
              <c:layout>
                <c:manualLayout>
                  <c:x val="-2.2598135772990729E-2"/>
                  <c:y val="3.255411255411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69E-40BE-9429-FCFD313A5D06}"/>
                </c:ext>
              </c:extLst>
            </c:dLbl>
            <c:dLbl>
              <c:idx val="7"/>
              <c:layout>
                <c:manualLayout>
                  <c:x val="-3.1041332493873787E-2"/>
                  <c:y val="3.255411255411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69E-40BE-9429-FCFD313A5D06}"/>
                </c:ext>
              </c:extLst>
            </c:dLbl>
            <c:dLbl>
              <c:idx val="8"/>
              <c:layout>
                <c:manualLayout>
                  <c:x val="-1.6975215916987561E-2"/>
                  <c:y val="1.893226982990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69E-40BE-9429-FCFD313A5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FF33CC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TN'!$N$21:$W$21</c:f>
              <c:numCache>
                <c:formatCode>#,##0</c:formatCode>
                <c:ptCount val="10"/>
                <c:pt idx="0">
                  <c:v>366.67289999999991</c:v>
                </c:pt>
                <c:pt idx="1">
                  <c:v>328.22809999999998</c:v>
                </c:pt>
                <c:pt idx="2">
                  <c:v>341.0462</c:v>
                </c:pt>
                <c:pt idx="3">
                  <c:v>325.42320000000001</c:v>
                </c:pt>
                <c:pt idx="4">
                  <c:v>319.125</c:v>
                </c:pt>
                <c:pt idx="5">
                  <c:v>285.6148</c:v>
                </c:pt>
                <c:pt idx="6">
                  <c:v>357.48960000000005</c:v>
                </c:pt>
                <c:pt idx="7">
                  <c:v>379.12810000000002</c:v>
                </c:pt>
                <c:pt idx="8">
                  <c:v>404.74439783517965</c:v>
                </c:pt>
                <c:pt idx="9">
                  <c:v>395.93988811649467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D-269E-40BE-9429-FCFD313A5D06}"/>
            </c:ext>
          </c:extLst>
        </c:ser>
        <c:ser>
          <c:idx val="3"/>
          <c:order val="3"/>
          <c:tx>
            <c:strRef>
              <c:f>'Ramas_Serie TN'!$B$22</c:f>
              <c:strCache>
                <c:ptCount val="1"/>
                <c:pt idx="0">
                  <c:v>Actividades inmobiliarias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89168770965241E-2"/>
                  <c:y val="3.6709956709956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69E-40BE-9429-FCFD313A5D06}"/>
                </c:ext>
              </c:extLst>
            </c:dLbl>
            <c:dLbl>
              <c:idx val="1"/>
              <c:layout>
                <c:manualLayout>
                  <c:x val="-3.1812324640922082E-2"/>
                  <c:y val="3.3708422810785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69E-40BE-9429-FCFD313A5D06}"/>
                </c:ext>
              </c:extLst>
            </c:dLbl>
            <c:dLbl>
              <c:idx val="2"/>
              <c:layout>
                <c:manualLayout>
                  <c:x val="-2.7572624322993598E-2"/>
                  <c:y val="2.5858575986545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69E-40BE-9429-FCFD313A5D06}"/>
                </c:ext>
              </c:extLst>
            </c:dLbl>
            <c:dLbl>
              <c:idx val="3"/>
              <c:layout>
                <c:manualLayout>
                  <c:x val="-3.1615739603851722E-2"/>
                  <c:y val="2.608937519173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69E-40BE-9429-FCFD313A5D06}"/>
                </c:ext>
              </c:extLst>
            </c:dLbl>
            <c:dLbl>
              <c:idx val="4"/>
              <c:layout>
                <c:manualLayout>
                  <c:x val="-3.534644683974858E-2"/>
                  <c:y val="2.9552578654940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69E-40BE-9429-FCFD313A5D06}"/>
                </c:ext>
              </c:extLst>
            </c:dLbl>
            <c:dLbl>
              <c:idx val="5"/>
              <c:layout>
                <c:manualLayout>
                  <c:x val="-3.3272833907196264E-2"/>
                  <c:y val="3.347772437536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69E-40BE-9429-FCFD313A5D06}"/>
                </c:ext>
              </c:extLst>
            </c:dLbl>
            <c:dLbl>
              <c:idx val="6"/>
              <c:layout>
                <c:manualLayout>
                  <c:x val="-3.7830768784233804E-2"/>
                  <c:y val="-3.2785083682721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69E-40BE-9429-FCFD313A5D06}"/>
                </c:ext>
              </c:extLst>
            </c:dLbl>
            <c:dLbl>
              <c:idx val="7"/>
              <c:layout>
                <c:manualLayout>
                  <c:x val="-3.6649720731688276E-2"/>
                  <c:y val="-2.978354978354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69E-40BE-9429-FCFD313A5D06}"/>
                </c:ext>
              </c:extLst>
            </c:dLbl>
            <c:dLbl>
              <c:idx val="8"/>
              <c:layout>
                <c:manualLayout>
                  <c:x val="-3.6152543457702135E-2"/>
                  <c:y val="-2.9090909090909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69E-40BE-9429-FCFD313A5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00B0F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'Ramas_Serie TN'!$N$7:$W$7</c:f>
              <c:strCache>
                <c:ptCount val="10"/>
                <c:pt idx="0">
                  <c:v>Ene - Oct 15</c:v>
                </c:pt>
                <c:pt idx="1">
                  <c:v>Ene - Oct 16</c:v>
                </c:pt>
                <c:pt idx="2">
                  <c:v>Ene - Oct 17</c:v>
                </c:pt>
                <c:pt idx="3">
                  <c:v>Ene - Oct 18</c:v>
                </c:pt>
                <c:pt idx="4">
                  <c:v>Ene - Oct 19</c:v>
                </c:pt>
                <c:pt idx="5">
                  <c:v>Ene - Oct 20</c:v>
                </c:pt>
                <c:pt idx="6">
                  <c:v>Ene - Oct 21</c:v>
                </c:pt>
                <c:pt idx="7">
                  <c:v>Ene - Oct 22</c:v>
                </c:pt>
                <c:pt idx="8">
                  <c:v>Ene - Oct 23</c:v>
                </c:pt>
                <c:pt idx="9">
                  <c:v>Ene - Oct 24</c:v>
                </c:pt>
              </c:strCache>
            </c:strRef>
          </c:cat>
          <c:val>
            <c:numRef>
              <c:f>'Ramas_Serie TN'!$N$22:$W$22</c:f>
              <c:numCache>
                <c:formatCode>#,##0</c:formatCode>
                <c:ptCount val="10"/>
                <c:pt idx="0">
                  <c:v>237.9967</c:v>
                </c:pt>
                <c:pt idx="1">
                  <c:v>247.4975</c:v>
                </c:pt>
                <c:pt idx="2">
                  <c:v>265.46420000000001</c:v>
                </c:pt>
                <c:pt idx="3">
                  <c:v>275.8682</c:v>
                </c:pt>
                <c:pt idx="4">
                  <c:v>268.1454</c:v>
                </c:pt>
                <c:pt idx="5">
                  <c:v>225.95270000000005</c:v>
                </c:pt>
                <c:pt idx="6">
                  <c:v>168.16029999999998</c:v>
                </c:pt>
                <c:pt idx="7">
                  <c:v>213.90839999999997</c:v>
                </c:pt>
                <c:pt idx="8">
                  <c:v>278.78268193818565</c:v>
                </c:pt>
                <c:pt idx="9">
                  <c:v>297.95317745029058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7-269E-40BE-9429-FCFD313A5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467832"/>
        <c:axId val="366472536"/>
      </c:lineChart>
      <c:catAx>
        <c:axId val="366467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72536"/>
        <c:crosses val="autoZero"/>
        <c:auto val="1"/>
        <c:lblAlgn val="ctr"/>
        <c:lblOffset val="100"/>
        <c:noMultiLvlLbl val="0"/>
      </c:catAx>
      <c:valAx>
        <c:axId val="366472536"/>
        <c:scaling>
          <c:orientation val="minMax"/>
          <c:max val="7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CO" b="1"/>
                  <a:t>Población ocupada</a:t>
                </a:r>
              </a:p>
            </c:rich>
          </c:tx>
          <c:layout>
            <c:manualLayout>
              <c:xMode val="edge"/>
              <c:yMode val="edge"/>
              <c:x val="1.2734892628820215E-3"/>
              <c:y val="0.2826100567463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366467832"/>
        <c:crosses val="autoZero"/>
        <c:crossBetween val="between"/>
        <c:majorUnit val="100"/>
        <c:minorUnit val="3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076380144519376"/>
          <c:y val="0.12834332072127347"/>
          <c:w val="0.20675129184452937"/>
          <c:h val="0.61053713740327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latin typeface="Segoe UI" panose="020B0502040204020203" pitchFamily="34" charset="0"/>
          <a:cs typeface="Segoe UI" panose="020B0502040204020203" pitchFamily="34" charset="0"/>
        </a:defRPr>
      </a:pPr>
      <a:endParaRPr lang="es-C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41416914216E-2"/>
          <c:y val="3.2725249626658098E-2"/>
          <c:w val="0.87094629739269203"/>
          <c:h val="0.63585813091724996"/>
        </c:manualLayout>
      </c:layout>
      <c:lineChart>
        <c:grouping val="standard"/>
        <c:varyColors val="0"/>
        <c:ser>
          <c:idx val="0"/>
          <c:order val="0"/>
          <c:tx>
            <c:strRef>
              <c:f>'Grandes dominios '!$AV$2</c:f>
              <c:strCache>
                <c:ptCount val="1"/>
                <c:pt idx="0">
                  <c:v>Total nacional</c:v>
                </c:pt>
              </c:strCache>
            </c:strRef>
          </c:tx>
          <c:spPr>
            <a:ln w="28575" cap="rnd">
              <a:solidFill>
                <a:srgbClr val="F29B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907948227618195E-3"/>
                  <c:y val="-4.0434275289954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56-4603-A5EF-95328258E2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56-4603-A5EF-95328258E2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56-4603-A5EF-95328258E2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56-4603-A5EF-95328258E2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56-4603-A5EF-95328258E29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56-4603-A5EF-95328258E2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56-4603-A5EF-95328258E29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56-4603-A5EF-95328258E29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56-4603-A5EF-95328258E29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56-4603-A5EF-95328258E29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56-4603-A5EF-95328258E29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56-4603-A5EF-95328258E29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656-4603-A5EF-95328258E29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656-4603-A5EF-95328258E29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656-4603-A5EF-95328258E29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656-4603-A5EF-95328258E2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656-4603-A5EF-95328258E29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656-4603-A5EF-95328258E29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656-4603-A5EF-95328258E29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656-4603-A5EF-95328258E29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656-4603-A5EF-95328258E29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656-4603-A5EF-95328258E29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656-4603-A5EF-95328258E29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656-4603-A5EF-95328258E29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656-4603-A5EF-95328258E29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656-4603-A5EF-95328258E29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656-4603-A5EF-95328258E29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656-4603-A5EF-95328258E29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656-4603-A5EF-95328258E29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656-4603-A5EF-95328258E29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656-4603-A5EF-95328258E29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656-4603-A5EF-95328258E29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656-4603-A5EF-95328258E29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656-4603-A5EF-95328258E29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656-4603-A5EF-95328258E292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656-4603-A5EF-95328258E292}"/>
                </c:ext>
              </c:extLst>
            </c:dLbl>
            <c:dLbl>
              <c:idx val="36"/>
              <c:layout>
                <c:manualLayout>
                  <c:x val="-4.7552779429834199E-2"/>
                  <c:y val="-4.83677821727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C656-4603-A5EF-95328258E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s-ES" sz="1200" b="1" i="0" u="none" strike="noStrike" kern="1200" baseline="0">
                    <a:solidFill>
                      <a:srgbClr val="F29B00"/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'Grandes dominios '!$AW$1:$CG$1</c:f>
              <c:strCache>
                <c:ptCount val="37"/>
                <c:pt idx="0">
                  <c:v>Ene - Oct 21</c:v>
                </c:pt>
                <c:pt idx="12">
                  <c:v>Ene - Oct 22</c:v>
                </c:pt>
                <c:pt idx="24">
                  <c:v>Ene - Oct 23</c:v>
                </c:pt>
                <c:pt idx="36">
                  <c:v>Ene - Oct 24</c:v>
                </c:pt>
              </c:strCache>
            </c:strRef>
          </c:cat>
          <c:val>
            <c:numRef>
              <c:f>'Grandes dominios '!$AW$2:$CG$2</c:f>
              <c:numCache>
                <c:formatCode>_(* #,##0.0_);_(* \(#,##0.0\);_(* "-"??_);_(@_)</c:formatCode>
                <c:ptCount val="37"/>
                <c:pt idx="0">
                  <c:v>59.718154331869002</c:v>
                </c:pt>
                <c:pt idx="1">
                  <c:v>59.558453901635701</c:v>
                </c:pt>
                <c:pt idx="2">
                  <c:v>59.280087870477502</c:v>
                </c:pt>
                <c:pt idx="3">
                  <c:v>58.893049771695203</c:v>
                </c:pt>
                <c:pt idx="4">
                  <c:v>58.899344242878499</c:v>
                </c:pt>
                <c:pt idx="5">
                  <c:v>58.931069648840499</c:v>
                </c:pt>
                <c:pt idx="6">
                  <c:v>58.7515342570087</c:v>
                </c:pt>
                <c:pt idx="7">
                  <c:v>58.558845752419003</c:v>
                </c:pt>
                <c:pt idx="8">
                  <c:v>58.3503546017931</c:v>
                </c:pt>
                <c:pt idx="9">
                  <c:v>58.316811907077103</c:v>
                </c:pt>
                <c:pt idx="10">
                  <c:v>58.152022925199198</c:v>
                </c:pt>
                <c:pt idx="11">
                  <c:v>58.179470690425902</c:v>
                </c:pt>
                <c:pt idx="12">
                  <c:v>58.051331157655703</c:v>
                </c:pt>
                <c:pt idx="13">
                  <c:v>58.136462631642502</c:v>
                </c:pt>
                <c:pt idx="14">
                  <c:v>57.945186023015502</c:v>
                </c:pt>
                <c:pt idx="15">
                  <c:v>57.818548107118197</c:v>
                </c:pt>
                <c:pt idx="16">
                  <c:v>57.848635734109202</c:v>
                </c:pt>
                <c:pt idx="17">
                  <c:v>57.987048959205097</c:v>
                </c:pt>
                <c:pt idx="18">
                  <c:v>57.735466536762402</c:v>
                </c:pt>
                <c:pt idx="19">
                  <c:v>57.492141394603799</c:v>
                </c:pt>
                <c:pt idx="20">
                  <c:v>57.325855028509501</c:v>
                </c:pt>
                <c:pt idx="21">
                  <c:v>57.094623912077402</c:v>
                </c:pt>
                <c:pt idx="22">
                  <c:v>56.923160167442497</c:v>
                </c:pt>
                <c:pt idx="23">
                  <c:v>56.754291277479197</c:v>
                </c:pt>
                <c:pt idx="24">
                  <c:v>56.530267273693397</c:v>
                </c:pt>
                <c:pt idx="25">
                  <c:v>56.272062137617503</c:v>
                </c:pt>
                <c:pt idx="26">
                  <c:v>56.0746537287556</c:v>
                </c:pt>
                <c:pt idx="27">
                  <c:v>55.805705077368202</c:v>
                </c:pt>
                <c:pt idx="28">
                  <c:v>55.920253562331297</c:v>
                </c:pt>
                <c:pt idx="29">
                  <c:v>55.9610744786008</c:v>
                </c:pt>
                <c:pt idx="30">
                  <c:v>55.967156210853098</c:v>
                </c:pt>
                <c:pt idx="31">
                  <c:v>55.892070469009397</c:v>
                </c:pt>
                <c:pt idx="32">
                  <c:v>55.900034077249799</c:v>
                </c:pt>
                <c:pt idx="33">
                  <c:v>55.8915104663904</c:v>
                </c:pt>
                <c:pt idx="34">
                  <c:v>55.9741532595325</c:v>
                </c:pt>
                <c:pt idx="35">
                  <c:v>56.008390748096197</c:v>
                </c:pt>
                <c:pt idx="36">
                  <c:v>55.9095085965319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5-C656-4603-A5EF-95328258E292}"/>
            </c:ext>
          </c:extLst>
        </c:ser>
        <c:ser>
          <c:idx val="1"/>
          <c:order val="1"/>
          <c:tx>
            <c:strRef>
              <c:f>'Grandes dominios '!$AV$3</c:f>
              <c:strCache>
                <c:ptCount val="1"/>
                <c:pt idx="0">
                  <c:v>13 ciudades y A.M.</c:v>
                </c:pt>
              </c:strCache>
            </c:strRef>
          </c:tx>
          <c:spPr>
            <a:ln w="28575" cap="rnd">
              <a:solidFill>
                <a:srgbClr val="FF99C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14766221236228E-2"/>
                  <c:y val="3.8527118297077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656-4603-A5EF-95328258E2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656-4603-A5EF-95328258E2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656-4603-A5EF-95328258E2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656-4603-A5EF-95328258E2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C656-4603-A5EF-95328258E29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C656-4603-A5EF-95328258E2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C656-4603-A5EF-95328258E29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C656-4603-A5EF-95328258E29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C656-4603-A5EF-95328258E29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C656-4603-A5EF-95328258E29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C656-4603-A5EF-95328258E29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C656-4603-A5EF-95328258E29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C656-4603-A5EF-95328258E29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C656-4603-A5EF-95328258E29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C656-4603-A5EF-95328258E29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C656-4603-A5EF-95328258E2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C656-4603-A5EF-95328258E29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C656-4603-A5EF-95328258E29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C656-4603-A5EF-95328258E29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C656-4603-A5EF-95328258E29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C656-4603-A5EF-95328258E29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C656-4603-A5EF-95328258E29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C656-4603-A5EF-95328258E29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C656-4603-A5EF-95328258E292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C656-4603-A5EF-95328258E29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C656-4603-A5EF-95328258E29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C656-4603-A5EF-95328258E29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C656-4603-A5EF-95328258E29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C656-4603-A5EF-95328258E29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C656-4603-A5EF-95328258E29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C656-4603-A5EF-95328258E29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C656-4603-A5EF-95328258E29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C656-4603-A5EF-95328258E29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C656-4603-A5EF-95328258E29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C656-4603-A5EF-95328258E292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C656-4603-A5EF-95328258E292}"/>
                </c:ext>
              </c:extLst>
            </c:dLbl>
            <c:dLbl>
              <c:idx val="36"/>
              <c:layout>
                <c:manualLayout>
                  <c:x val="-4.8463788767559302E-2"/>
                  <c:y val="4.6460644116669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C656-4603-A5EF-95328258E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s-ES" sz="1200" b="1" i="0" u="none" strike="noStrike" kern="1200" baseline="0">
                    <a:solidFill>
                      <a:srgbClr val="FF99CC"/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'Grandes dominios '!$AW$1:$CG$1</c:f>
              <c:strCache>
                <c:ptCount val="37"/>
                <c:pt idx="0">
                  <c:v>Ene - Oct 21</c:v>
                </c:pt>
                <c:pt idx="12">
                  <c:v>Ene - Oct 22</c:v>
                </c:pt>
                <c:pt idx="24">
                  <c:v>Ene - Oct 23</c:v>
                </c:pt>
                <c:pt idx="36">
                  <c:v>Ene - Oct 24</c:v>
                </c:pt>
              </c:strCache>
            </c:strRef>
          </c:cat>
          <c:val>
            <c:numRef>
              <c:f>'Grandes dominios '!$AW$3:$CG$3</c:f>
              <c:numCache>
                <c:formatCode>_(* #,##0.0_);_(* \(#,##0.0\);_(* "-"??_);_(@_)</c:formatCode>
                <c:ptCount val="37"/>
                <c:pt idx="0">
                  <c:v>45.331073888059102</c:v>
                </c:pt>
                <c:pt idx="1">
                  <c:v>45.2244381861289</c:v>
                </c:pt>
                <c:pt idx="2">
                  <c:v>44.898560057376699</c:v>
                </c:pt>
                <c:pt idx="3">
                  <c:v>44.478198408822401</c:v>
                </c:pt>
                <c:pt idx="4">
                  <c:v>44.222963683186499</c:v>
                </c:pt>
                <c:pt idx="5">
                  <c:v>44.252709973195998</c:v>
                </c:pt>
                <c:pt idx="6">
                  <c:v>44.139969042462901</c:v>
                </c:pt>
                <c:pt idx="7">
                  <c:v>44.084848121955197</c:v>
                </c:pt>
                <c:pt idx="8">
                  <c:v>43.9311215048062</c:v>
                </c:pt>
                <c:pt idx="9">
                  <c:v>43.943528921627902</c:v>
                </c:pt>
                <c:pt idx="10">
                  <c:v>43.6282754498367</c:v>
                </c:pt>
                <c:pt idx="11">
                  <c:v>43.737799703784603</c:v>
                </c:pt>
                <c:pt idx="12">
                  <c:v>43.795123686290097</c:v>
                </c:pt>
                <c:pt idx="13">
                  <c:v>43.704993373796199</c:v>
                </c:pt>
                <c:pt idx="14">
                  <c:v>43.596765901408503</c:v>
                </c:pt>
                <c:pt idx="15">
                  <c:v>43.352258446955297</c:v>
                </c:pt>
                <c:pt idx="16">
                  <c:v>43.216148246542701</c:v>
                </c:pt>
                <c:pt idx="17">
                  <c:v>43.2017153163725</c:v>
                </c:pt>
                <c:pt idx="18">
                  <c:v>42.878057329000697</c:v>
                </c:pt>
                <c:pt idx="19">
                  <c:v>42.603879148527902</c:v>
                </c:pt>
                <c:pt idx="20">
                  <c:v>42.533355811003801</c:v>
                </c:pt>
                <c:pt idx="21">
                  <c:v>42.229802631133701</c:v>
                </c:pt>
                <c:pt idx="22">
                  <c:v>41.8821938763909</c:v>
                </c:pt>
                <c:pt idx="23">
                  <c:v>41.885595867859401</c:v>
                </c:pt>
                <c:pt idx="24">
                  <c:v>41.821234320070097</c:v>
                </c:pt>
                <c:pt idx="25">
                  <c:v>41.713333265272297</c:v>
                </c:pt>
                <c:pt idx="26">
                  <c:v>41.5804299632957</c:v>
                </c:pt>
                <c:pt idx="27">
                  <c:v>41.353517722134299</c:v>
                </c:pt>
                <c:pt idx="28">
                  <c:v>41.459065723882901</c:v>
                </c:pt>
                <c:pt idx="29">
                  <c:v>41.441814842014097</c:v>
                </c:pt>
                <c:pt idx="30">
                  <c:v>41.461441379678199</c:v>
                </c:pt>
                <c:pt idx="31">
                  <c:v>41.443680061359302</c:v>
                </c:pt>
                <c:pt idx="32">
                  <c:v>41.523419770309502</c:v>
                </c:pt>
                <c:pt idx="33">
                  <c:v>41.604940306476401</c:v>
                </c:pt>
                <c:pt idx="34">
                  <c:v>41.589837586566297</c:v>
                </c:pt>
                <c:pt idx="35">
                  <c:v>41.695895075993299</c:v>
                </c:pt>
                <c:pt idx="36">
                  <c:v>41.900916392340299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4B-C656-4603-A5EF-95328258E292}"/>
            </c:ext>
          </c:extLst>
        </c:ser>
        <c:ser>
          <c:idx val="2"/>
          <c:order val="2"/>
          <c:tx>
            <c:strRef>
              <c:f>'Grandes dominios '!$AV$4</c:f>
              <c:strCache>
                <c:ptCount val="1"/>
                <c:pt idx="0">
                  <c:v>23 ciudades y A.M.</c:v>
                </c:pt>
              </c:strCache>
            </c:strRef>
          </c:tx>
          <c:spPr>
            <a:ln w="28575" cap="rnd">
              <a:solidFill>
                <a:srgbClr val="9BABA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483021454995699E-2"/>
                  <c:y val="-3.8526878010193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C656-4603-A5EF-95328258E2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C656-4603-A5EF-95328258E2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C656-4603-A5EF-95328258E2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C656-4603-A5EF-95328258E2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C656-4603-A5EF-95328258E29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C656-4603-A5EF-95328258E2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C656-4603-A5EF-95328258E29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C656-4603-A5EF-95328258E29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C656-4603-A5EF-95328258E29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C656-4603-A5EF-95328258E29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C656-4603-A5EF-95328258E29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C656-4603-A5EF-95328258E29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C656-4603-A5EF-95328258E29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C656-4603-A5EF-95328258E29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C656-4603-A5EF-95328258E29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C656-4603-A5EF-95328258E2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C656-4603-A5EF-95328258E29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C656-4603-A5EF-95328258E29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C656-4603-A5EF-95328258E29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C656-4603-A5EF-95328258E29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C656-4603-A5EF-95328258E29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C656-4603-A5EF-95328258E29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C656-4603-A5EF-95328258E29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C656-4603-A5EF-95328258E29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C656-4603-A5EF-95328258E29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C656-4603-A5EF-95328258E29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C656-4603-A5EF-95328258E29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C656-4603-A5EF-95328258E29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C656-4603-A5EF-95328258E29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C656-4603-A5EF-95328258E29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C656-4603-A5EF-95328258E29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C656-4603-A5EF-95328258E29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C656-4603-A5EF-95328258E29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C656-4603-A5EF-95328258E29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C656-4603-A5EF-95328258E292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C656-4603-A5EF-95328258E292}"/>
                </c:ext>
              </c:extLst>
            </c:dLbl>
            <c:dLbl>
              <c:idx val="36"/>
              <c:layout>
                <c:manualLayout>
                  <c:x val="-4.3441040704993703E-2"/>
                  <c:y val="-3.8526937309942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C656-4603-A5EF-95328258E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s-ES"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'Grandes dominios '!$AW$1:$CG$1</c:f>
              <c:strCache>
                <c:ptCount val="37"/>
                <c:pt idx="0">
                  <c:v>Ene - Oct 21</c:v>
                </c:pt>
                <c:pt idx="12">
                  <c:v>Ene - Oct 22</c:v>
                </c:pt>
                <c:pt idx="24">
                  <c:v>Ene - Oct 23</c:v>
                </c:pt>
                <c:pt idx="36">
                  <c:v>Ene - Oct 24</c:v>
                </c:pt>
              </c:strCache>
            </c:strRef>
          </c:cat>
          <c:val>
            <c:numRef>
              <c:f>'Grandes dominios '!$AW$4:$CG$4</c:f>
              <c:numCache>
                <c:formatCode>_(* #,##0.0_);_(* \(#,##0.0\);_(* "-"??_);_(@_)</c:formatCode>
                <c:ptCount val="37"/>
                <c:pt idx="0">
                  <c:v>46.723398777313101</c:v>
                </c:pt>
                <c:pt idx="1">
                  <c:v>46.625445893893101</c:v>
                </c:pt>
                <c:pt idx="2">
                  <c:v>46.326594543234002</c:v>
                </c:pt>
                <c:pt idx="3">
                  <c:v>45.927874115295701</c:v>
                </c:pt>
                <c:pt idx="4">
                  <c:v>45.694138584598399</c:v>
                </c:pt>
                <c:pt idx="5">
                  <c:v>45.723894361735198</c:v>
                </c:pt>
                <c:pt idx="6">
                  <c:v>45.618105876335299</c:v>
                </c:pt>
                <c:pt idx="7">
                  <c:v>45.529901902853602</c:v>
                </c:pt>
                <c:pt idx="8">
                  <c:v>45.377453613041098</c:v>
                </c:pt>
                <c:pt idx="9">
                  <c:v>45.357422645867103</c:v>
                </c:pt>
                <c:pt idx="10">
                  <c:v>45.054116055556896</c:v>
                </c:pt>
                <c:pt idx="11">
                  <c:v>45.134968099698398</c:v>
                </c:pt>
                <c:pt idx="12">
                  <c:v>45.164974783694802</c:v>
                </c:pt>
                <c:pt idx="13">
                  <c:v>45.102626288408203</c:v>
                </c:pt>
                <c:pt idx="14">
                  <c:v>44.997056314991497</c:v>
                </c:pt>
                <c:pt idx="15">
                  <c:v>44.765128789460398</c:v>
                </c:pt>
                <c:pt idx="16">
                  <c:v>44.630371348342798</c:v>
                </c:pt>
                <c:pt idx="17">
                  <c:v>44.6337433178333</c:v>
                </c:pt>
                <c:pt idx="18">
                  <c:v>44.333828125943803</c:v>
                </c:pt>
                <c:pt idx="19">
                  <c:v>44.078696776022198</c:v>
                </c:pt>
                <c:pt idx="20">
                  <c:v>44.001652777539498</c:v>
                </c:pt>
                <c:pt idx="21">
                  <c:v>43.724417375047601</c:v>
                </c:pt>
                <c:pt idx="22">
                  <c:v>43.4087838943245</c:v>
                </c:pt>
                <c:pt idx="23">
                  <c:v>43.378010747584902</c:v>
                </c:pt>
                <c:pt idx="24">
                  <c:v>43.298798098949099</c:v>
                </c:pt>
                <c:pt idx="25">
                  <c:v>43.196371711422799</c:v>
                </c:pt>
                <c:pt idx="26">
                  <c:v>43.065849897505103</c:v>
                </c:pt>
                <c:pt idx="27">
                  <c:v>42.842051861286201</c:v>
                </c:pt>
                <c:pt idx="28">
                  <c:v>42.929838536544402</c:v>
                </c:pt>
                <c:pt idx="29">
                  <c:v>42.8931719888676</c:v>
                </c:pt>
                <c:pt idx="30">
                  <c:v>42.880111829113197</c:v>
                </c:pt>
                <c:pt idx="31">
                  <c:v>42.819968607935301</c:v>
                </c:pt>
                <c:pt idx="32">
                  <c:v>42.857659733353998</c:v>
                </c:pt>
                <c:pt idx="33">
                  <c:v>42.915589333444501</c:v>
                </c:pt>
                <c:pt idx="34">
                  <c:v>42.893663067775698</c:v>
                </c:pt>
                <c:pt idx="35">
                  <c:v>42.960392389623003</c:v>
                </c:pt>
                <c:pt idx="36">
                  <c:v>43.114991014038203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71-C656-4603-A5EF-95328258E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673792"/>
        <c:axId val="2113862048"/>
      </c:lineChart>
      <c:lineChart>
        <c:grouping val="standard"/>
        <c:varyColors val="0"/>
        <c:ser>
          <c:idx val="3"/>
          <c:order val="3"/>
          <c:tx>
            <c:strRef>
              <c:f>'Grandes dominios '!$AV$5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8575" cap="rnd">
              <a:solidFill>
                <a:srgbClr val="A8407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794803504129801E-2"/>
                  <c:y val="-3.8526878010193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C656-4603-A5EF-95328258E2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C656-4603-A5EF-95328258E2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4-C656-4603-A5EF-95328258E2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C656-4603-A5EF-95328258E2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C656-4603-A5EF-95328258E29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C656-4603-A5EF-95328258E2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C656-4603-A5EF-95328258E29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C656-4603-A5EF-95328258E29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C656-4603-A5EF-95328258E29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B-C656-4603-A5EF-95328258E29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C-C656-4603-A5EF-95328258E29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C656-4603-A5EF-95328258E29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C656-4603-A5EF-95328258E29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C656-4603-A5EF-95328258E29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C656-4603-A5EF-95328258E29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C656-4603-A5EF-95328258E2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2-C656-4603-A5EF-95328258E29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C656-4603-A5EF-95328258E29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4-C656-4603-A5EF-95328258E29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C656-4603-A5EF-95328258E29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6-C656-4603-A5EF-95328258E29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7-C656-4603-A5EF-95328258E29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8-C656-4603-A5EF-95328258E29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9-C656-4603-A5EF-95328258E29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A-C656-4603-A5EF-95328258E29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B-C656-4603-A5EF-95328258E29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C-C656-4603-A5EF-95328258E29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D-C656-4603-A5EF-95328258E29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E-C656-4603-A5EF-95328258E29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F-C656-4603-A5EF-95328258E29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0-C656-4603-A5EF-95328258E29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1-C656-4603-A5EF-95328258E29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2-C656-4603-A5EF-95328258E29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3-C656-4603-A5EF-95328258E29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4-C656-4603-A5EF-95328258E292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5-C656-4603-A5EF-95328258E292}"/>
                </c:ext>
              </c:extLst>
            </c:dLbl>
            <c:dLbl>
              <c:idx val="36"/>
              <c:layout>
                <c:manualLayout>
                  <c:x val="-4.7552779429834199E-2"/>
                  <c:y val="-5.0427029012485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6-C656-4603-A5EF-95328258E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s-ES" sz="1200" b="1" i="0" u="none" strike="noStrike" kern="1200" baseline="0">
                    <a:solidFill>
                      <a:srgbClr val="A84072"/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'Grandes dominios '!$AW$1:$CG$1</c:f>
              <c:strCache>
                <c:ptCount val="37"/>
                <c:pt idx="0">
                  <c:v>Ene - Oct 21</c:v>
                </c:pt>
                <c:pt idx="12">
                  <c:v>Ene - Oct 22</c:v>
                </c:pt>
                <c:pt idx="24">
                  <c:v>Ene - Oct 23</c:v>
                </c:pt>
                <c:pt idx="36">
                  <c:v>Ene - Oct 24</c:v>
                </c:pt>
              </c:strCache>
            </c:strRef>
          </c:cat>
          <c:val>
            <c:numRef>
              <c:f>'Grandes dominios '!$AW$5:$CG$5</c:f>
              <c:numCache>
                <c:formatCode>_(* #,##0.0_);_(* \(#,##0.0\);_(* "-"??_);_(@_)</c:formatCode>
                <c:ptCount val="37"/>
                <c:pt idx="0">
                  <c:v>85.905178680680095</c:v>
                </c:pt>
                <c:pt idx="1">
                  <c:v>85.680355682892596</c:v>
                </c:pt>
                <c:pt idx="2">
                  <c:v>85.527413450532293</c:v>
                </c:pt>
                <c:pt idx="3">
                  <c:v>85.210565741667907</c:v>
                </c:pt>
                <c:pt idx="4">
                  <c:v>85.463046480293698</c:v>
                </c:pt>
                <c:pt idx="5">
                  <c:v>85.293615765153504</c:v>
                </c:pt>
                <c:pt idx="6">
                  <c:v>85.222101322004207</c:v>
                </c:pt>
                <c:pt idx="7">
                  <c:v>84.940029734381994</c:v>
                </c:pt>
                <c:pt idx="8">
                  <c:v>84.686520016617294</c:v>
                </c:pt>
                <c:pt idx="9">
                  <c:v>84.596894611493099</c:v>
                </c:pt>
                <c:pt idx="10">
                  <c:v>84.720461461670197</c:v>
                </c:pt>
                <c:pt idx="11">
                  <c:v>84.671856374281603</c:v>
                </c:pt>
                <c:pt idx="12">
                  <c:v>84.501654478229099</c:v>
                </c:pt>
                <c:pt idx="13">
                  <c:v>84.853997175936897</c:v>
                </c:pt>
                <c:pt idx="14">
                  <c:v>84.579908758694899</c:v>
                </c:pt>
                <c:pt idx="15">
                  <c:v>84.589155516837195</c:v>
                </c:pt>
                <c:pt idx="16">
                  <c:v>84.527914304770704</c:v>
                </c:pt>
                <c:pt idx="17">
                  <c:v>84.559837368431602</c:v>
                </c:pt>
                <c:pt idx="18">
                  <c:v>84.451235725512603</c:v>
                </c:pt>
                <c:pt idx="19">
                  <c:v>84.527123077527506</c:v>
                </c:pt>
                <c:pt idx="20">
                  <c:v>84.300444675864</c:v>
                </c:pt>
                <c:pt idx="21">
                  <c:v>84.328953257219794</c:v>
                </c:pt>
                <c:pt idx="22">
                  <c:v>84.288205351108701</c:v>
                </c:pt>
                <c:pt idx="23">
                  <c:v>84.146574932552198</c:v>
                </c:pt>
                <c:pt idx="24">
                  <c:v>83.997120013073896</c:v>
                </c:pt>
                <c:pt idx="25">
                  <c:v>83.895871748395905</c:v>
                </c:pt>
                <c:pt idx="26">
                  <c:v>83.773372180992595</c:v>
                </c:pt>
                <c:pt idx="27">
                  <c:v>83.670234804467896</c:v>
                </c:pt>
                <c:pt idx="28">
                  <c:v>83.840399164258898</c:v>
                </c:pt>
                <c:pt idx="29">
                  <c:v>83.800083972975301</c:v>
                </c:pt>
                <c:pt idx="30">
                  <c:v>83.971003522496403</c:v>
                </c:pt>
                <c:pt idx="31">
                  <c:v>83.994038685570004</c:v>
                </c:pt>
                <c:pt idx="32">
                  <c:v>84.065590628073593</c:v>
                </c:pt>
                <c:pt idx="33">
                  <c:v>83.965293250269397</c:v>
                </c:pt>
                <c:pt idx="34">
                  <c:v>84.164892147718803</c:v>
                </c:pt>
                <c:pt idx="35">
                  <c:v>84.263187477162205</c:v>
                </c:pt>
                <c:pt idx="36">
                  <c:v>83.975400350662596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97-C656-4603-A5EF-95328258E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8799087"/>
        <c:axId val="1048801007"/>
      </c:lineChart>
      <c:catAx>
        <c:axId val="210267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s-ES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+mn-cs"/>
              </a:defRPr>
            </a:pPr>
            <a:endParaRPr lang="es-CO"/>
          </a:p>
        </c:txPr>
        <c:crossAx val="2113862048"/>
        <c:crosses val="autoZero"/>
        <c:auto val="1"/>
        <c:lblAlgn val="ctr"/>
        <c:lblOffset val="100"/>
        <c:tickMarkSkip val="12"/>
        <c:noMultiLvlLbl val="0"/>
      </c:catAx>
      <c:valAx>
        <c:axId val="2113862048"/>
        <c:scaling>
          <c:orientation val="minMax"/>
          <c:max val="70"/>
          <c:min val="3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r>
                  <a:rPr lang="es-CO" sz="900" dirty="0"/>
                  <a:t>Proporción informalidad</a:t>
                </a:r>
                <a:r>
                  <a:rPr lang="es-CO" sz="900" baseline="0" dirty="0"/>
                  <a:t> (%)</a:t>
                </a:r>
                <a:endParaRPr lang="es-CO" sz="900" dirty="0"/>
              </a:p>
            </c:rich>
          </c:tx>
          <c:layout>
            <c:manualLayout>
              <c:xMode val="edge"/>
              <c:yMode val="edge"/>
              <c:x val="4.21716173012073E-3"/>
              <c:y val="0.117729699880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ncode Sans Condensed" panose="00000506000000000000" pitchFamily="2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+mn-cs"/>
              </a:defRPr>
            </a:pPr>
            <a:endParaRPr lang="es-CO"/>
          </a:p>
        </c:txPr>
        <c:crossAx val="2102673792"/>
        <c:crosses val="autoZero"/>
        <c:crossBetween val="between"/>
      </c:valAx>
      <c:catAx>
        <c:axId val="10487990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8801007"/>
        <c:crosses val="autoZero"/>
        <c:auto val="1"/>
        <c:lblAlgn val="ctr"/>
        <c:lblOffset val="100"/>
        <c:noMultiLvlLbl val="0"/>
      </c:catAx>
      <c:valAx>
        <c:axId val="1048801007"/>
        <c:scaling>
          <c:orientation val="minMax"/>
          <c:min val="6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+mn-cs"/>
                  </a:defRPr>
                </a:pPr>
                <a:r>
                  <a:rPr lang="es-CO" sz="10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Encode Sans Condensed" panose="00000506000000000000" pitchFamily="2" charset="0"/>
                  </a:rPr>
                  <a:t>Proporción informalidad (%)</a:t>
                </a:r>
              </a:p>
            </c:rich>
          </c:tx>
          <c:layout>
            <c:manualLayout>
              <c:xMode val="edge"/>
              <c:yMode val="edge"/>
              <c:x val="0.96718241017760698"/>
              <c:y val="0.101862910943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ncode Sans Condensed" panose="00000506000000000000" pitchFamily="2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+mn-cs"/>
              </a:defRPr>
            </a:pPr>
            <a:endParaRPr lang="es-CO"/>
          </a:p>
        </c:txPr>
        <c:crossAx val="1048799087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ncode Sans Condensed" panose="00000506000000000000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4d881ce-7034-4833-b227-66bf67808ba0}"/>
      </c:ext>
    </c:extLst>
  </c:chart>
  <c:spPr>
    <a:noFill/>
    <a:ln>
      <a:noFill/>
    </a:ln>
    <a:effectLst/>
  </c:spPr>
  <c:txPr>
    <a:bodyPr/>
    <a:lstStyle/>
    <a:p>
      <a:pPr>
        <a:defRPr lang="es-ES">
          <a:latin typeface="Encode Sans Condensed" panose="00000506000000000000" pitchFamily="2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40848851381208E-2"/>
          <c:y val="3.9988813437157308E-2"/>
          <c:w val="0.90246331157974191"/>
          <c:h val="0.77114576681054436"/>
        </c:manualLayout>
      </c:layout>
      <c:lineChart>
        <c:grouping val="standard"/>
        <c:varyColors val="0"/>
        <c:ser>
          <c:idx val="0"/>
          <c:order val="0"/>
          <c:tx>
            <c:strRef>
              <c:f>graficoPM!$B$1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00D686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00D686"/>
              </a:solidFill>
              <a:ln w="9525">
                <a:solidFill>
                  <a:srgbClr val="00D686"/>
                </a:solidFill>
              </a:ln>
              <a:effectLst/>
            </c:spPr>
          </c:marker>
          <c:dLbls>
            <c:numFmt formatCode="#,##0.0" sourceLinked="0"/>
            <c:spPr>
              <a:solidFill>
                <a:srgbClr val="00D68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graficoPM!$B$2:$B$4</c:f>
              <c:numCache>
                <c:formatCode>0.0</c:formatCode>
                <c:ptCount val="3"/>
                <c:pt idx="0">
                  <c:v>39.700000000000003</c:v>
                </c:pt>
                <c:pt idx="1">
                  <c:v>36.6</c:v>
                </c:pt>
                <c:pt idx="2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70-43B7-980D-75FCCDC82C13}"/>
            </c:ext>
          </c:extLst>
        </c:ser>
        <c:ser>
          <c:idx val="1"/>
          <c:order val="1"/>
          <c:tx>
            <c:strRef>
              <c:f>graficoPM!$C$1</c:f>
              <c:strCache>
                <c:ptCount val="1"/>
                <c:pt idx="0">
                  <c:v>Cabeceras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graficoPM!$C$2:$C$4</c:f>
              <c:numCache>
                <c:formatCode>0.0</c:formatCode>
                <c:ptCount val="3"/>
                <c:pt idx="0">
                  <c:v>37</c:v>
                </c:pt>
                <c:pt idx="1">
                  <c:v>33.799999999999997</c:v>
                </c:pt>
                <c:pt idx="2">
                  <c:v>30.6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70-43B7-980D-75FCCDC82C13}"/>
            </c:ext>
          </c:extLst>
        </c:ser>
        <c:ser>
          <c:idx val="2"/>
          <c:order val="2"/>
          <c:tx>
            <c:strRef>
              <c:f>graficoPM!$D$1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8575" cap="rnd">
              <a:solidFill>
                <a:srgbClr val="07935D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7935D"/>
              </a:solidFill>
              <a:ln w="9525">
                <a:solidFill>
                  <a:srgbClr val="07935D"/>
                </a:solidFill>
              </a:ln>
              <a:effectLst/>
            </c:spPr>
          </c:marker>
          <c:dLbls>
            <c:spPr>
              <a:solidFill>
                <a:srgbClr val="07935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graficoPM!$D$2:$D$4</c:f>
              <c:numCache>
                <c:formatCode>0.0</c:formatCode>
                <c:ptCount val="3"/>
                <c:pt idx="0">
                  <c:v>48.5</c:v>
                </c:pt>
                <c:pt idx="1">
                  <c:v>45.9</c:v>
                </c:pt>
                <c:pt idx="2">
                  <c:v>41.2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70-43B7-980D-75FCCDC82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093216"/>
        <c:axId val="1121310192"/>
      </c:lineChart>
      <c:catAx>
        <c:axId val="12120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121310192"/>
        <c:crosses val="autoZero"/>
        <c:auto val="1"/>
        <c:lblAlgn val="ctr"/>
        <c:lblOffset val="100"/>
        <c:noMultiLvlLbl val="0"/>
      </c:catAx>
      <c:valAx>
        <c:axId val="1121310192"/>
        <c:scaling>
          <c:orientation val="minMax"/>
          <c:max val="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MX" b="1">
                    <a:latin typeface="Encode Sans Condensed" panose="00000506000000000000" pitchFamily="2" charset="0"/>
                    <a:cs typeface="Segoe UI" panose="020B0502040204020203" pitchFamily="34" charset="0"/>
                  </a:rPr>
                  <a:t>Incidencia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ncode Sans Condensed" panose="00000506000000000000" pitchFamily="2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cap="flat">
            <a:solidFill>
              <a:schemeClr val="tx1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21209321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11573359989302"/>
          <c:y val="0.90926432319434203"/>
          <c:w val="0.51926391545045203"/>
          <c:h val="5.8017556720711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ncode Sans Condensed" panose="00000506000000000000" pitchFamily="2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e550e729-e277-4dce-a309-8d330e98cd69}"/>
      </c:ext>
    </c:extLst>
  </c:chart>
  <c:spPr>
    <a:noFill/>
    <a:ln>
      <a:noFill/>
    </a:ln>
    <a:effectLst/>
  </c:spPr>
  <c:txPr>
    <a:bodyPr/>
    <a:lstStyle/>
    <a:p>
      <a:pPr>
        <a:defRPr lang="es-ES"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graficoPME!$B$1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00D686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00D686"/>
              </a:solidFill>
              <a:ln w="9525">
                <a:solidFill>
                  <a:srgbClr val="00D686"/>
                </a:solidFill>
              </a:ln>
              <a:effectLst/>
            </c:spPr>
          </c:marker>
          <c:dLbls>
            <c:numFmt formatCode="#,##0.0" sourceLinked="0"/>
            <c:spPr>
              <a:solidFill>
                <a:srgbClr val="00D68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graficoPME!$A$2:$A$4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graficoPME!$B$2:$B$4</c:f>
              <c:numCache>
                <c:formatCode>0.0</c:formatCode>
                <c:ptCount val="3"/>
                <c:pt idx="0">
                  <c:v>13.7</c:v>
                </c:pt>
                <c:pt idx="1">
                  <c:v>13.8</c:v>
                </c:pt>
                <c:pt idx="2">
                  <c:v>11.4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69F-49C5-8351-A1399196A302}"/>
            </c:ext>
          </c:extLst>
        </c:ser>
        <c:ser>
          <c:idx val="2"/>
          <c:order val="1"/>
          <c:tx>
            <c:strRef>
              <c:f>graficoPME!$C$1</c:f>
              <c:strCache>
                <c:ptCount val="1"/>
                <c:pt idx="0">
                  <c:v>Cabeceras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graficoPME!$A$2:$A$4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graficoPME!$C$2:$C$4</c:f>
              <c:numCache>
                <c:formatCode>0.0</c:formatCode>
                <c:ptCount val="3"/>
                <c:pt idx="0">
                  <c:v>11.3</c:v>
                </c:pt>
                <c:pt idx="1">
                  <c:v>11</c:v>
                </c:pt>
                <c:pt idx="2">
                  <c:v>8.9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69F-49C5-8351-A1399196A302}"/>
            </c:ext>
          </c:extLst>
        </c:ser>
        <c:ser>
          <c:idx val="3"/>
          <c:order val="2"/>
          <c:tx>
            <c:strRef>
              <c:f>graficoPME!$D$1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8575" cap="rnd">
              <a:solidFill>
                <a:srgbClr val="07935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7935D"/>
              </a:solidFill>
              <a:ln w="9525">
                <a:solidFill>
                  <a:srgbClr val="07935D"/>
                </a:solidFill>
              </a:ln>
              <a:effectLst/>
            </c:spPr>
          </c:marker>
          <c:dLbls>
            <c:spPr>
              <a:solidFill>
                <a:srgbClr val="07935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graficoPME!$A$2:$A$4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graficoPME!$D$2:$D$4</c:f>
              <c:numCache>
                <c:formatCode>0.0</c:formatCode>
                <c:ptCount val="3"/>
                <c:pt idx="0">
                  <c:v>21.6</c:v>
                </c:pt>
                <c:pt idx="1">
                  <c:v>23.3</c:v>
                </c:pt>
                <c:pt idx="2">
                  <c:v>19.8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69F-49C5-8351-A1399196A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093216"/>
        <c:axId val="1121310192"/>
      </c:lineChart>
      <c:catAx>
        <c:axId val="12120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121310192"/>
        <c:crosses val="autoZero"/>
        <c:auto val="1"/>
        <c:lblAlgn val="ctr"/>
        <c:lblOffset val="100"/>
        <c:noMultiLvlLbl val="0"/>
      </c:catAx>
      <c:valAx>
        <c:axId val="1121310192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MX" b="1">
                    <a:latin typeface="Encode Sans Condensed" panose="00000506000000000000" pitchFamily="2" charset="0"/>
                    <a:cs typeface="Segoe UI" panose="020B0502040204020203" pitchFamily="34" charset="0"/>
                  </a:rPr>
                  <a:t>Incidencia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ncode Sans Condensed" panose="00000506000000000000" pitchFamily="2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cap="flat">
            <a:solidFill>
              <a:schemeClr val="tx1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21209321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84172403901298"/>
          <c:y val="0.92017036322265799"/>
          <c:w val="0.51932312583668006"/>
          <c:h val="5.8017556720711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ncode Sans Condensed" panose="00000506000000000000" pitchFamily="2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ce8236a-00b5-46ca-a655-f71fc317a5af}"/>
      </c:ext>
    </c:extLst>
  </c:chart>
  <c:spPr>
    <a:noFill/>
    <a:ln>
      <a:noFill/>
    </a:ln>
    <a:effectLst/>
  </c:spPr>
  <c:txPr>
    <a:bodyPr/>
    <a:lstStyle/>
    <a:p>
      <a:pPr>
        <a:defRPr lang="es-ES"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graficoGini!$B$1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00D686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00D686"/>
              </a:solidFill>
              <a:ln w="9525">
                <a:solidFill>
                  <a:srgbClr val="00D686"/>
                </a:solidFill>
              </a:ln>
              <a:effectLst/>
            </c:spPr>
          </c:marker>
          <c:dLbls>
            <c:numFmt formatCode="#,##0.000" sourceLinked="0"/>
            <c:spPr>
              <a:solidFill>
                <a:srgbClr val="00D68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graficoGini!$A$2:$A$4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graficoGini!$B$2:$B$4</c:f>
              <c:numCache>
                <c:formatCode>0.000</c:formatCode>
                <c:ptCount val="3"/>
                <c:pt idx="0">
                  <c:v>0.56299999999999994</c:v>
                </c:pt>
                <c:pt idx="1">
                  <c:v>0.55600000000000005</c:v>
                </c:pt>
                <c:pt idx="2">
                  <c:v>0.54642938589085599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11C-4342-B0B6-0995F3FB337D}"/>
            </c:ext>
          </c:extLst>
        </c:ser>
        <c:ser>
          <c:idx val="1"/>
          <c:order val="1"/>
          <c:tx>
            <c:strRef>
              <c:f>graficoGini!$C$1</c:f>
              <c:strCache>
                <c:ptCount val="1"/>
                <c:pt idx="0">
                  <c:v>Cabeceras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numFmt formatCode="#,##0.000" sourceLinked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graficoGini!$A$2:$A$4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graficoGini!$C$2:$C$4</c:f>
              <c:numCache>
                <c:formatCode>0.000</c:formatCode>
                <c:ptCount val="3"/>
                <c:pt idx="0">
                  <c:v>0.54800000000000004</c:v>
                </c:pt>
                <c:pt idx="1">
                  <c:v>0.53800000000000003</c:v>
                </c:pt>
                <c:pt idx="2">
                  <c:v>0.52774951734454301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11C-4342-B0B6-0995F3FB337D}"/>
            </c:ext>
          </c:extLst>
        </c:ser>
        <c:ser>
          <c:idx val="2"/>
          <c:order val="2"/>
          <c:tx>
            <c:strRef>
              <c:f>graficoGini!$D$1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8575" cap="rnd">
              <a:solidFill>
                <a:srgbClr val="07935D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7935D"/>
              </a:solidFill>
              <a:ln w="9525">
                <a:solidFill>
                  <a:srgbClr val="07935D"/>
                </a:solidFill>
              </a:ln>
              <a:effectLst/>
            </c:spPr>
          </c:marker>
          <c:dLbls>
            <c:spPr>
              <a:solidFill>
                <a:srgbClr val="07935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bg1"/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graficoGini!$A$2:$A$4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graficoGini!$D$2:$D$4</c:f>
              <c:numCache>
                <c:formatCode>0.000</c:formatCode>
                <c:ptCount val="3"/>
                <c:pt idx="0">
                  <c:v>0.46200000000000002</c:v>
                </c:pt>
                <c:pt idx="1">
                  <c:v>0.47899999999999998</c:v>
                </c:pt>
                <c:pt idx="2">
                  <c:v>0.47675386557934701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11C-4342-B0B6-0995F3FB3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093216"/>
        <c:axId val="1121310192"/>
      </c:lineChart>
      <c:catAx>
        <c:axId val="12120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121310192"/>
        <c:crosses val="autoZero"/>
        <c:auto val="1"/>
        <c:lblAlgn val="ctr"/>
        <c:lblOffset val="100"/>
        <c:noMultiLvlLbl val="0"/>
      </c:catAx>
      <c:valAx>
        <c:axId val="1121310192"/>
        <c:scaling>
          <c:orientation val="minMax"/>
          <c:max val="0.6"/>
          <c:min val="0.4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ncode Sans Condensed" panose="00000506000000000000" pitchFamily="2" charset="0"/>
                    <a:ea typeface="+mn-ea"/>
                    <a:cs typeface="Segoe UI" panose="020B0502040204020203" pitchFamily="34" charset="0"/>
                  </a:defRPr>
                </a:pPr>
                <a:r>
                  <a:rPr lang="es-MX" b="1">
                    <a:latin typeface="Encode Sans Condensed" panose="00000506000000000000" pitchFamily="2" charset="0"/>
                    <a:cs typeface="Segoe UI" panose="020B0502040204020203" pitchFamily="34" charset="0"/>
                  </a:rPr>
                  <a:t>Coeficiente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ncode Sans Condensed" panose="00000506000000000000" pitchFamily="2" charset="0"/>
                  <a:ea typeface="+mn-ea"/>
                  <a:cs typeface="Segoe UI" panose="020B0502040204020203" pitchFamily="34" charset="0"/>
                </a:defRPr>
              </a:pPr>
              <a:endParaRPr lang="es-CO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cap="flat">
            <a:solidFill>
              <a:schemeClr val="tx1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ncode Sans Condensed" panose="00000506000000000000" pitchFamily="2" charset="0"/>
                <a:ea typeface="+mn-ea"/>
                <a:cs typeface="Segoe UI" panose="020B0502040204020203" pitchFamily="34" charset="0"/>
              </a:defRPr>
            </a:pPr>
            <a:endParaRPr lang="es-CO"/>
          </a:p>
        </c:txPr>
        <c:crossAx val="1212093216"/>
        <c:crosses val="autoZero"/>
        <c:crossBetween val="between"/>
        <c:majorUnit val="0.02"/>
        <c:minorUnit val="0.0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ncode Sans Condensed" panose="00000506000000000000" pitchFamily="2" charset="0"/>
              <a:ea typeface="+mn-ea"/>
              <a:cs typeface="Segoe UI" panose="020B0502040204020203" pitchFamily="34" charset="0"/>
            </a:defRPr>
          </a:pPr>
          <a:endParaRPr lang="es-CO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c62813e-a004-46a3-9e13-598683a1a86a}"/>
      </c:ext>
    </c:extLst>
  </c:chart>
  <c:spPr>
    <a:noFill/>
    <a:ln>
      <a:noFill/>
    </a:ln>
    <a:effectLst/>
  </c:spPr>
  <c:txPr>
    <a:bodyPr/>
    <a:lstStyle/>
    <a:p>
      <a:pPr>
        <a:defRPr lang="es-ES"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es-ES" sz="1000" b="1" i="1" u="none" strike="noStrike" kern="1200" baseline="0">
                <a:solidFill>
                  <a:srgbClr val="8D143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s-CO" sz="1000" b="1" i="1" noProof="0" dirty="0">
                <a:solidFill>
                  <a:schemeClr val="tx1"/>
                </a:solidFill>
                <a:latin typeface="Encode Sans Condensed" panose="00000506000000000000" pitchFamily="2" charset="0"/>
              </a:rPr>
              <a:t>Variación del ingreso real per cápita de la unidad de gasto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D68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0" i="0" u="none" strike="noStrike" kern="1200" baseline="0">
                    <a:solidFill>
                      <a:schemeClr val="tx1"/>
                    </a:solidFill>
                    <a:latin typeface="Encode Sans Condensed" panose="00000506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'Total Nacional'!$B$2:$B$6</c:f>
              <c:numCache>
                <c:formatCode>#,##0.00</c:formatCode>
                <c:ptCount val="5"/>
                <c:pt idx="0">
                  <c:v>10.0100101806987</c:v>
                </c:pt>
                <c:pt idx="1">
                  <c:v>6.6919290327908296</c:v>
                </c:pt>
                <c:pt idx="2">
                  <c:v>6.0926230337243803</c:v>
                </c:pt>
                <c:pt idx="3">
                  <c:v>5.4628132027203096</c:v>
                </c:pt>
                <c:pt idx="4">
                  <c:v>2.3296400421579402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B-4506-B90C-DAFEEA189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226496"/>
        <c:axId val="82827456"/>
      </c:barChart>
      <c:catAx>
        <c:axId val="109226496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Encode Sans Condensed" panose="00000506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en-US">
                    <a:latin typeface="Encode Sans Condensed" panose="00000506000000000000" pitchFamily="2" charset="0"/>
                  </a:rPr>
                  <a:t>Quintiles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chemeClr val="tx1"/>
                </a:solidFill>
                <a:latin typeface="Encode Sans Condensed" panose="00000506000000000000" pitchFamily="2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CO"/>
          </a:p>
        </c:txPr>
        <c:crossAx val="82827456"/>
        <c:crosses val="autoZero"/>
        <c:auto val="1"/>
        <c:lblAlgn val="ctr"/>
        <c:lblOffset val="100"/>
        <c:noMultiLvlLbl val="0"/>
      </c:catAx>
      <c:valAx>
        <c:axId val="82827456"/>
        <c:scaling>
          <c:orientation val="minMax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Encode Sans Condensed" panose="00000506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en-US">
                    <a:latin typeface="Encode Sans Condensed" panose="00000506000000000000" pitchFamily="2" charset="0"/>
                  </a:rPr>
                  <a:t>Variación (%)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s-ES" sz="1000" b="0" i="0" u="none" strike="noStrike" kern="1200" baseline="0">
                <a:solidFill>
                  <a:schemeClr val="tx1"/>
                </a:solidFill>
                <a:latin typeface="Encode Sans Condensed" panose="00000506000000000000" pitchFamily="2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CO"/>
          </a:p>
        </c:txPr>
        <c:crossAx val="109226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  <c:extLst>
      <c:ext uri="{0b15fc19-7d7d-44ad-8c2d-2c3a37ce22c3}">
        <chartProps xmlns="https://web.wps.cn/et/2018/main" chartId="{a927f386-2694-4da8-b0ab-d03ab0d60d56}"/>
      </c:ext>
    </c:extLst>
  </c:chart>
  <c:spPr>
    <a:ln>
      <a:noFill/>
    </a:ln>
  </c:spPr>
  <c:txPr>
    <a:bodyPr/>
    <a:lstStyle/>
    <a:p>
      <a:pPr>
        <a:defRPr lang="es-ES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es-CO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0.17399</cdr:x>
      <cdr:y>0.0146</cdr:y>
    </cdr:from>
    <cdr:to>
      <cdr:x>0.76351</cdr:x>
      <cdr:y>0.14355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981076" y="57150"/>
          <a:ext cx="3324225" cy="504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endParaRPr lang="es-CO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9733-6C35-0144-8DCF-77480CA47BBE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A825F-C5BC-0945-9745-BFEF151ECAA1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0BAF-B992-85AE-A8E7-1078C0BDA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8DDE8B-B000-B81B-A5D3-CA7F2CFB4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3A51FB-8BD6-0ECD-8613-152BF59FE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776D47-EE1C-B799-B4CE-11B636FA3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86B26-FDF2-7CC6-87C9-DD007D5F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637064-AEC4-DDF6-80BA-EFFAC5758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508DC4-5FBB-737C-8B0F-1800CC52F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D0CBB1-95F3-8AB1-3C31-2F05053C1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0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C56B-4F17-9D44-E226-F2B11F374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2B1B9F3-18A1-3A6E-D125-FDAE1FF41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B34E86-54B4-6308-E916-D3306A49F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C4340E-A59F-A950-89B3-BC82A1508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31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825F-C5BC-0945-9745-BFEF151ECAA1}" type="slidenum">
              <a:rPr lang="es-ES" smtClean="0"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1F34-CD98-1799-937B-9FCC75D64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A53A12-4B6F-1FF6-D874-EED4C5224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85A44A0-808E-4C4A-FE7F-CCD5E95D6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F1D28A-0CA1-CB39-8847-7D39A8135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06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96A6-6F44-519C-129D-1DB17B678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B0C4B4-734A-5A11-731A-41940845B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18B427-36D1-A24E-2A83-D6298FE9E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94B4FB-B1E3-6C5A-8BE8-0BABA72E6B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88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6132-83B0-C489-8030-635282C4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5E0C3C-F7B4-51EA-DFA0-534796398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FFB91E-0355-ECC8-7BB0-8C12C630B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7C8F61-CF2A-D81E-C554-F37B2E62C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4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60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F0D41-A820-4B57-9CFF-B2B24F8932C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53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825F-C5BC-0945-9745-BFEF151ECAA1}" type="slidenum">
              <a:rPr lang="es-ES" smtClean="0"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A825F-C5BC-0945-9745-BFEF151ECAA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93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265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48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17.sv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sv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sv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icatura de una persona&#10;&#10;Descripción generada automáticamente con confianza medi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0"/>
            <a:ext cx="117662" cy="5143500"/>
          </a:xfrm>
          <a:prstGeom prst="rect">
            <a:avLst/>
          </a:prstGeom>
          <a:solidFill>
            <a:srgbClr val="B600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277" y="176817"/>
            <a:ext cx="271033" cy="2710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54945" y="4611562"/>
            <a:ext cx="861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>
                <a:solidFill>
                  <a:srgbClr val="6F2A4D"/>
                </a:solidFill>
                <a:latin typeface="+mj-lt"/>
              </a:rPr>
              <a:t>/</a:t>
            </a:r>
            <a:r>
              <a:rPr lang="es-CO" sz="700" dirty="0" err="1">
                <a:solidFill>
                  <a:srgbClr val="6F2A4D"/>
                </a:solidFill>
                <a:latin typeface="+mj-lt"/>
              </a:rPr>
              <a:t>DANEColombia</a:t>
            </a:r>
            <a:endParaRPr lang="es-CO" sz="700" dirty="0">
              <a:solidFill>
                <a:srgbClr val="6F2A4D"/>
              </a:solidFill>
              <a:latin typeface="+mj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48051" y="4611562"/>
            <a:ext cx="9696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kern="1200" dirty="0">
                <a:solidFill>
                  <a:srgbClr val="6F2A4D"/>
                </a:solidFill>
                <a:latin typeface="+mj-lt"/>
                <a:ea typeface="+mn-ea"/>
                <a:cs typeface="+mn-cs"/>
              </a:rPr>
              <a:t>@DANE_Colombia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901144" y="4605632"/>
            <a:ext cx="9696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kern="1200" dirty="0">
                <a:solidFill>
                  <a:srgbClr val="6F2A4D"/>
                </a:solidFill>
                <a:latin typeface="+mj-lt"/>
                <a:ea typeface="+mn-ea"/>
                <a:cs typeface="+mn-cs"/>
              </a:rPr>
              <a:t>@DANEColombia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010094" y="4611562"/>
            <a:ext cx="8299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>
                <a:solidFill>
                  <a:srgbClr val="6F2A4D"/>
                </a:solidFill>
                <a:latin typeface="+mj-lt"/>
              </a:rPr>
              <a:t>/</a:t>
            </a:r>
            <a:r>
              <a:rPr lang="es-CO" sz="700" dirty="0" err="1">
                <a:solidFill>
                  <a:srgbClr val="6F2A4D"/>
                </a:solidFill>
                <a:latin typeface="+mj-lt"/>
              </a:rPr>
              <a:t>DANEColombia</a:t>
            </a:r>
            <a:endParaRPr lang="es-CO" sz="700" dirty="0">
              <a:solidFill>
                <a:srgbClr val="6F2A4D"/>
              </a:solidFill>
              <a:latin typeface="+mj-lt"/>
            </a:endParaRPr>
          </a:p>
        </p:txBody>
      </p:sp>
      <p:pic>
        <p:nvPicPr>
          <p:cNvPr id="15" name="Gráfico 14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61" t="10890" r="94630" b="14357"/>
          <a:stretch>
            <a:fillRect/>
          </a:stretch>
        </p:blipFill>
        <p:spPr>
          <a:xfrm>
            <a:off x="497086" y="4611561"/>
            <a:ext cx="157859" cy="188051"/>
          </a:xfrm>
          <a:prstGeom prst="rect">
            <a:avLst/>
          </a:prstGeom>
        </p:spPr>
      </p:pic>
      <p:pic>
        <p:nvPicPr>
          <p:cNvPr id="16" name="Gráfico 15"/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732" t="23205" r="41213" b="16925"/>
          <a:stretch>
            <a:fillRect/>
          </a:stretch>
        </p:blipFill>
        <p:spPr>
          <a:xfrm>
            <a:off x="2738959" y="4642091"/>
            <a:ext cx="194236" cy="150609"/>
          </a:xfrm>
          <a:prstGeom prst="rect">
            <a:avLst/>
          </a:prstGeom>
        </p:spPr>
      </p:pic>
      <p:pic>
        <p:nvPicPr>
          <p:cNvPr id="17" name="Gráfico 16"/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439" t="22767" r="15253" b="17363"/>
          <a:stretch>
            <a:fillRect/>
          </a:stretch>
        </p:blipFill>
        <p:spPr>
          <a:xfrm>
            <a:off x="3860224" y="4649004"/>
            <a:ext cx="165500" cy="150609"/>
          </a:xfrm>
          <a:prstGeom prst="rect">
            <a:avLst/>
          </a:prstGeom>
        </p:spPr>
      </p:pic>
      <p:pic>
        <p:nvPicPr>
          <p:cNvPr id="18" name="Gráfico 17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3928" y="4649003"/>
            <a:ext cx="147901" cy="138809"/>
          </a:xfrm>
          <a:prstGeom prst="rect">
            <a:avLst/>
          </a:prstGeom>
        </p:spPr>
      </p:pic>
      <p:sp>
        <p:nvSpPr>
          <p:cNvPr id="19" name="Elipse 18"/>
          <p:cNvSpPr/>
          <p:nvPr userDrawn="1"/>
        </p:nvSpPr>
        <p:spPr>
          <a:xfrm>
            <a:off x="437288" y="4581616"/>
            <a:ext cx="271565" cy="271565"/>
          </a:xfrm>
          <a:prstGeom prst="ellipse">
            <a:avLst/>
          </a:prstGeom>
          <a:noFill/>
          <a:ln>
            <a:solidFill>
              <a:srgbClr val="EF3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 userDrawn="1"/>
        </p:nvSpPr>
        <p:spPr>
          <a:xfrm>
            <a:off x="1521745" y="4581616"/>
            <a:ext cx="271565" cy="271565"/>
          </a:xfrm>
          <a:prstGeom prst="ellipse">
            <a:avLst/>
          </a:prstGeom>
          <a:noFill/>
          <a:ln>
            <a:solidFill>
              <a:srgbClr val="EF3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 userDrawn="1"/>
        </p:nvSpPr>
        <p:spPr>
          <a:xfrm>
            <a:off x="2695940" y="4581616"/>
            <a:ext cx="271565" cy="271565"/>
          </a:xfrm>
          <a:prstGeom prst="ellipse">
            <a:avLst/>
          </a:prstGeom>
          <a:noFill/>
          <a:ln>
            <a:solidFill>
              <a:srgbClr val="EF3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 userDrawn="1"/>
        </p:nvSpPr>
        <p:spPr>
          <a:xfrm>
            <a:off x="3801708" y="4581616"/>
            <a:ext cx="271565" cy="271565"/>
          </a:xfrm>
          <a:prstGeom prst="ellipse">
            <a:avLst/>
          </a:prstGeom>
          <a:noFill/>
          <a:ln>
            <a:solidFill>
              <a:srgbClr val="EF3C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Logotipo&#10;&#10;Descripción generada automáticament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3013" y="180035"/>
            <a:ext cx="2374900" cy="9015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 con confianza media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ángulo 1"/>
          <p:cNvSpPr/>
          <p:nvPr userDrawn="1"/>
        </p:nvSpPr>
        <p:spPr>
          <a:xfrm>
            <a:off x="1" y="0"/>
            <a:ext cx="117662" cy="5143500"/>
          </a:xfrm>
          <a:prstGeom prst="rect">
            <a:avLst/>
          </a:prstGeom>
          <a:solidFill>
            <a:srgbClr val="00D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pic>
        <p:nvPicPr>
          <p:cNvPr id="6" name="Gráfico 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5937" y="163715"/>
            <a:ext cx="306208" cy="306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1" y="0"/>
            <a:ext cx="117662" cy="5143500"/>
          </a:xfrm>
          <a:prstGeom prst="rect">
            <a:avLst/>
          </a:prstGeom>
          <a:solidFill>
            <a:srgbClr val="B600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CO" sz="1800">
              <a:solidFill>
                <a:prstClr val="white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1769" y="176818"/>
            <a:ext cx="271033" cy="2710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" y="0"/>
            <a:ext cx="117662" cy="5143500"/>
          </a:xfrm>
          <a:prstGeom prst="rect">
            <a:avLst/>
          </a:prstGeom>
          <a:solidFill>
            <a:srgbClr val="EF3C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3053" y="200553"/>
            <a:ext cx="227842" cy="2278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0"/>
            <a:ext cx="117662" cy="5143500"/>
          </a:xfrm>
          <a:prstGeom prst="rect">
            <a:avLst/>
          </a:prstGeom>
          <a:solidFill>
            <a:srgbClr val="B600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277" y="176817"/>
            <a:ext cx="271033" cy="2710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0"/>
            <a:ext cx="117662" cy="5143500"/>
          </a:xfrm>
          <a:prstGeom prst="rect">
            <a:avLst/>
          </a:prstGeom>
          <a:solidFill>
            <a:srgbClr val="B600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277" y="176817"/>
            <a:ext cx="271033" cy="2710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D210268-EBF3-FC18-0A80-A728B89AA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42E7BEB-AD0C-D6AC-03FC-99892358B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8" y="276670"/>
            <a:ext cx="1731523" cy="6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 con confianza baj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5E586-E6A8-AFC2-3DF0-7E71953BEF55}"/>
              </a:ext>
            </a:extLst>
          </p:cNvPr>
          <p:cNvSpPr/>
          <p:nvPr userDrawn="1"/>
        </p:nvSpPr>
        <p:spPr>
          <a:xfrm>
            <a:off x="1" y="0"/>
            <a:ext cx="117662" cy="5143500"/>
          </a:xfrm>
          <a:prstGeom prst="rect">
            <a:avLst/>
          </a:prstGeom>
          <a:solidFill>
            <a:srgbClr val="B600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CO" sz="1800">
              <a:solidFill>
                <a:prstClr val="white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98F6910-461E-5729-7982-5A887AC22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1769" y="176818"/>
            <a:ext cx="271033" cy="2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ricatura de una persona&#10;&#10;Descripción generada automáticamente con confianza medi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 con una camiseta roja&#10;&#10;Descripción generada automáticamente con confianza baj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persona con una gorra negra&#10;&#10;Descripción generada automáticamente con confianza baj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caricatura de una persona&#10;&#10;Descripción generada automáticamente con confianza baja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hombre, sostener, parado, vistiendo&#10;&#10;Descripción generada automáticament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107" y="276670"/>
            <a:ext cx="1731523" cy="67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4.xlsx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939143"/>
            <a:ext cx="3534937" cy="842554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2252" y="3175754"/>
            <a:ext cx="270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b="0" i="1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Principales resultados</a:t>
            </a:r>
          </a:p>
        </p:txBody>
      </p:sp>
      <p:sp>
        <p:nvSpPr>
          <p:cNvPr id="2" name="object 553"/>
          <p:cNvSpPr txBox="1"/>
          <p:nvPr/>
        </p:nvSpPr>
        <p:spPr>
          <a:xfrm>
            <a:off x="193741" y="1078392"/>
            <a:ext cx="3646739" cy="1370247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Comisión</a:t>
            </a:r>
            <a:r>
              <a:rPr kumimoji="0" lang="es-ES" sz="4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 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de concertación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244684" y="413903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1731196" cy="26468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06908" y="4169984"/>
            <a:ext cx="3144161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Diciembre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0B40C-2314-35F4-7E6E-862900F9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9A32C37-10F7-F217-8653-B9257E31CC7D}"/>
              </a:ext>
            </a:extLst>
          </p:cNvPr>
          <p:cNvSpPr txBox="1"/>
          <p:nvPr/>
        </p:nvSpPr>
        <p:spPr>
          <a:xfrm>
            <a:off x="739667" y="254371"/>
            <a:ext cx="8241963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rama de actividad</a:t>
            </a:r>
          </a:p>
          <a:p>
            <a:pPr>
              <a:defRPr/>
            </a:pPr>
            <a:r>
              <a:rPr lang="es-ES" sz="1400" dirty="0">
                <a:solidFill>
                  <a:srgbClr val="6F2A4D"/>
                </a:solidFill>
              </a:rPr>
              <a:t>Total nacional</a:t>
            </a:r>
            <a:r>
              <a:rPr lang="es-ES" sz="1400" dirty="0">
                <a:solidFill>
                  <a:srgbClr val="B6004B"/>
                </a:solidFill>
              </a:rPr>
              <a:t>	 	</a:t>
            </a:r>
            <a:endParaRPr kumimoji="0" lang="es-ES" sz="1400" b="1" i="0" u="none" strike="noStrike" kern="1200" cap="none" spc="-5" normalizeH="0" baseline="0" noProof="0" dirty="0">
              <a:ln>
                <a:noFill/>
              </a:ln>
              <a:solidFill>
                <a:srgbClr val="B6004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(2015-2024)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3A3F1B8-9F1B-3E4A-C1E1-564B6D87F37C}"/>
              </a:ext>
            </a:extLst>
          </p:cNvPr>
          <p:cNvSpPr txBox="1"/>
          <p:nvPr/>
        </p:nvSpPr>
        <p:spPr>
          <a:xfrm>
            <a:off x="739667" y="4596972"/>
            <a:ext cx="4616604" cy="211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8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8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463602"/>
              </p:ext>
            </p:extLst>
          </p:nvPr>
        </p:nvGraphicFramePr>
        <p:xfrm>
          <a:off x="1074813" y="1065939"/>
          <a:ext cx="6887158" cy="346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6298339-B8C8-5B14-C218-65993DBAC0AE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  <p:extLst>
      <p:ext uri="{BB962C8B-B14F-4D97-AF65-F5344CB8AC3E}">
        <p14:creationId xmlns:p14="http://schemas.microsoft.com/office/powerpoint/2010/main" val="5056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8DA1D-9291-17D8-93AC-F9EBD559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6F09646-1EF0-1DE7-20FD-B13FAF92EAD3}"/>
              </a:ext>
            </a:extLst>
          </p:cNvPr>
          <p:cNvSpPr txBox="1"/>
          <p:nvPr/>
        </p:nvSpPr>
        <p:spPr>
          <a:xfrm>
            <a:off x="739667" y="254371"/>
            <a:ext cx="8241963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rama de actividad</a:t>
            </a:r>
          </a:p>
          <a:p>
            <a:pPr>
              <a:defRPr/>
            </a:pPr>
            <a:r>
              <a:rPr lang="es-ES" sz="1400" dirty="0">
                <a:solidFill>
                  <a:srgbClr val="6F2A4D"/>
                </a:solidFill>
              </a:rPr>
              <a:t>Total nacional</a:t>
            </a:r>
            <a:r>
              <a:rPr lang="es-ES" sz="1400" dirty="0">
                <a:solidFill>
                  <a:srgbClr val="B6004B"/>
                </a:solidFill>
              </a:rPr>
              <a:t>	 	</a:t>
            </a:r>
            <a:endParaRPr kumimoji="0" lang="es-ES" sz="1400" b="1" i="0" u="none" strike="noStrike" kern="1200" cap="none" spc="-5" normalizeH="0" baseline="0" noProof="0" dirty="0">
              <a:ln>
                <a:noFill/>
              </a:ln>
              <a:solidFill>
                <a:srgbClr val="B6004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(2015-2024)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8F3268-7B9C-D998-933B-FD5DD7AFA285}"/>
              </a:ext>
            </a:extLst>
          </p:cNvPr>
          <p:cNvSpPr txBox="1"/>
          <p:nvPr/>
        </p:nvSpPr>
        <p:spPr>
          <a:xfrm>
            <a:off x="739667" y="4677467"/>
            <a:ext cx="7411874" cy="352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8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</a:t>
            </a:r>
            <a:r>
              <a:rPr kumimoji="0" lang="es-MX" sz="80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Suministro de electricidad, gas, agua y gestión de desechos^ incluye la rama de Explotación de minas y canteras</a:t>
            </a:r>
            <a:r>
              <a:rPr kumimoji="0" lang="es-MX" sz="8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es-CO" sz="8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8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8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405779"/>
              </p:ext>
            </p:extLst>
          </p:nvPr>
        </p:nvGraphicFramePr>
        <p:xfrm>
          <a:off x="992459" y="1081457"/>
          <a:ext cx="6724185" cy="359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FB548A3-F83D-7ABE-7659-35F405B343EF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  <p:extLst>
      <p:ext uri="{BB962C8B-B14F-4D97-AF65-F5344CB8AC3E}">
        <p14:creationId xmlns:p14="http://schemas.microsoft.com/office/powerpoint/2010/main" val="40290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43642-FDB0-220D-6BB8-632BE484F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A4387F53-7909-A8A5-6523-4F486E884CDE}"/>
              </a:ext>
            </a:extLst>
          </p:cNvPr>
          <p:cNvSpPr txBox="1"/>
          <p:nvPr/>
        </p:nvSpPr>
        <p:spPr>
          <a:xfrm>
            <a:off x="739667" y="254371"/>
            <a:ext cx="824196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rama de actividad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969DA6C7-9025-D38C-D471-CCB52DE783D0}"/>
              </a:ext>
            </a:extLst>
          </p:cNvPr>
          <p:cNvSpPr txBox="1"/>
          <p:nvPr/>
        </p:nvSpPr>
        <p:spPr>
          <a:xfrm>
            <a:off x="408137" y="4205973"/>
            <a:ext cx="8491876" cy="84766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Otras ramas^: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Agricultura, pesca, ganadería, caza y silvicultura; Explotación de minas y canteras; Suministro de electricidad, gas, agua y gestión de desechos.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Por efecto de redondeo y la no inclusión de la categoría “No informa”, las sumas de las poblaciones, distribuciones, variaciones absolutas y contribuciones pueden diferir del total.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datos de las poblaciones están en miles de personas. 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A744890-961F-6302-7207-CF74B895D367}"/>
              </a:ext>
            </a:extLst>
          </p:cNvPr>
          <p:cNvGraphicFramePr>
            <a:graphicFrameLocks noGrp="1"/>
          </p:cNvGraphicFramePr>
          <p:nvPr/>
        </p:nvGraphicFramePr>
        <p:xfrm>
          <a:off x="739667" y="889095"/>
          <a:ext cx="7200001" cy="3299276"/>
        </p:xfrm>
        <a:graphic>
          <a:graphicData uri="http://schemas.openxmlformats.org/drawingml/2006/table">
            <a:tbl>
              <a:tblPr/>
              <a:tblGrid>
                <a:gridCol w="4395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1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Rama de actividad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13 ciudades y A.M.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44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Variación absoluta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Población ocupada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10.969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Industria manufacturera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1.366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0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Alojamiento y servicios de comida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747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Administración pública y defensa, educación y atención de la salud humana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1.595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1.626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Transporte y almacenamiento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903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930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392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Actividades profesionales, científicas, técnicas y servicios administrativos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1.189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1.214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39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Actividades artísticas, entretenimiento, recreación y otras actividades de servicios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983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1.008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Actividades Inmobiliarias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Comercio y reparación de vehículos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2.167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2.181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Construcción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Actividades financieras y de seguros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302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303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Información y telecomunicaciones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28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Otras ramas^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284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EA341E1-975D-E41E-3183-31CACF288966}"/>
              </a:ext>
            </a:extLst>
          </p:cNvPr>
          <p:cNvSpPr txBox="1"/>
          <p:nvPr/>
        </p:nvSpPr>
        <p:spPr>
          <a:xfrm>
            <a:off x="6799217" y="560191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  <p:extLst>
      <p:ext uri="{BB962C8B-B14F-4D97-AF65-F5344CB8AC3E}">
        <p14:creationId xmlns:p14="http://schemas.microsoft.com/office/powerpoint/2010/main" val="10769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739667" y="254371"/>
            <a:ext cx="824196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posición ocupacional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  <a:endParaRPr kumimoji="0" lang="es-E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object 18"/>
          <p:cNvSpPr txBox="1"/>
          <p:nvPr/>
        </p:nvSpPr>
        <p:spPr>
          <a:xfrm>
            <a:off x="408137" y="4447811"/>
            <a:ext cx="8713401" cy="485967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᛫ Por efecto de redondeo y la no inclusión de la categoría “Otro”, la sumas de las distribuciones, variaciones absolutas y contribuciones pueden diferir del total.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datos de las poblaciones están en miles de personas. 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936703" y="1170870"/>
          <a:ext cx="7179180" cy="3115665"/>
        </p:xfrm>
        <a:graphic>
          <a:graphicData uri="http://schemas.openxmlformats.org/drawingml/2006/table">
            <a:tbl>
              <a:tblPr/>
              <a:tblGrid>
                <a:gridCol w="3156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4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Posición ocupacional</a:t>
                      </a:r>
                    </a:p>
                  </a:txBody>
                  <a:tcPr marL="8724" marR="8724" marT="87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nacional</a:t>
                      </a:r>
                    </a:p>
                  </a:txBody>
                  <a:tcPr marL="8724" marR="8724" marT="87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0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 - octubre 2023</a:t>
                      </a:r>
                    </a:p>
                  </a:txBody>
                  <a:tcPr marL="8724" marR="8724" marT="87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 - octubre 2024</a:t>
                      </a:r>
                    </a:p>
                  </a:txBody>
                  <a:tcPr marL="8724" marR="8724" marT="87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Variación absoluta</a:t>
                      </a:r>
                    </a:p>
                  </a:txBody>
                  <a:tcPr marL="8724" marR="8724" marT="87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Población ocupada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22.741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22.921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+180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Obrero, empleado particular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9.875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10.135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+260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Jornalero o peón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681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739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+58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Empleado doméstico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662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701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+39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Trabajador familiar sin remuneración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460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466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+6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Patrón o empleador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638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610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-28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Obrero, empleado del gobierno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924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892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-32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14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Trabajador por cuenta propia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9.492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9.366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Segoe UI" panose="020B0502040204020203" pitchFamily="34" charset="0"/>
                        </a:rPr>
                        <a:t>-126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65C1AEC-3EA1-C44A-FC35-BA9AC5F57CBD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739667" y="254371"/>
            <a:ext cx="824196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posición ocupacional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sp>
        <p:nvSpPr>
          <p:cNvPr id="12" name="object 18"/>
          <p:cNvSpPr txBox="1"/>
          <p:nvPr/>
        </p:nvSpPr>
        <p:spPr>
          <a:xfrm>
            <a:off x="489754" y="4254260"/>
            <a:ext cx="8491876" cy="730456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᛫ Obrero, e</a:t>
            </a:r>
            <a:r>
              <a:rPr kumimoji="0" lang="es-CO" sz="700" b="0" i="0" u="none" strike="noStrike" kern="1200" cap="none" spc="15" normalizeH="0" baseline="0" noProof="0" dirty="0" err="1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mpleado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particular ^ incluye la posición ocupacional Jornalero peón.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 efecto de redondeo y la no inclusión de la categoría “Otro”, la sumas de las distribuciones, variaciones absolutas y contribuciones pueden diferir del total".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datos de las poblaciones están en miles de personas. ᛫ Datos expandidos con proyecciones de población elaboradas con base en los resultados del Censo Nacional de Población y Vivienda 2018.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739666" y="1214680"/>
          <a:ext cx="7261332" cy="2907740"/>
        </p:xfrm>
        <a:graphic>
          <a:graphicData uri="http://schemas.openxmlformats.org/drawingml/2006/table">
            <a:tbl>
              <a:tblPr/>
              <a:tblGrid>
                <a:gridCol w="2907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1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Posición ocupacional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13 ciudades y A.M.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9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Variación absoluta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Población ocupada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10.730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10.969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+239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Obrero, empleado particular^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5.858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6.001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+143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Trabajador por cuenta propia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3.679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3.772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+93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Patrón o empleador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304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+15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Trabajador familiar sin remuneración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102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+5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Empleado doméstico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314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-2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2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Obrero, empleado del gobierno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467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453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egoe UI" panose="020B0502040204020203" pitchFamily="34" charset="0"/>
                        </a:rPr>
                        <a:t>-14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F69AD4F-07CD-1768-D81F-1404637A9053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979" y="664935"/>
            <a:ext cx="2185169" cy="238468"/>
          </a:xfrm>
          <a:prstGeom prst="rect">
            <a:avLst/>
          </a:prstGeom>
        </p:spPr>
      </p:pic>
      <p:sp>
        <p:nvSpPr>
          <p:cNvPr id="8" name="MesAñoL1Año"/>
          <p:cNvSpPr txBox="1"/>
          <p:nvPr/>
        </p:nvSpPr>
        <p:spPr>
          <a:xfrm>
            <a:off x="381539" y="656143"/>
            <a:ext cx="219460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42900"/>
            <a:r>
              <a:rPr lang="es-CO" sz="1200" b="0" spc="-4" dirty="0">
                <a:solidFill>
                  <a:prstClr val="black">
                    <a:lumMod val="85000"/>
                    <a:lumOff val="15000"/>
                  </a:prst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/>
              </a:rPr>
              <a:t>Enero - octubre (2021 – 2024)</a:t>
            </a:r>
          </a:p>
        </p:txBody>
      </p:sp>
      <p:sp>
        <p:nvSpPr>
          <p:cNvPr id="6" name="object 898"/>
          <p:cNvSpPr txBox="1"/>
          <p:nvPr/>
        </p:nvSpPr>
        <p:spPr>
          <a:xfrm>
            <a:off x="381724" y="96878"/>
            <a:ext cx="833970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342900"/>
            <a:r>
              <a:rPr lang="es-CO" dirty="0">
                <a:solidFill>
                  <a:srgbClr val="EF3C6F"/>
                </a:solidFill>
                <a:latin typeface="+mj-lt"/>
                <a:cs typeface="Arial" panose="020B0604020202020204"/>
              </a:rPr>
              <a:t>Proporción de población ocupada informal^</a:t>
            </a:r>
          </a:p>
          <a:p>
            <a:pPr defTabSz="342900"/>
            <a:r>
              <a:rPr lang="es-CO" sz="1400" dirty="0">
                <a:solidFill>
                  <a:srgbClr val="6F2A4D"/>
                </a:solidFill>
                <a:latin typeface="+mj-lt"/>
                <a:cs typeface="Arial" panose="020B0604020202020204"/>
              </a:rPr>
              <a:t>Total nacional, total 13 y 23 ciudades y áreas metropolitanas y Centros poblados y rural disperso</a:t>
            </a:r>
          </a:p>
        </p:txBody>
      </p:sp>
      <p:sp>
        <p:nvSpPr>
          <p:cNvPr id="10" name="object 18"/>
          <p:cNvSpPr txBox="1"/>
          <p:nvPr/>
        </p:nvSpPr>
        <p:spPr>
          <a:xfrm>
            <a:off x="440505" y="4270812"/>
            <a:ext cx="8491876" cy="858761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12700" marR="5080" defTabSz="342900">
              <a:lnSpc>
                <a:spcPct val="104000"/>
              </a:lnSpc>
              <a:spcBef>
                <a:spcPts val="55"/>
              </a:spcBef>
            </a:pPr>
            <a:r>
              <a:rPr lang="es-ES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^ </a:t>
            </a:r>
            <a:r>
              <a:rPr lang="es-CO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La definición adoptada por el DANE para la medición de la ocupación informal, se basa en la resolución de la 17ª CIET de la OIT (2003) y de las recomendaciones del grupo de DELHI sobre las estadísticas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CO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del sector informal. En esta se indica que la ocupación informal se mide teniendo en cuenta, tanto a la empresa (sector) para los independientes, como la condición del puesto de trabajo para asalariados.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CO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También son ocupados Informales, por definición,  todos los Trabajadores sin remuneración y la categoría “Otro”. 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ES" sz="600" b="1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p.p.:</a:t>
            </a:r>
            <a:r>
              <a:rPr lang="es-ES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Puntos porcentuales.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ES" sz="600" b="1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Notas:</a:t>
            </a:r>
            <a:r>
              <a:rPr lang="es-ES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ES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           ᛫ 23 ciudades incluye 13 ciudades y áreas metropolitanas más Tunja, Florencia, Popayán, Valledupar, Quibdó, Neiva, Riohacha, Santa Marta, Armenia y Sincelejo. </a:t>
            </a:r>
          </a:p>
          <a:p>
            <a:pPr marL="450850" marR="5080" indent="-438150" defTabSz="342900">
              <a:lnSpc>
                <a:spcPct val="104000"/>
              </a:lnSpc>
              <a:spcBef>
                <a:spcPts val="55"/>
              </a:spcBef>
            </a:pPr>
            <a:r>
              <a:rPr lang="es-ES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           ᛫ Por efectos de redondeo, las cifras de las variaciones pueden diferir ligeramente con la diferencia calculada.</a:t>
            </a:r>
          </a:p>
          <a:p>
            <a:pPr marL="12700" marR="5080" defTabSz="342900">
              <a:lnSpc>
                <a:spcPct val="104000"/>
              </a:lnSpc>
              <a:spcBef>
                <a:spcPts val="55"/>
              </a:spcBef>
            </a:pPr>
            <a:r>
              <a:rPr lang="es-CO" sz="600" b="1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Fuente: </a:t>
            </a:r>
            <a:r>
              <a:rPr lang="es-CO" sz="600" spc="15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642330"/>
              </p:ext>
            </p:extLst>
          </p:nvPr>
        </p:nvGraphicFramePr>
        <p:xfrm>
          <a:off x="486225" y="1046073"/>
          <a:ext cx="7808689" cy="320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D38AE6C-FB17-4AEE-DD81-AF96C4BC18F8}"/>
              </a:ext>
            </a:extLst>
          </p:cNvPr>
          <p:cNvSpPr txBox="1"/>
          <p:nvPr/>
        </p:nvSpPr>
        <p:spPr>
          <a:xfrm>
            <a:off x="6799217" y="656143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7965605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ocupada que está afiliada o hace parte de una asociación gremial o sindical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según sexo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</a:t>
            </a:r>
            <a:r>
              <a:rPr lang="es-ES" sz="1400" b="0" dirty="0">
                <a:solidFill>
                  <a:prstClr val="black"/>
                </a:solidFill>
              </a:rPr>
              <a:t>- octubre </a:t>
            </a: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897559" y="1216976"/>
          <a:ext cx="6796782" cy="3154297"/>
        </p:xfrm>
        <a:graphic>
          <a:graphicData uri="http://schemas.openxmlformats.org/drawingml/2006/table">
            <a:tbl>
              <a:tblPr/>
              <a:tblGrid>
                <a:gridCol w="105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514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ocupada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8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– octubre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– octubre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22.741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22.921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21.920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22.109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1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13.331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13.443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12.865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12.985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1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9.055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9.124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0CB2C76-68EF-53FD-6027-BE1D1BACF17D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5"/>
              </a:spcBef>
              <a:buNone/>
            </a:pPr>
            <a:r>
              <a:rPr lang="es-ES" sz="1800" b="1" spc="-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52673" y="1265100"/>
            <a:ext cx="4781030" cy="196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MX" sz="3200" b="1" dirty="0">
                <a:solidFill>
                  <a:srgbClr val="B6004C"/>
                </a:solidFill>
                <a:latin typeface="+mj-lt"/>
                <a:ea typeface="Roboto Condensed" panose="02000000000000000000" pitchFamily="2" charset="0"/>
              </a:rPr>
              <a:t>Población ocupada según rango de ingresos </a:t>
            </a:r>
          </a:p>
          <a:p>
            <a:pPr>
              <a:lnSpc>
                <a:spcPct val="80000"/>
              </a:lnSpc>
            </a:pPr>
            <a:r>
              <a:rPr lang="es-MX" sz="2400" b="1" dirty="0">
                <a:solidFill>
                  <a:srgbClr val="B6004C"/>
                </a:solidFill>
                <a:latin typeface="+mj-lt"/>
                <a:ea typeface="Roboto Condensed" panose="02000000000000000000" pitchFamily="2" charset="0"/>
              </a:rPr>
              <a:t>(ganancias y salarios laborales)</a:t>
            </a:r>
          </a:p>
          <a:p>
            <a:pPr>
              <a:lnSpc>
                <a:spcPct val="80000"/>
              </a:lnSpc>
            </a:pPr>
            <a:endParaRPr lang="es-CO" sz="3200" b="1" dirty="0">
              <a:solidFill>
                <a:srgbClr val="B6004C"/>
              </a:solidFill>
              <a:latin typeface="+mj-lt"/>
              <a:ea typeface="Roboto Condensed" panose="02000000000000000000" pitchFamily="2" charset="0"/>
            </a:endParaRP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1400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Roboto Medium" panose="02000000000000000000" pitchFamily="2" charset="0"/>
              </a:rPr>
              <a:t>Enero - octubre 2024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Medium" panose="02000000000000000000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21059" y="269000"/>
            <a:ext cx="650140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400" dirty="0">
                <a:solidFill>
                  <a:srgbClr val="B6004B"/>
                </a:solidFill>
              </a:rPr>
              <a:t>Población ocupada según rango de ingresos (ganancias y salarios laborales)</a:t>
            </a:r>
          </a:p>
          <a:p>
            <a:pPr defTabSz="457200"/>
            <a:r>
              <a:rPr lang="es-ES" sz="14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1059" y="4320277"/>
            <a:ext cx="8450313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421060" y="1175003"/>
          <a:ext cx="8094293" cy="1410801"/>
        </p:xfrm>
        <a:graphic>
          <a:graphicData uri="http://schemas.openxmlformats.org/drawingml/2006/table">
            <a:tbl>
              <a:tblPr/>
              <a:tblGrid>
                <a:gridCol w="208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700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Miles de personas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9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Menos de 1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1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 a 2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MX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2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 a 3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MX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3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01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10.492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2.514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5.765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1.260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1.785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01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10.150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3.716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5.004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1.213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1.652 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720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421059" y="2736732"/>
          <a:ext cx="8094294" cy="1309348"/>
        </p:xfrm>
        <a:graphic>
          <a:graphicData uri="http://schemas.openxmlformats.org/drawingml/2006/table">
            <a:tbl>
              <a:tblPr/>
              <a:tblGrid>
                <a:gridCol w="208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5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8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Distribución porcentual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6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Menos de 1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1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 a 2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MX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2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r>
                        <a:rPr lang="es-MX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 a 3 </a:t>
                      </a:r>
                      <a:r>
                        <a:rPr lang="es-MX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MX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Más de 3 </a:t>
                      </a:r>
                      <a:r>
                        <a:rPr lang="es-CO" sz="1100" b="1" i="0" u="none" strike="noStrike" dirty="0" err="1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smmlv</a:t>
                      </a:r>
                      <a:endParaRPr lang="es-CO" sz="1100" b="1" i="0" u="none" strike="noStrike" dirty="0">
                        <a:solidFill>
                          <a:srgbClr val="AD275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8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47,1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11,3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25,9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5,7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8,0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2,1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28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45,2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16,5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22,3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5,4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7,4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3,2</a:t>
                      </a:r>
                    </a:p>
                  </a:txBody>
                  <a:tcPr marL="6868" marR="6868" marT="68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3DBA73A-470B-3E1B-02D8-06A47F9C2EFC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400" dirty="0">
                <a:solidFill>
                  <a:srgbClr val="B6004B"/>
                </a:solidFill>
              </a:rPr>
              <a:t>Población ocupada según rango de ingresos, situación en la ocupación y sexo</a:t>
            </a:r>
          </a:p>
          <a:p>
            <a:pPr defTabSz="457200"/>
            <a:r>
              <a:rPr lang="es-ES" sz="14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4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276826"/>
            <a:ext cx="8450313" cy="735651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Poblaciones en miles.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14D673-0462-D3F3-CB79-8C629D50DC9F}"/>
              </a:ext>
            </a:extLst>
          </p:cNvPr>
          <p:cNvSpPr txBox="1"/>
          <p:nvPr/>
        </p:nvSpPr>
        <p:spPr>
          <a:xfrm>
            <a:off x="6844937" y="4443731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772AB8D-4E98-ECBD-7B81-2FA628E6E9D0}"/>
              </a:ext>
            </a:extLst>
          </p:cNvPr>
          <p:cNvGraphicFramePr>
            <a:graphicFrameLocks noGrp="1"/>
          </p:cNvGraphicFramePr>
          <p:nvPr/>
        </p:nvGraphicFramePr>
        <p:xfrm>
          <a:off x="585128" y="1011412"/>
          <a:ext cx="7594601" cy="3140569"/>
        </p:xfrm>
        <a:graphic>
          <a:graphicData uri="http://schemas.openxmlformats.org/drawingml/2006/table">
            <a:tbl>
              <a:tblPr/>
              <a:tblGrid>
                <a:gridCol w="1280559">
                  <a:extLst>
                    <a:ext uri="{9D8B030D-6E8A-4147-A177-3AD203B41FA5}">
                      <a16:colId xmlns:a16="http://schemas.microsoft.com/office/drawing/2014/main" val="2229212662"/>
                    </a:ext>
                  </a:extLst>
                </a:gridCol>
                <a:gridCol w="1122074">
                  <a:extLst>
                    <a:ext uri="{9D8B030D-6E8A-4147-A177-3AD203B41FA5}">
                      <a16:colId xmlns:a16="http://schemas.microsoft.com/office/drawing/2014/main" val="4038966492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1394369902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2531729956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4167132233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3971470244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1556007228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2353940711"/>
                    </a:ext>
                  </a:extLst>
                </a:gridCol>
              </a:tblGrid>
              <a:tr h="265113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012867"/>
                  </a:ext>
                </a:extLst>
              </a:tr>
              <a:tr h="265113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253546"/>
                  </a:ext>
                </a:extLst>
              </a:tr>
              <a:tr h="265113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57029"/>
                  </a:ext>
                </a:extLst>
              </a:tr>
              <a:tr h="23452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22.741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13.331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22.921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13.443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670301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12.141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6.787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5.354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12.468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7.034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5.434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345234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6.382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3.758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9.987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6.244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3.743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380687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 remuneración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088971"/>
                  </a:ext>
                </a:extLst>
              </a:tr>
              <a:tr h="2345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Menos de 1 smmlv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10.492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4.491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5.840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4.310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59460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604997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7.164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6.822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2.718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942803"/>
                  </a:ext>
                </a:extLst>
              </a:tr>
              <a:tr h="2345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smmlv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3.716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2.162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448316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42350"/>
                  </a:ext>
                </a:extLst>
              </a:tr>
              <a:tr h="2345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6579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B1535-09B1-96DB-7B59-B1BF3A9B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857D5C1A-F6B2-B820-CF4C-3B482397D11B}"/>
              </a:ext>
            </a:extLst>
          </p:cNvPr>
          <p:cNvSpPr txBox="1"/>
          <p:nvPr/>
        </p:nvSpPr>
        <p:spPr>
          <a:xfrm>
            <a:off x="887348" y="625808"/>
            <a:ext cx="186891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Contenido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14F5CDC-C81D-25E9-1B62-9D86CEFB4994}"/>
              </a:ext>
            </a:extLst>
          </p:cNvPr>
          <p:cNvSpPr txBox="1"/>
          <p:nvPr/>
        </p:nvSpPr>
        <p:spPr>
          <a:xfrm>
            <a:off x="887348" y="1090748"/>
            <a:ext cx="70931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Mercado laboral</a:t>
            </a:r>
          </a:p>
          <a:p>
            <a:endParaRPr lang="es-CO" sz="11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Principales resultados enero – octubre 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Población ocupada según rangos de ingresos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Ingresos promedios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Cotización a pensión</a:t>
            </a:r>
          </a:p>
          <a:p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Pobreza monetaria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2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Pobreza monetaria y desigualdad de ingresos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Ingreso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real </a:t>
            </a: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quintiles de </a:t>
            </a: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ingreso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Demografía empresarial</a:t>
            </a:r>
          </a:p>
          <a:p>
            <a:endParaRPr lang="es-CO" sz="11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Creación y supervivencia de empresas</a:t>
            </a:r>
            <a:endParaRPr lang="es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3778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400" dirty="0">
                <a:solidFill>
                  <a:srgbClr val="B6004B"/>
                </a:solidFill>
              </a:rPr>
              <a:t>Población ocupada según rango de ingresos, situación en la ocupación y sexo</a:t>
            </a:r>
          </a:p>
          <a:p>
            <a:pPr defTabSz="457200"/>
            <a:r>
              <a:rPr lang="es-ES" sz="14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4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A18FC5-6A4D-BDDA-1FC8-DEE6054295E2}"/>
              </a:ext>
            </a:extLst>
          </p:cNvPr>
          <p:cNvSpPr txBox="1"/>
          <p:nvPr/>
        </p:nvSpPr>
        <p:spPr>
          <a:xfrm>
            <a:off x="6746965" y="4386904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DDDF7162-CEA7-9D7F-BCAE-D687851B7142}"/>
              </a:ext>
            </a:extLst>
          </p:cNvPr>
          <p:cNvSpPr txBox="1"/>
          <p:nvPr/>
        </p:nvSpPr>
        <p:spPr>
          <a:xfrm>
            <a:off x="427988" y="4276826"/>
            <a:ext cx="8450313" cy="735651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Poblaciones en miles.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0B2C5AF-0694-EC69-03B2-7230EBEB1DBB}"/>
              </a:ext>
            </a:extLst>
          </p:cNvPr>
          <p:cNvGraphicFramePr>
            <a:graphicFrameLocks noGrp="1"/>
          </p:cNvGraphicFramePr>
          <p:nvPr/>
        </p:nvGraphicFramePr>
        <p:xfrm>
          <a:off x="686247" y="875520"/>
          <a:ext cx="7305237" cy="3262312"/>
        </p:xfrm>
        <a:graphic>
          <a:graphicData uri="http://schemas.openxmlformats.org/drawingml/2006/table">
            <a:tbl>
              <a:tblPr/>
              <a:tblGrid>
                <a:gridCol w="1231768">
                  <a:extLst>
                    <a:ext uri="{9D8B030D-6E8A-4147-A177-3AD203B41FA5}">
                      <a16:colId xmlns:a16="http://schemas.microsoft.com/office/drawing/2014/main" val="3621266079"/>
                    </a:ext>
                  </a:extLst>
                </a:gridCol>
                <a:gridCol w="1079321">
                  <a:extLst>
                    <a:ext uri="{9D8B030D-6E8A-4147-A177-3AD203B41FA5}">
                      <a16:colId xmlns:a16="http://schemas.microsoft.com/office/drawing/2014/main" val="3882627993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2642314036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3036742818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642249554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3055565008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994756602"/>
                    </a:ext>
                  </a:extLst>
                </a:gridCol>
                <a:gridCol w="832358">
                  <a:extLst>
                    <a:ext uri="{9D8B030D-6E8A-4147-A177-3AD203B41FA5}">
                      <a16:colId xmlns:a16="http://schemas.microsoft.com/office/drawing/2014/main" val="1093338301"/>
                    </a:ext>
                  </a:extLst>
                </a:gridCol>
              </a:tblGrid>
              <a:tr h="247376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39936"/>
                  </a:ext>
                </a:extLst>
              </a:tr>
              <a:tr h="247376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875974"/>
                  </a:ext>
                </a:extLst>
              </a:tr>
              <a:tr h="247376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93763"/>
                  </a:ext>
                </a:extLst>
              </a:tr>
              <a:tr h="20645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1 smmlv a 2 smmlv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5.765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3.734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2.031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5.004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3.195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1.810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668005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4.046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2.495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1.550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3.513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2.148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1.366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42135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1.720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1.239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481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1.491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1.047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59425"/>
                  </a:ext>
                </a:extLst>
              </a:tr>
              <a:tr h="20645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2 smmlv a 3 smmlv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1.260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552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1.213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318036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856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452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832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31243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26730"/>
                  </a:ext>
                </a:extLst>
              </a:tr>
              <a:tr h="21072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3 smmlv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1.785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1.018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766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1.652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666546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1.274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1.139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521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583561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331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315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479138"/>
                  </a:ext>
                </a:extLst>
              </a:tr>
              <a:tr h="21072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168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720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140870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119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79490"/>
                  </a:ext>
                </a:extLst>
              </a:tr>
              <a:tr h="2107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176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77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423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292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131</a:t>
                      </a:r>
                    </a:p>
                  </a:txBody>
                  <a:tcPr marL="9162" marR="9162" marT="91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8107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337119" y="131023"/>
            <a:ext cx="802795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Distribución porcentual de la población ocupada según rango de ingresos, situación en la ocupación y sexo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877277-4F04-BDA7-77FA-A063A30E62F8}"/>
              </a:ext>
            </a:extLst>
          </p:cNvPr>
          <p:cNvSpPr txBox="1"/>
          <p:nvPr/>
        </p:nvSpPr>
        <p:spPr>
          <a:xfrm>
            <a:off x="6779622" y="4397597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3DDD7263-F70D-3618-2B52-524B032941F8}"/>
              </a:ext>
            </a:extLst>
          </p:cNvPr>
          <p:cNvSpPr txBox="1"/>
          <p:nvPr/>
        </p:nvSpPr>
        <p:spPr>
          <a:xfrm>
            <a:off x="427988" y="4401669"/>
            <a:ext cx="8450313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7F613D7-F2D1-2704-2381-8759B0CEE7E4}"/>
              </a:ext>
            </a:extLst>
          </p:cNvPr>
          <p:cNvGraphicFramePr>
            <a:graphicFrameLocks noGrp="1"/>
          </p:cNvGraphicFramePr>
          <p:nvPr/>
        </p:nvGraphicFramePr>
        <p:xfrm>
          <a:off x="748487" y="934971"/>
          <a:ext cx="7594601" cy="3257885"/>
        </p:xfrm>
        <a:graphic>
          <a:graphicData uri="http://schemas.openxmlformats.org/drawingml/2006/table">
            <a:tbl>
              <a:tblPr/>
              <a:tblGrid>
                <a:gridCol w="1280559">
                  <a:extLst>
                    <a:ext uri="{9D8B030D-6E8A-4147-A177-3AD203B41FA5}">
                      <a16:colId xmlns:a16="http://schemas.microsoft.com/office/drawing/2014/main" val="4069346940"/>
                    </a:ext>
                  </a:extLst>
                </a:gridCol>
                <a:gridCol w="1122074">
                  <a:extLst>
                    <a:ext uri="{9D8B030D-6E8A-4147-A177-3AD203B41FA5}">
                      <a16:colId xmlns:a16="http://schemas.microsoft.com/office/drawing/2014/main" val="951947323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2178759005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3704834128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1306569001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4047030447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2120163401"/>
                    </a:ext>
                  </a:extLst>
                </a:gridCol>
                <a:gridCol w="865328">
                  <a:extLst>
                    <a:ext uri="{9D8B030D-6E8A-4147-A177-3AD203B41FA5}">
                      <a16:colId xmlns:a16="http://schemas.microsoft.com/office/drawing/2014/main" val="2956176229"/>
                    </a:ext>
                  </a:extLst>
                </a:gridCol>
              </a:tblGrid>
              <a:tr h="256302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596238"/>
                  </a:ext>
                </a:extLst>
              </a:tr>
              <a:tr h="256302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410263"/>
                  </a:ext>
                </a:extLst>
              </a:tr>
              <a:tr h="299019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909667"/>
                  </a:ext>
                </a:extLst>
              </a:tr>
              <a:tr h="2456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29651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595628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659329"/>
                  </a:ext>
                </a:extLst>
              </a:tr>
              <a:tr h="2456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 remuneración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924929"/>
                  </a:ext>
                </a:extLst>
              </a:tr>
              <a:tr h="2406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Menos de 1 smmlv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57,2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57,5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244117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49,6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52,1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13007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39,8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554698"/>
                  </a:ext>
                </a:extLst>
              </a:tr>
              <a:tr h="2406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smmlv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844912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294668"/>
                  </a:ext>
                </a:extLst>
              </a:tr>
              <a:tr h="2456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67815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337119" y="131023"/>
            <a:ext cx="802795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Distribución porcentual de la población ocupada según rango de ingresos, situación en la ocupación y sexo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01A11E-4BD6-DA37-5802-AF200AD25995}"/>
              </a:ext>
            </a:extLst>
          </p:cNvPr>
          <p:cNvSpPr txBox="1"/>
          <p:nvPr/>
        </p:nvSpPr>
        <p:spPr>
          <a:xfrm>
            <a:off x="6773091" y="4393435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E33346F6-EB5E-754D-4D8C-07D48314B773}"/>
              </a:ext>
            </a:extLst>
          </p:cNvPr>
          <p:cNvSpPr txBox="1"/>
          <p:nvPr/>
        </p:nvSpPr>
        <p:spPr>
          <a:xfrm>
            <a:off x="427988" y="4401669"/>
            <a:ext cx="8450313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8014F96-7220-8DB7-4B08-29D83190FC03}"/>
              </a:ext>
            </a:extLst>
          </p:cNvPr>
          <p:cNvGraphicFramePr>
            <a:graphicFrameLocks noGrp="1"/>
          </p:cNvGraphicFramePr>
          <p:nvPr/>
        </p:nvGraphicFramePr>
        <p:xfrm>
          <a:off x="759007" y="938580"/>
          <a:ext cx="7184174" cy="3262313"/>
        </p:xfrm>
        <a:graphic>
          <a:graphicData uri="http://schemas.openxmlformats.org/drawingml/2006/table">
            <a:tbl>
              <a:tblPr/>
              <a:tblGrid>
                <a:gridCol w="1211355">
                  <a:extLst>
                    <a:ext uri="{9D8B030D-6E8A-4147-A177-3AD203B41FA5}">
                      <a16:colId xmlns:a16="http://schemas.microsoft.com/office/drawing/2014/main" val="804045541"/>
                    </a:ext>
                  </a:extLst>
                </a:gridCol>
                <a:gridCol w="1061435">
                  <a:extLst>
                    <a:ext uri="{9D8B030D-6E8A-4147-A177-3AD203B41FA5}">
                      <a16:colId xmlns:a16="http://schemas.microsoft.com/office/drawing/2014/main" val="3547611211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1090996102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2487236981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1896700059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4011507068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1786633620"/>
                    </a:ext>
                  </a:extLst>
                </a:gridCol>
                <a:gridCol w="818564">
                  <a:extLst>
                    <a:ext uri="{9D8B030D-6E8A-4147-A177-3AD203B41FA5}">
                      <a16:colId xmlns:a16="http://schemas.microsoft.com/office/drawing/2014/main" val="3636123247"/>
                    </a:ext>
                  </a:extLst>
                </a:gridCol>
              </a:tblGrid>
              <a:tr h="261297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597651"/>
                  </a:ext>
                </a:extLst>
              </a:tr>
              <a:tr h="26129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237703"/>
                  </a:ext>
                </a:extLst>
              </a:tr>
              <a:tr h="26129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04189"/>
                  </a:ext>
                </a:extLst>
              </a:tr>
              <a:tr h="2030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1 smmlv a 2 smmlv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64,8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63,8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36,2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662776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318593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28,0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728744"/>
                  </a:ext>
                </a:extLst>
              </a:tr>
              <a:tr h="2030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2 smmlv a 3 smmlv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897317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52,8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47,2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602461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63,6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36,6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31,4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295810"/>
                  </a:ext>
                </a:extLst>
              </a:tr>
              <a:tr h="20723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3 smmlv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57,0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56,5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43,5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452852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71,4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46,1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758630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28,6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64,9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35,3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61,4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156805"/>
                  </a:ext>
                </a:extLst>
              </a:tr>
              <a:tr h="20723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63,7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36,1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65,1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34,9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642187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45,7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42,7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41,1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59,8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40,2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070942"/>
                  </a:ext>
                </a:extLst>
              </a:tr>
              <a:tr h="2072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54,3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69,6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30,4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58,8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31,0</a:t>
                      </a:r>
                    </a:p>
                  </a:txBody>
                  <a:tcPr marL="9010" marR="9010" marT="9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66626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Población ocupada según rango de ingresos, situación en la ocupación y rangos de edad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520846-9553-743D-327E-D56DCD7D5395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ABED2CBC-42DA-EC36-D1EE-65EBC073E083}"/>
              </a:ext>
            </a:extLst>
          </p:cNvPr>
          <p:cNvSpPr txBox="1"/>
          <p:nvPr/>
        </p:nvSpPr>
        <p:spPr>
          <a:xfrm>
            <a:off x="427988" y="4276826"/>
            <a:ext cx="8450313" cy="735651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Poblaciones en miles.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5A6F186-B9B9-9A7E-AF20-624CDB91CB4E}"/>
              </a:ext>
            </a:extLst>
          </p:cNvPr>
          <p:cNvGraphicFramePr>
            <a:graphicFrameLocks noGrp="1"/>
          </p:cNvGraphicFramePr>
          <p:nvPr/>
        </p:nvGraphicFramePr>
        <p:xfrm>
          <a:off x="628649" y="1001286"/>
          <a:ext cx="7886702" cy="3141078"/>
        </p:xfrm>
        <a:graphic>
          <a:graphicData uri="http://schemas.openxmlformats.org/drawingml/2006/table">
            <a:tbl>
              <a:tblPr/>
              <a:tblGrid>
                <a:gridCol w="780709">
                  <a:extLst>
                    <a:ext uri="{9D8B030D-6E8A-4147-A177-3AD203B41FA5}">
                      <a16:colId xmlns:a16="http://schemas.microsoft.com/office/drawing/2014/main" val="4238502972"/>
                    </a:ext>
                  </a:extLst>
                </a:gridCol>
                <a:gridCol w="909115">
                  <a:extLst>
                    <a:ext uri="{9D8B030D-6E8A-4147-A177-3AD203B41FA5}">
                      <a16:colId xmlns:a16="http://schemas.microsoft.com/office/drawing/2014/main" val="961034486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1840048788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2552801898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722026779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453720464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1640035973"/>
                    </a:ext>
                  </a:extLst>
                </a:gridCol>
                <a:gridCol w="778141">
                  <a:extLst>
                    <a:ext uri="{9D8B030D-6E8A-4147-A177-3AD203B41FA5}">
                      <a16:colId xmlns:a16="http://schemas.microsoft.com/office/drawing/2014/main" val="261284603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1421603000"/>
                    </a:ext>
                  </a:extLst>
                </a:gridCol>
                <a:gridCol w="755028">
                  <a:extLst>
                    <a:ext uri="{9D8B030D-6E8A-4147-A177-3AD203B41FA5}">
                      <a16:colId xmlns:a16="http://schemas.microsoft.com/office/drawing/2014/main" val="3703252201"/>
                    </a:ext>
                  </a:extLst>
                </a:gridCol>
              </a:tblGrid>
              <a:tr h="265156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734624"/>
                  </a:ext>
                </a:extLst>
              </a:tr>
              <a:tr h="265156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6555"/>
                  </a:ext>
                </a:extLst>
              </a:tr>
              <a:tr h="265156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22737"/>
                  </a:ext>
                </a:extLst>
              </a:tr>
              <a:tr h="23456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22.741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2.897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15.755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4.090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22.921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15.933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4.175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319127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12.141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1.775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8.931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1.435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12.468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1.761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9.189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1.517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084685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10.140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6.612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2.563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9.987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900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6.516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2.571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748811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 remuneración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74643"/>
                  </a:ext>
                </a:extLst>
              </a:tr>
              <a:tr h="2345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Menos de 1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10.492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1.552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6.494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2.446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10.150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1.459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6.276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2.415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338309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3.327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751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2.079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497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3.329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2.075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949216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7.164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4.415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1.948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6.822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737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4.201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1.883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441565"/>
                  </a:ext>
                </a:extLst>
              </a:tr>
              <a:tr h="2345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2.514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1.884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3.716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2.749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956455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2.425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395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1.818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3.359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2.488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246900"/>
                  </a:ext>
                </a:extLst>
              </a:tr>
              <a:tr h="234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357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261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14045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2348D-7D27-D842-2B53-13F652ADC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A7FFA8-715D-1CCD-782B-663D3F582AEE}"/>
              </a:ext>
            </a:extLst>
          </p:cNvPr>
          <p:cNvSpPr txBox="1"/>
          <p:nvPr/>
        </p:nvSpPr>
        <p:spPr>
          <a:xfrm>
            <a:off x="402540" y="131023"/>
            <a:ext cx="874146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Población ocupada según rango de ingresos, situación en la ocupación y rangos de edad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8768E9-5AFD-8074-9E86-8F81E47B8B8F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1CBF6ED2-793D-4351-068D-C9FBD0C4900B}"/>
              </a:ext>
            </a:extLst>
          </p:cNvPr>
          <p:cNvSpPr txBox="1"/>
          <p:nvPr/>
        </p:nvSpPr>
        <p:spPr>
          <a:xfrm>
            <a:off x="427988" y="4276826"/>
            <a:ext cx="8450313" cy="735651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Poblaciones en miles.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7CEB157-DB11-6512-E7E4-E1FF11F267AA}"/>
              </a:ext>
            </a:extLst>
          </p:cNvPr>
          <p:cNvGraphicFramePr>
            <a:graphicFrameLocks noGrp="1"/>
          </p:cNvGraphicFramePr>
          <p:nvPr/>
        </p:nvGraphicFramePr>
        <p:xfrm>
          <a:off x="528288" y="981749"/>
          <a:ext cx="7886702" cy="3166501"/>
        </p:xfrm>
        <a:graphic>
          <a:graphicData uri="http://schemas.openxmlformats.org/drawingml/2006/table">
            <a:tbl>
              <a:tblPr/>
              <a:tblGrid>
                <a:gridCol w="780709">
                  <a:extLst>
                    <a:ext uri="{9D8B030D-6E8A-4147-A177-3AD203B41FA5}">
                      <a16:colId xmlns:a16="http://schemas.microsoft.com/office/drawing/2014/main" val="1358235528"/>
                    </a:ext>
                  </a:extLst>
                </a:gridCol>
                <a:gridCol w="909115">
                  <a:extLst>
                    <a:ext uri="{9D8B030D-6E8A-4147-A177-3AD203B41FA5}">
                      <a16:colId xmlns:a16="http://schemas.microsoft.com/office/drawing/2014/main" val="1831516970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294032553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578598270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60060391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249129974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1904546386"/>
                    </a:ext>
                  </a:extLst>
                </a:gridCol>
                <a:gridCol w="778141">
                  <a:extLst>
                    <a:ext uri="{9D8B030D-6E8A-4147-A177-3AD203B41FA5}">
                      <a16:colId xmlns:a16="http://schemas.microsoft.com/office/drawing/2014/main" val="3539007065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706962680"/>
                    </a:ext>
                  </a:extLst>
                </a:gridCol>
                <a:gridCol w="755028">
                  <a:extLst>
                    <a:ext uri="{9D8B030D-6E8A-4147-A177-3AD203B41FA5}">
                      <a16:colId xmlns:a16="http://schemas.microsoft.com/office/drawing/2014/main" val="1276489533"/>
                    </a:ext>
                  </a:extLst>
                </a:gridCol>
              </a:tblGrid>
              <a:tr h="240111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840850"/>
                  </a:ext>
                </a:extLst>
              </a:tr>
              <a:tr h="240111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404496"/>
                  </a:ext>
                </a:extLst>
              </a:tr>
              <a:tr h="240111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182093"/>
                  </a:ext>
                </a:extLst>
              </a:tr>
              <a:tr h="2003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1 smmlv a 2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5.765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4.378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5.004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503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3.869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632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831788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4.046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3.113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374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3.513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2.771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38846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1.720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1.264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339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1.491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1.098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306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614980"/>
                  </a:ext>
                </a:extLst>
              </a:tr>
              <a:tr h="2003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2 smmlv a 3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1.260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1.030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1.003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911340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856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832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512958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302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854391"/>
                  </a:ext>
                </a:extLst>
              </a:tr>
              <a:tr h="2045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3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1.785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1.431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1.652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1.325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300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584949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1.274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1.046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1.139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952972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394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635967"/>
                  </a:ext>
                </a:extLst>
              </a:tr>
              <a:tr h="2045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483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91177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336170"/>
                  </a:ext>
                </a:extLst>
              </a:tr>
              <a:tr h="2045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260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74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2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27988" y="163272"/>
            <a:ext cx="77370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Distribución porcentual de la población ocupada según rango de ingresos, situación en la ocupación y rangos de edad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FFD471-C5AA-A73B-8C37-5B308BEA5224}"/>
              </a:ext>
            </a:extLst>
          </p:cNvPr>
          <p:cNvSpPr txBox="1"/>
          <p:nvPr/>
        </p:nvSpPr>
        <p:spPr>
          <a:xfrm>
            <a:off x="6766560" y="756020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64ABB0E8-6410-7381-79AF-33FE9B2AF43F}"/>
              </a:ext>
            </a:extLst>
          </p:cNvPr>
          <p:cNvSpPr txBox="1"/>
          <p:nvPr/>
        </p:nvSpPr>
        <p:spPr>
          <a:xfrm>
            <a:off x="427988" y="4401669"/>
            <a:ext cx="8450313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BDF22ED-C5AA-9DA7-420C-5B5036ADA11E}"/>
              </a:ext>
            </a:extLst>
          </p:cNvPr>
          <p:cNvGraphicFramePr>
            <a:graphicFrameLocks noGrp="1"/>
          </p:cNvGraphicFramePr>
          <p:nvPr/>
        </p:nvGraphicFramePr>
        <p:xfrm>
          <a:off x="628649" y="1246860"/>
          <a:ext cx="7886702" cy="2979454"/>
        </p:xfrm>
        <a:graphic>
          <a:graphicData uri="http://schemas.openxmlformats.org/drawingml/2006/table">
            <a:tbl>
              <a:tblPr/>
              <a:tblGrid>
                <a:gridCol w="780709">
                  <a:extLst>
                    <a:ext uri="{9D8B030D-6E8A-4147-A177-3AD203B41FA5}">
                      <a16:colId xmlns:a16="http://schemas.microsoft.com/office/drawing/2014/main" val="3907266929"/>
                    </a:ext>
                  </a:extLst>
                </a:gridCol>
                <a:gridCol w="909115">
                  <a:extLst>
                    <a:ext uri="{9D8B030D-6E8A-4147-A177-3AD203B41FA5}">
                      <a16:colId xmlns:a16="http://schemas.microsoft.com/office/drawing/2014/main" val="3159351315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2671836253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493633259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786227993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72439583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1844981359"/>
                    </a:ext>
                  </a:extLst>
                </a:gridCol>
                <a:gridCol w="778141">
                  <a:extLst>
                    <a:ext uri="{9D8B030D-6E8A-4147-A177-3AD203B41FA5}">
                      <a16:colId xmlns:a16="http://schemas.microsoft.com/office/drawing/2014/main" val="1754517807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1774293532"/>
                    </a:ext>
                  </a:extLst>
                </a:gridCol>
                <a:gridCol w="755028">
                  <a:extLst>
                    <a:ext uri="{9D8B030D-6E8A-4147-A177-3AD203B41FA5}">
                      <a16:colId xmlns:a16="http://schemas.microsoft.com/office/drawing/2014/main" val="3907447380"/>
                    </a:ext>
                  </a:extLst>
                </a:gridCol>
              </a:tblGrid>
              <a:tr h="234398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724175"/>
                  </a:ext>
                </a:extLst>
              </a:tr>
              <a:tr h="23439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61226"/>
                  </a:ext>
                </a:extLst>
              </a:tr>
              <a:tr h="273464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109811"/>
                  </a:ext>
                </a:extLst>
              </a:tr>
              <a:tr h="2246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004924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1703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135658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 remuneración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45,9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48,9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70311"/>
                  </a:ext>
                </a:extLst>
              </a:tr>
              <a:tr h="2200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Menos de 1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773018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62,3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599634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23411"/>
                  </a:ext>
                </a:extLst>
              </a:tr>
              <a:tr h="2200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722918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90,4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4325"/>
                  </a:ext>
                </a:extLst>
              </a:tr>
              <a:tr h="2246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74,2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48108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D44E-187B-8CDF-6511-B82B3FAC4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ADCA1702-39D0-83EF-DD27-10812DF64D70}"/>
              </a:ext>
            </a:extLst>
          </p:cNvPr>
          <p:cNvSpPr txBox="1"/>
          <p:nvPr/>
        </p:nvSpPr>
        <p:spPr>
          <a:xfrm>
            <a:off x="402540" y="131023"/>
            <a:ext cx="77370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/>
            <a:r>
              <a:rPr lang="es-MX" sz="1200" dirty="0">
                <a:solidFill>
                  <a:srgbClr val="B6004B"/>
                </a:solidFill>
              </a:rPr>
              <a:t>Distribución porcentual de la población ocupada según rango de ingresos, situación en la ocupación y rangos de edad</a:t>
            </a:r>
          </a:p>
          <a:p>
            <a:pPr defTabSz="457200"/>
            <a:r>
              <a:rPr lang="es-ES" sz="1200" dirty="0">
                <a:solidFill>
                  <a:srgbClr val="6F2A4D"/>
                </a:solidFill>
              </a:rPr>
              <a:t>Total Nacional </a:t>
            </a:r>
          </a:p>
          <a:p>
            <a:pPr defTabSz="457200"/>
            <a:r>
              <a:rPr lang="es-ES" sz="1200" b="0" dirty="0">
                <a:solidFill>
                  <a:schemeClr val="tx1"/>
                </a:solidFill>
              </a:rPr>
              <a:t>Enero – octubre (2023- 2024)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CA5781-2374-834B-CF25-9C4A8B72A6A9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3464B33F-6D23-D52E-593D-3E3369824AA6}"/>
              </a:ext>
            </a:extLst>
          </p:cNvPr>
          <p:cNvSpPr txBox="1"/>
          <p:nvPr/>
        </p:nvSpPr>
        <p:spPr>
          <a:xfrm>
            <a:off x="427988" y="4401669"/>
            <a:ext cx="8450313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Notas: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Las ganancias y salarios laborales corresponden a los ingresos monetarios de la primera actividad. 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᛫ El total ocupados corresponde aquellos que reportan ingresos, es decir, asalariados e independientes, por tal razón puede diferir de los totales mostrados en las diapositivas anteriores.</a:t>
            </a:r>
          </a:p>
          <a:p>
            <a:pPr marL="450850" marR="5080" indent="-438150" defTabSz="457200">
              <a:lnSpc>
                <a:spcPct val="104000"/>
              </a:lnSpc>
              <a:spcBef>
                <a:spcPts val="55"/>
              </a:spcBef>
            </a:pPr>
            <a:r>
              <a:rPr lang="es-MX" sz="700" b="1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MX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1D3F1F1-4FBC-B186-3912-A21D35E8B199}"/>
              </a:ext>
            </a:extLst>
          </p:cNvPr>
          <p:cNvGraphicFramePr>
            <a:graphicFrameLocks noGrp="1"/>
          </p:cNvGraphicFramePr>
          <p:nvPr/>
        </p:nvGraphicFramePr>
        <p:xfrm>
          <a:off x="628649" y="1164632"/>
          <a:ext cx="7886702" cy="3186834"/>
        </p:xfrm>
        <a:graphic>
          <a:graphicData uri="http://schemas.openxmlformats.org/drawingml/2006/table">
            <a:tbl>
              <a:tblPr/>
              <a:tblGrid>
                <a:gridCol w="780709">
                  <a:extLst>
                    <a:ext uri="{9D8B030D-6E8A-4147-A177-3AD203B41FA5}">
                      <a16:colId xmlns:a16="http://schemas.microsoft.com/office/drawing/2014/main" val="155055279"/>
                    </a:ext>
                  </a:extLst>
                </a:gridCol>
                <a:gridCol w="909115">
                  <a:extLst>
                    <a:ext uri="{9D8B030D-6E8A-4147-A177-3AD203B41FA5}">
                      <a16:colId xmlns:a16="http://schemas.microsoft.com/office/drawing/2014/main" val="1696967218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804754108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02396301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623713517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938401052"/>
                    </a:ext>
                  </a:extLst>
                </a:gridCol>
                <a:gridCol w="780709">
                  <a:extLst>
                    <a:ext uri="{9D8B030D-6E8A-4147-A177-3AD203B41FA5}">
                      <a16:colId xmlns:a16="http://schemas.microsoft.com/office/drawing/2014/main" val="3278429339"/>
                    </a:ext>
                  </a:extLst>
                </a:gridCol>
                <a:gridCol w="778141">
                  <a:extLst>
                    <a:ext uri="{9D8B030D-6E8A-4147-A177-3AD203B41FA5}">
                      <a16:colId xmlns:a16="http://schemas.microsoft.com/office/drawing/2014/main" val="900850298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2783292356"/>
                    </a:ext>
                  </a:extLst>
                </a:gridCol>
                <a:gridCol w="755028">
                  <a:extLst>
                    <a:ext uri="{9D8B030D-6E8A-4147-A177-3AD203B41FA5}">
                      <a16:colId xmlns:a16="http://schemas.microsoft.com/office/drawing/2014/main" val="244208911"/>
                    </a:ext>
                  </a:extLst>
                </a:gridCol>
              </a:tblGrid>
              <a:tr h="255252"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Rango de ingresos/Situación en la ocupación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03666"/>
                  </a:ext>
                </a:extLst>
              </a:tr>
              <a:tr h="255252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2A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23894"/>
                  </a:ext>
                </a:extLst>
              </a:tr>
              <a:tr h="255252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Total  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15 a 24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25 a 54 años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55 años y más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263878"/>
                  </a:ext>
                </a:extLst>
              </a:tr>
              <a:tr h="198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1 smmlv a 2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75,9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77,3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38900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76,9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689755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73,6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908095"/>
                  </a:ext>
                </a:extLst>
              </a:tr>
              <a:tr h="1983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2 smmlv a 3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82,7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845392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84,4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286984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78,7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79,3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443279"/>
                  </a:ext>
                </a:extLst>
              </a:tr>
              <a:tr h="2024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Más de 3 smmlv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470406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82,1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81,7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071751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28,6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76,8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368115"/>
                  </a:ext>
                </a:extLst>
              </a:tr>
              <a:tr h="2024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informa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4,9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178140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Asalariado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45,7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5,6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77,0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41,1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6,4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75,3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18,2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232097"/>
                  </a:ext>
                </a:extLst>
              </a:tr>
              <a:tr h="2024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Independiente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54,3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4,7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64,8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30,8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58,8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61,5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34,0</a:t>
                      </a:r>
                    </a:p>
                  </a:txBody>
                  <a:tcPr marL="7773" marR="7773" marT="7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752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3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4395627" cy="582852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 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s-ES" sz="1800" b="1" spc="-5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/>
                <a:cs typeface="Arial" panose="020B0604020202020204"/>
              </a:rPr>
              <a:t>Total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13 ciudades y áreas metropolitanas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39610" y="1563644"/>
            <a:ext cx="3546101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Ingresos promedios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1" y="4147955"/>
            <a:ext cx="2300517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323978" y="176611"/>
            <a:ext cx="560438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Ingresos promedios (ganancias y salarios)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y 13 ciudades y áreas metropolitanas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9" name="Flecha doblada 6"/>
          <p:cNvSpPr/>
          <p:nvPr/>
        </p:nvSpPr>
        <p:spPr>
          <a:xfrm rot="5400000">
            <a:off x="7112118" y="1761077"/>
            <a:ext cx="295628" cy="934515"/>
          </a:xfrm>
          <a:prstGeom prst="bentArrow">
            <a:avLst>
              <a:gd name="adj1" fmla="val 17849"/>
              <a:gd name="adj2" fmla="val 23123"/>
              <a:gd name="adj3" fmla="val 35963"/>
              <a:gd name="adj4" fmla="val 43750"/>
            </a:avLst>
          </a:prstGeom>
          <a:solidFill>
            <a:srgbClr val="D692B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13" name="object 18"/>
          <p:cNvSpPr txBox="1"/>
          <p:nvPr/>
        </p:nvSpPr>
        <p:spPr>
          <a:xfrm>
            <a:off x="469552" y="3843382"/>
            <a:ext cx="8613892" cy="860492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᛫ Valores a pesos corrientes.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Las ganancias y salarios laborales corresponden a los ingresos monetarios de la primera actividad</a:t>
            </a:r>
            <a:r>
              <a:rPr lang="es-ES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que corresponde a las preguntas p6750 “¿Cuál fue la ganancia neta o los honorarios netos de ... en esa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  <a:defRPr/>
            </a:pPr>
            <a:r>
              <a:rPr lang="es-ES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actividad, negocio, profesión o finca, el mes pasado ? “ para las personas independientes, y la p6500 “Antes de descuentos, ¿cuánto ganó … el mes pasado en este empleo?  Incluya propinas y 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  <a:defRPr/>
            </a:pPr>
            <a:r>
              <a:rPr lang="es-ES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comisiones y excluya viáticos y pagos en especie” para las personas asalariadas.</a:t>
            </a:r>
            <a:endParaRPr lang="es-CO" sz="700" spc="15" dirty="0">
              <a:solidFill>
                <a:srgbClr val="A8407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556849" y="1627962"/>
          <a:ext cx="3709438" cy="1773160"/>
        </p:xfrm>
        <a:graphic>
          <a:graphicData uri="http://schemas.openxmlformats.org/drawingml/2006/table">
            <a:tbl>
              <a:tblPr/>
              <a:tblGrid>
                <a:gridCol w="1481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4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Enero-octubre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Enero-octubre 2024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03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1.860.365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2.005.417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746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1.128.127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1.265.068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4694708" y="1636798"/>
          <a:ext cx="3686288" cy="1770093"/>
        </p:xfrm>
        <a:graphic>
          <a:graphicData uri="http://schemas.openxmlformats.org/drawingml/2006/table">
            <a:tbl>
              <a:tblPr/>
              <a:tblGrid>
                <a:gridCol w="1472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5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13 ciudades y a.m.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20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Enero-octubre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Enero-octubre 2024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2.253.627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2.438.669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521">
                <a:tc>
                  <a:txBody>
                    <a:bodyPr/>
                    <a:lstStyle/>
                    <a:p>
                      <a:pPr algn="l" fontAlgn="t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1.629.882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1.821.352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7C9E1A5-06F0-FD18-4585-30D738FFEFD3}"/>
              </a:ext>
            </a:extLst>
          </p:cNvPr>
          <p:cNvSpPr txBox="1"/>
          <p:nvPr/>
        </p:nvSpPr>
        <p:spPr>
          <a:xfrm>
            <a:off x="556849" y="1009855"/>
            <a:ext cx="3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SMMLV 2024: $1.300.000</a:t>
            </a:r>
            <a:br>
              <a:rPr lang="es-ES" sz="1400" b="1" dirty="0"/>
            </a:br>
            <a:r>
              <a:rPr lang="es-ES" sz="1400" b="1" dirty="0"/>
              <a:t>SMMLV 2023: $1.160.000</a:t>
            </a:r>
            <a:endParaRPr lang="es-CO" sz="1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77DDB-7FF9-82B7-FEF6-6F8026B64BCB}"/>
              </a:ext>
            </a:extLst>
          </p:cNvPr>
          <p:cNvSpPr txBox="1"/>
          <p:nvPr/>
        </p:nvSpPr>
        <p:spPr>
          <a:xfrm>
            <a:off x="6733902" y="732856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699195" y="119678"/>
            <a:ext cx="874146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Ingresos promedios (ganancias y salarios) según sexo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y 13 ciudades y áreas metropolitanas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(2023 - 2024)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87719" y="4236814"/>
            <a:ext cx="8450313" cy="834844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᛫ valores a pesos corrientes.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 ᛫ Las ganancias y salarios laborales corresponden a los ingresos monetarios de la primera actividad. P</a:t>
            </a:r>
            <a:r>
              <a:rPr lang="es-ES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 las personas independientes corresponde a la pregunta p6750 “¿Cuál fue la ganancia neta o los honorarios netos de ...  en esa actividad, negocio, profesión o finca, el mes pasado ? “y para las personas asalariadas p6500 “Antes de descuentos, ¿cuánto ganó … el mes pasado en este empleo?  Incluya propinas y  comisiones y excluya viáticos y pagos en especie”.</a:t>
            </a:r>
            <a:endParaRPr kumimoji="0" lang="es-ES" sz="700" b="0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70401"/>
              </p:ext>
            </p:extLst>
          </p:nvPr>
        </p:nvGraphicFramePr>
        <p:xfrm>
          <a:off x="532315" y="1073269"/>
          <a:ext cx="6729727" cy="1449540"/>
        </p:xfrm>
        <a:graphic>
          <a:graphicData uri="http://schemas.openxmlformats.org/drawingml/2006/table">
            <a:tbl>
              <a:tblPr/>
              <a:tblGrid>
                <a:gridCol w="11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911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Enero-octubre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0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Hombre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Mujer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Hombre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Mujer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1.860.365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1.916.843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1.788.838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2.005.417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2.053.110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1.943.888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1.128.127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1.231.603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953.673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1.265.068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1.362.489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1.104.548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89176"/>
              </p:ext>
            </p:extLst>
          </p:nvPr>
        </p:nvGraphicFramePr>
        <p:xfrm>
          <a:off x="532315" y="2676275"/>
          <a:ext cx="6729727" cy="1498451"/>
        </p:xfrm>
        <a:graphic>
          <a:graphicData uri="http://schemas.openxmlformats.org/drawingml/2006/table">
            <a:tbl>
              <a:tblPr/>
              <a:tblGrid>
                <a:gridCol w="11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3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09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13 ciudades y a.m.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1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0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Hombre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Mujer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Hombre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Mujer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61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2.253.627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2.386.830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2.108.121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2.438.669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2.565.565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2.298.555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61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1.629.882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1.836.369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1.341.936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1.821.352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2.035.164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1.540.815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C19A3F5-22E1-C149-6024-73C85EF3DDB5}"/>
              </a:ext>
            </a:extLst>
          </p:cNvPr>
          <p:cNvSpPr txBox="1"/>
          <p:nvPr/>
        </p:nvSpPr>
        <p:spPr>
          <a:xfrm>
            <a:off x="7367150" y="1781686"/>
            <a:ext cx="1601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SMMLV 2024: $1.300.000</a:t>
            </a:r>
          </a:p>
          <a:p>
            <a:br>
              <a:rPr lang="es-ES" sz="1600" b="1" dirty="0"/>
            </a:br>
            <a:r>
              <a:rPr lang="es-ES" sz="1600" b="1" dirty="0"/>
              <a:t>SMMLV 2023: $1.160.000</a:t>
            </a:r>
            <a:endParaRPr lang="es-CO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6DF988-26AF-ED7A-B16F-9784DE096F70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00618" y="3331251"/>
            <a:ext cx="4563268" cy="582852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13 ciudades y áreas metropolitanas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39610" y="1563644"/>
            <a:ext cx="3546101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Mercado laboral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44684" y="413903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699195" y="119678"/>
            <a:ext cx="874146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Ingresos promedios (ganancias y salarios) según rangos de edad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y 13 ciudades y áreas metropolitanas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(2023 - 2024)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38762" y="4157241"/>
            <a:ext cx="8450313" cy="959686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᛫ valores a pesos corrientes.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Se excluye la categoría trabajador sin remuneración.</a:t>
            </a:r>
          </a:p>
          <a:p>
            <a:pPr marL="450850" marR="5080" indent="-438150">
              <a:lnSpc>
                <a:spcPct val="104000"/>
              </a:lnSpc>
              <a:spcBef>
                <a:spcPts val="55"/>
              </a:spcBef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 ᛫ Las ganancias y salarios laborales corresponden a los ingresos monetarios de la primera actividad</a:t>
            </a:r>
            <a:r>
              <a:rPr lang="es-ES" sz="700" spc="15" dirty="0">
                <a:solidFill>
                  <a:srgbClr val="A840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que corresponde a las preguntas p6750 “¿Cuál fue la ganancia neta o los honorarios netos de ... en esa actividad, negocio, profesión o finca, el mes pasado ? “ para las personas independientes, y la p6500 “Antes de descuentos, ¿cuánto ganó … el mes pasado en este empleo?  Incluya propinas y comisiones y excluya viáticos y pagos en especie” para las personas asalariadas.</a:t>
            </a:r>
            <a:endParaRPr kumimoji="0" lang="es-ES" sz="700" b="0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a.m.: área metropolitana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557250" y="1163035"/>
          <a:ext cx="8147869" cy="1408715"/>
        </p:xfrm>
        <a:graphic>
          <a:graphicData uri="http://schemas.openxmlformats.org/drawingml/2006/table">
            <a:tbl>
              <a:tblPr/>
              <a:tblGrid>
                <a:gridCol w="1060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8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8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82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705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0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10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15 a 24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25 a 54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55 años y más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15 a 24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25 a 54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55 años y más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58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1.860.365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1.112.211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1.975.619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2.080.887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2.005.417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1.229.535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2.133.901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2.141.818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435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1.128.127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732.433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1.249.271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965.625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1.265.068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796.534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1.392.605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1.106.350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553583" y="2753171"/>
          <a:ext cx="8220673" cy="1385250"/>
        </p:xfrm>
        <a:graphic>
          <a:graphicData uri="http://schemas.openxmlformats.org/drawingml/2006/table">
            <a:tbl>
              <a:tblPr/>
              <a:tblGrid>
                <a:gridCol w="107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5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56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56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56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28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Pesos corrientes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13 ciudades y a.m.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3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0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es-CO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Enero-octubre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2024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B0B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3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15 a 24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25 a 54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55 años y más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15 a 24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25 a 54 años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De 55 años y más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56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Asalariados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2.253.627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1.282.454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2.375.377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2.585.949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2.438.669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1.429.490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2.577.937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2.654.652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97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Independientes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1.629.882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989.623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1.804.616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1.370.897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1.821.352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1.089.267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2.003.506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1.549.866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BAECC3B-7592-AD5A-C5F7-1C21E0961652}"/>
              </a:ext>
            </a:extLst>
          </p:cNvPr>
          <p:cNvSpPr txBox="1"/>
          <p:nvPr/>
        </p:nvSpPr>
        <p:spPr>
          <a:xfrm>
            <a:off x="553583" y="823301"/>
            <a:ext cx="1223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/>
              <a:t>SMMLV 2024: $1.300.000</a:t>
            </a:r>
            <a:br>
              <a:rPr lang="es-ES" sz="700" dirty="0"/>
            </a:br>
            <a:r>
              <a:rPr lang="es-ES" sz="700" dirty="0"/>
              <a:t>SMMLV 2023: $1.160.000</a:t>
            </a:r>
            <a:endParaRPr lang="es-CO" sz="7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C29971-2EE1-7D1E-8282-F7C7959D2114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39610" y="1563644"/>
            <a:ext cx="3546101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Cotización a pensión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17089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25756" y="1836249"/>
            <a:ext cx="516064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Población en Edad de Trabajar (PET)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en edad de trabajar (PET) según sexo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689384"/>
              </p:ext>
            </p:extLst>
          </p:nvPr>
        </p:nvGraphicFramePr>
        <p:xfrm>
          <a:off x="1410310" y="1044115"/>
          <a:ext cx="6725920" cy="3451860"/>
        </p:xfrm>
        <a:graphic>
          <a:graphicData uri="http://schemas.openxmlformats.org/drawingml/2006/table">
            <a:tbl>
              <a:tblPr/>
              <a:tblGrid>
                <a:gridCol w="963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84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39.500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40.073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9.837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10.080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27.698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27.978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18.957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19.228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5.472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28,9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5.663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12.439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65,6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12.486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64,9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20.542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20.845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4.364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4.416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15.258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15.493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A9A7213-1E53-E998-C15B-BE75EE3EF84D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en edad de trabajar (PET) según rangos de edad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577432"/>
              </p:ext>
            </p:extLst>
          </p:nvPr>
        </p:nvGraphicFramePr>
        <p:xfrm>
          <a:off x="1485376" y="953287"/>
          <a:ext cx="6927103" cy="3600738"/>
        </p:xfrm>
        <a:graphic>
          <a:graphicData uri="http://schemas.openxmlformats.org/drawingml/2006/table">
            <a:tbl>
              <a:tblPr/>
              <a:tblGrid>
                <a:gridCol w="99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8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0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PET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39.500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40.073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9.837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10.080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27.698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70,1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27.978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69,8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1.964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2.015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15 a 24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8.047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7.999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7.089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88,1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7.025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87,8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25 a 54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21.164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21.504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7.800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36,9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8.033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37,4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13.209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62,4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13.314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61,9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55 años y más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10.289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10.571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1.084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1.077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7.401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7.639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72,3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1.804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1.853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DC973BA-CC01-FA3B-E945-8960EF9B0C2E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en edad de trabajar (PET) según sexo, edad y cotización a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318101"/>
              </p:ext>
            </p:extLst>
          </p:nvPr>
        </p:nvGraphicFramePr>
        <p:xfrm>
          <a:off x="824806" y="1018336"/>
          <a:ext cx="7717214" cy="1325880"/>
        </p:xfrm>
        <a:graphic>
          <a:graphicData uri="http://schemas.openxmlformats.org/drawingml/2006/table">
            <a:tbl>
              <a:tblPr/>
              <a:tblGrid>
                <a:gridCol w="1105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 PET Hombres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 de 62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2.979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3.113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65,8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2.057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66,1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28,6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28,5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070114"/>
              </p:ext>
            </p:extLst>
          </p:nvPr>
        </p:nvGraphicFramePr>
        <p:xfrm>
          <a:off x="794326" y="2799284"/>
          <a:ext cx="7778174" cy="1325880"/>
        </p:xfrm>
        <a:graphic>
          <a:graphicData uri="http://schemas.openxmlformats.org/drawingml/2006/table">
            <a:tbl>
              <a:tblPr/>
              <a:tblGrid>
                <a:gridCol w="111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3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PET Mujeres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 de 57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5.107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5.269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3.978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77,9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4.118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78,2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10D5646-42F6-A14D-4272-CE928FFD07D9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81174" y="2125619"/>
            <a:ext cx="516064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Población ocupada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ocupada según sexo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21914"/>
              </p:ext>
            </p:extLst>
          </p:nvPr>
        </p:nvGraphicFramePr>
        <p:xfrm>
          <a:off x="1116656" y="1120140"/>
          <a:ext cx="7072976" cy="2903220"/>
        </p:xfrm>
        <a:graphic>
          <a:graphicData uri="http://schemas.openxmlformats.org/drawingml/2006/table">
            <a:tbl>
              <a:tblPr/>
              <a:tblGrid>
                <a:gridCol w="10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84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ocupada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22.741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22.921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9.604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9.848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12.793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12.707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13.331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13.443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5.382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40,4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5.568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7.735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9.477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4.221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4.280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45,2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5.058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5.057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53,4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C63B6A2-8925-53DA-CA69-090DD695B43C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ocupada según rangos de edad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51474"/>
              </p:ext>
            </p:extLst>
          </p:nvPr>
        </p:nvGraphicFramePr>
        <p:xfrm>
          <a:off x="959140" y="931024"/>
          <a:ext cx="7628259" cy="3600738"/>
        </p:xfrm>
        <a:graphic>
          <a:graphicData uri="http://schemas.openxmlformats.org/drawingml/2006/table">
            <a:tbl>
              <a:tblPr/>
              <a:tblGrid>
                <a:gridCol w="1092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6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5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0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ocupada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22.741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22.921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9.604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9.848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43,0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12.793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56,3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12.707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55,4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366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15 a 24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2.897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2.813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941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32,5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34,0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1.956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67,5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1.856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66,0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25 a 54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15.755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15.933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7.651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48,6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7.878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49,4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8.053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8.005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50,2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55 años y más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4.090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4.175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1.012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24,7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1.012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2.785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2.846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68,2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293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316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D7EED3F-9B98-4E4A-9E75-F131B2AD6026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ocupada según sexo, edad y cotización a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4044"/>
              </p:ext>
            </p:extLst>
          </p:nvPr>
        </p:nvGraphicFramePr>
        <p:xfrm>
          <a:off x="1112982" y="997306"/>
          <a:ext cx="6735618" cy="1325880"/>
        </p:xfrm>
        <a:graphic>
          <a:graphicData uri="http://schemas.openxmlformats.org/drawingml/2006/table">
            <a:tbl>
              <a:tblPr/>
              <a:tblGrid>
                <a:gridCol w="96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6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Hombres ocupados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 de 62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75,6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75,6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55252"/>
              </p:ext>
            </p:extLst>
          </p:nvPr>
        </p:nvGraphicFramePr>
        <p:xfrm>
          <a:off x="1112982" y="2881274"/>
          <a:ext cx="6735618" cy="1325880"/>
        </p:xfrm>
        <a:graphic>
          <a:graphicData uri="http://schemas.openxmlformats.org/drawingml/2006/table">
            <a:tbl>
              <a:tblPr/>
              <a:tblGrid>
                <a:gridCol w="96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6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Mujeres ocupadas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 de 57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383994F-FF9A-630C-C550-47E976BDD50A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8"/>
          <p:cNvSpPr txBox="1"/>
          <p:nvPr/>
        </p:nvSpPr>
        <p:spPr>
          <a:xfrm>
            <a:off x="408137" y="4766325"/>
            <a:ext cx="8491876" cy="236283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sp>
        <p:nvSpPr>
          <p:cNvPr id="13" name="object 2"/>
          <p:cNvSpPr txBox="1"/>
          <p:nvPr/>
        </p:nvSpPr>
        <p:spPr>
          <a:xfrm>
            <a:off x="541182" y="168187"/>
            <a:ext cx="759981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global de participación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TGP</a:t>
            </a:r>
            <a:r>
              <a:rPr lang="es-ES" sz="1400" dirty="0"/>
              <a:t>,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lang="es-ES" sz="1400" dirty="0"/>
              <a:t> y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desocupación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TD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(2018-2024)</a:t>
            </a:r>
          </a:p>
        </p:txBody>
      </p:sp>
      <p:graphicFrame>
        <p:nvGraphicFramePr>
          <p:cNvPr id="5" name="GRF_01"/>
          <p:cNvGraphicFramePr/>
          <p:nvPr/>
        </p:nvGraphicFramePr>
        <p:xfrm>
          <a:off x="672174" y="1167443"/>
          <a:ext cx="7551370" cy="3362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0F2D657-15EA-98C7-833B-455CED12740C}"/>
              </a:ext>
            </a:extLst>
          </p:cNvPr>
          <p:cNvSpPr txBox="1"/>
          <p:nvPr/>
        </p:nvSpPr>
        <p:spPr>
          <a:xfrm>
            <a:off x="6799217" y="633587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25756" y="2228784"/>
            <a:ext cx="516064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Población desocupada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desocupada según sexo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811765"/>
              </p:ext>
            </p:extLst>
          </p:nvPr>
        </p:nvGraphicFramePr>
        <p:xfrm>
          <a:off x="1268152" y="1037302"/>
          <a:ext cx="6892868" cy="2903220"/>
        </p:xfrm>
        <a:graphic>
          <a:graphicData uri="http://schemas.openxmlformats.org/drawingml/2006/table">
            <a:tbl>
              <a:tblPr/>
              <a:tblGrid>
                <a:gridCol w="98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84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desocupada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2.608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2.678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1.256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1.190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94,7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1.422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1.370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96,3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1476A23-8D7C-4AF7-3F66-87C549283548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desocupada según rangos de edad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24351"/>
              </p:ext>
            </p:extLst>
          </p:nvPr>
        </p:nvGraphicFramePr>
        <p:xfrm>
          <a:off x="1218540" y="877084"/>
          <a:ext cx="7109459" cy="3600738"/>
        </p:xfrm>
        <a:graphic>
          <a:graphicData uri="http://schemas.openxmlformats.org/drawingml/2006/table">
            <a:tbl>
              <a:tblPr/>
              <a:tblGrid>
                <a:gridCol w="1018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0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0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desocupada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2.608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2.678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2.490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2.559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15 a 24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737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732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730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726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25 a 54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1.602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1.672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1.525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1.591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95,2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 55 años y más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269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274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99,6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6,7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5,1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235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87,4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242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88,3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16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5,9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17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6,2</a:t>
                      </a:r>
                    </a:p>
                  </a:txBody>
                  <a:tcPr marL="7001" marR="7001" marT="70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72A3D1D-FEF1-4E61-D39A-21855F7CDDED}"/>
              </a:ext>
            </a:extLst>
          </p:cNvPr>
          <p:cNvSpPr txBox="1"/>
          <p:nvPr/>
        </p:nvSpPr>
        <p:spPr>
          <a:xfrm>
            <a:off x="6742611" y="5355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desocupada según sexo, edad y cotización a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584057"/>
              </p:ext>
            </p:extLst>
          </p:nvPr>
        </p:nvGraphicFramePr>
        <p:xfrm>
          <a:off x="1064490" y="1165332"/>
          <a:ext cx="7058429" cy="1325880"/>
        </p:xfrm>
        <a:graphic>
          <a:graphicData uri="http://schemas.openxmlformats.org/drawingml/2006/table">
            <a:tbl>
              <a:tblPr/>
              <a:tblGrid>
                <a:gridCol w="1010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Hombres desocupados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 de 62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84,3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29883"/>
              </p:ext>
            </p:extLst>
          </p:nvPr>
        </p:nvGraphicFramePr>
        <p:xfrm>
          <a:off x="1064489" y="2809940"/>
          <a:ext cx="7058429" cy="1325880"/>
        </p:xfrm>
        <a:graphic>
          <a:graphicData uri="http://schemas.openxmlformats.org/drawingml/2006/table">
            <a:tbl>
              <a:tblPr/>
              <a:tblGrid>
                <a:gridCol w="1010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Mujeres desocupadas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 de 57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86,5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90,6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F1399FA-9310-C88C-BC58-BB5BB13DAF21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53"/>
          <p:cNvSpPr txBox="1"/>
          <p:nvPr/>
        </p:nvSpPr>
        <p:spPr>
          <a:xfrm>
            <a:off x="465933" y="3342701"/>
            <a:ext cx="3351687" cy="293029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Total nacional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465933" y="3001925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39611" y="1866859"/>
            <a:ext cx="516064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Roboto Condensed" panose="02000000000000000000" pitchFamily="2" charset="0"/>
                <a:cs typeface="+mn-cs"/>
              </a:rPr>
              <a:t>Población fuera de la fuerza de trabajo</a:t>
            </a:r>
          </a:p>
        </p:txBody>
      </p:sp>
      <p:pic>
        <p:nvPicPr>
          <p:cNvPr id="21" name="Gráfico 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02" y="4147955"/>
            <a:ext cx="2239558" cy="2646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6502" y="4163453"/>
            <a:ext cx="2300518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/>
                <a:ea typeface="Roboto Medium" panose="02000000000000000000" pitchFamily="2" charset="0"/>
                <a:cs typeface="+mn-cs"/>
              </a:rPr>
              <a:t>Enero - octubre 2024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7667734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fuera de la fuerza de trabajo según sexo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220856"/>
              </p:ext>
            </p:extLst>
          </p:nvPr>
        </p:nvGraphicFramePr>
        <p:xfrm>
          <a:off x="1399635" y="1120140"/>
          <a:ext cx="6507018" cy="2903220"/>
        </p:xfrm>
        <a:graphic>
          <a:graphicData uri="http://schemas.openxmlformats.org/drawingml/2006/table">
            <a:tbl>
              <a:tblPr/>
              <a:tblGrid>
                <a:gridCol w="72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3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84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Población fuera de la fuerza de trabajo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14.151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14.474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12.415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12.712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87,8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1.597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4.429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4.529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3.566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3.646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18,4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9.722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9.946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8.849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91,0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9.066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91,2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DFBEBA7-C99D-3CFB-35FC-018CD146558C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fuera de la fuerza de trabajo según rangos de edad y cotización a fondo de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67163"/>
              </p:ext>
            </p:extLst>
          </p:nvPr>
        </p:nvGraphicFramePr>
        <p:xfrm>
          <a:off x="1109569" y="940592"/>
          <a:ext cx="7295291" cy="3600738"/>
        </p:xfrm>
        <a:graphic>
          <a:graphicData uri="http://schemas.openxmlformats.org/drawingml/2006/table">
            <a:tbl>
              <a:tblPr/>
              <a:tblGrid>
                <a:gridCol w="1044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7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0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Población fuera de la fuerza de trabajo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+mj-lt"/>
                        </a:rPr>
                        <a:t>Total nacional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</a:t>
                      </a:r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</a:t>
                      </a:r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2024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+mj-lt"/>
                        </a:rPr>
                        <a:t>Distribución (%)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14.151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14.474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138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139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12.415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87,7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12.712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87,8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 es pensionado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1.597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11,3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1.623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11,2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 15 a 24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4.413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4.454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4.403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99,8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4.443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99,8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 es pensionado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 25 a 54 años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3.807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3.899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82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2,1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3.631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95,4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3.718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95,4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 es pensionado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99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2,6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98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2,5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 55 años y más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5.930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6.122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54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0,9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51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0,8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4.381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73,9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4.551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74,3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 es pensionado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1.495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25,2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1.520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24,8</a:t>
                      </a:r>
                    </a:p>
                  </a:txBody>
                  <a:tcPr marL="7001" marR="7001" marT="70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EEDF153-0C68-2B49-F665-C0993A6BE3EA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402540" y="131023"/>
            <a:ext cx="874146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fuera de la fuerza de trabajo según sexo, edad y cotización a pensión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Nacional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(2023- 2024)</a:t>
            </a:r>
          </a:p>
        </p:txBody>
      </p:sp>
      <p:sp>
        <p:nvSpPr>
          <p:cNvPr id="13" name="object 18"/>
          <p:cNvSpPr txBox="1"/>
          <p:nvPr/>
        </p:nvSpPr>
        <p:spPr>
          <a:xfrm>
            <a:off x="427988" y="4651353"/>
            <a:ext cx="8450313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Poblaciones en miles.  </a:t>
            </a:r>
            <a:endParaRPr kumimoji="0" lang="es-MX" sz="700" b="1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39652"/>
              </p:ext>
            </p:extLst>
          </p:nvPr>
        </p:nvGraphicFramePr>
        <p:xfrm>
          <a:off x="988290" y="1118298"/>
          <a:ext cx="6913649" cy="1325880"/>
        </p:xfrm>
        <a:graphic>
          <a:graphicData uri="http://schemas.openxmlformats.org/drawingml/2006/table">
            <a:tbl>
              <a:tblPr/>
              <a:tblGrid>
                <a:gridCol w="99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Hombres fuera de la fuerza de trabajo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Hombres de 62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1.639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1.714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57,2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992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57,9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695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42,4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41,6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45748"/>
              </p:ext>
            </p:extLst>
          </p:nvPr>
        </p:nvGraphicFramePr>
        <p:xfrm>
          <a:off x="988291" y="2964454"/>
          <a:ext cx="6913647" cy="1325880"/>
        </p:xfrm>
        <a:graphic>
          <a:graphicData uri="http://schemas.openxmlformats.org/drawingml/2006/table">
            <a:tbl>
              <a:tblPr/>
              <a:tblGrid>
                <a:gridCol w="99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Mujeres fuera de la fuerza de trabajo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19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8F8F8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 - oct 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Distribución (%)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Mujeres de 57 años y más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3.822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3.948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100,0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3.053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79,9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3.167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80,2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Ya es pensionado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760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</a:rPr>
                        <a:t>19,3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DF6314-1A04-994D-D002-5225E82862B1}"/>
              </a:ext>
            </a:extLst>
          </p:cNvPr>
          <p:cNvSpPr txBox="1"/>
          <p:nvPr/>
        </p:nvSpPr>
        <p:spPr>
          <a:xfrm>
            <a:off x="6773091" y="611738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774406" y="2846781"/>
            <a:ext cx="2983568" cy="0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63989" y="1666799"/>
            <a:ext cx="4328680" cy="89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es-CO" sz="3200" b="1" dirty="0">
                <a:solidFill>
                  <a:srgbClr val="B6004C"/>
                </a:solidFill>
                <a:latin typeface="Encode Sans Condensed" panose="00000506000000000000" pitchFamily="2" charset="0"/>
                <a:ea typeface="Roboto Condensed" panose="02000000000000000000" pitchFamily="2" charset="0"/>
              </a:rPr>
              <a:t>Resultados de pobreza monetaria</a:t>
            </a:r>
          </a:p>
        </p:txBody>
      </p:sp>
      <p:sp>
        <p:nvSpPr>
          <p:cNvPr id="4" name="object 553"/>
          <p:cNvSpPr txBox="1"/>
          <p:nvPr/>
        </p:nvSpPr>
        <p:spPr>
          <a:xfrm>
            <a:off x="774406" y="3426515"/>
            <a:ext cx="2833625" cy="570028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125"/>
              </a:spcBef>
              <a:buNone/>
              <a:defRPr/>
            </a:pPr>
            <a:r>
              <a:rPr lang="es-ES" sz="1800" b="1" spc="-5" dirty="0">
                <a:latin typeface="Segoe UI" panose="020B0502040204020203"/>
                <a:cs typeface="Arial" panose="020B0604020202020204"/>
              </a:rPr>
              <a:t>Pobreza monetaria y desigualdad de ingresos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0784" y="752004"/>
            <a:ext cx="905307" cy="250034"/>
          </a:xfrm>
          <a:prstGeom prst="rect">
            <a:avLst/>
          </a:prstGeom>
          <a:solidFill>
            <a:srgbClr val="FCC0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Segoe UI" panose="020B050204020402020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2239" y="4514409"/>
            <a:ext cx="8419171" cy="54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defRPr/>
            </a:pPr>
            <a:r>
              <a:rPr lang="es-CO" sz="700" b="1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700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DANE. Gran Encuesta Integrada de Hogares (2021-2023).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 Match GEIH – RR.AA. ayudas institucionales y PILA (Ministerio de Salud).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MX" sz="700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Los valores presentados tienen coeficientes de variación estimados (error muestral relativo) inferiores al 15%.</a:t>
            </a:r>
            <a:endParaRPr lang="es-ES" sz="700" b="1">
              <a:solidFill>
                <a:prstClr val="black"/>
              </a:solidFill>
              <a:latin typeface="Segoe UI" panose="020B05020402040202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Nota 2021:</a:t>
            </a:r>
            <a:r>
              <a:rPr lang="es-ES" sz="700">
                <a:solidFill>
                  <a:prstClr val="black"/>
                </a:solidFill>
                <a:latin typeface="Segoe U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 Empalme a marco 2018.</a:t>
            </a:r>
            <a:endParaRPr lang="es-CO" sz="700" b="1">
              <a:solidFill>
                <a:prstClr val="black"/>
              </a:solidFill>
              <a:latin typeface="Segoe UI" panose="020B05020402040202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354406" y="490077"/>
            <a:ext cx="0" cy="382206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bject 2"/>
          <p:cNvSpPr txBox="1"/>
          <p:nvPr/>
        </p:nvSpPr>
        <p:spPr>
          <a:xfrm>
            <a:off x="422239" y="360324"/>
            <a:ext cx="7768166" cy="6417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B6004C"/>
                </a:solidFill>
                <a:latin typeface="Encode Sans Condensed" panose="00000506000000000000" pitchFamily="2" charset="0"/>
                <a:cs typeface="Arial" panose="020B0604020202020204"/>
              </a:rPr>
              <a:t>Incidencia de pobreza monetaria (porcentaje)</a:t>
            </a:r>
          </a:p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8D143D"/>
                </a:solidFill>
                <a:latin typeface="Encode Sans Condensed" panose="00000506000000000000" pitchFamily="2" charset="0"/>
                <a:cs typeface="Arial" panose="020B0604020202020204"/>
              </a:rPr>
              <a:t>Principales dominios</a:t>
            </a:r>
          </a:p>
          <a:p>
            <a:pPr defTabSz="457200">
              <a:defRPr/>
            </a:pPr>
            <a:r>
              <a:rPr lang="es-ES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2021 - 2023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749515678"/>
              </p:ext>
            </p:extLst>
          </p:nvPr>
        </p:nvGraphicFramePr>
        <p:xfrm>
          <a:off x="460785" y="1036172"/>
          <a:ext cx="8367354" cy="3493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8"/>
          <p:cNvSpPr txBox="1"/>
          <p:nvPr/>
        </p:nvSpPr>
        <p:spPr>
          <a:xfrm>
            <a:off x="408137" y="4521835"/>
            <a:ext cx="8491876" cy="480773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sp>
        <p:nvSpPr>
          <p:cNvPr id="13" name="object 2"/>
          <p:cNvSpPr txBox="1"/>
          <p:nvPr/>
        </p:nvSpPr>
        <p:spPr>
          <a:xfrm>
            <a:off x="555037" y="238522"/>
            <a:ext cx="759981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global de participación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TGP</a:t>
            </a:r>
            <a:r>
              <a:rPr lang="es-ES" sz="1400" dirty="0"/>
              <a:t>,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lang="es-ES" sz="1400" dirty="0"/>
              <a:t>,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desocupación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TD </a:t>
            </a:r>
            <a:r>
              <a:rPr lang="es-ES" sz="1400" dirty="0"/>
              <a:t>y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subocupación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555037" y="1346152"/>
          <a:ext cx="7819529" cy="2752856"/>
        </p:xfrm>
        <a:graphic>
          <a:graphicData uri="http://schemas.openxmlformats.org/drawingml/2006/table">
            <a:tbl>
              <a:tblPr/>
              <a:tblGrid>
                <a:gridCol w="113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2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75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Tasas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13 ciudades y áreas metropolitanas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0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(%)</a:t>
                      </a:r>
                      <a:r>
                        <a:rPr lang="es-CO" sz="1500" b="1" i="0" u="none" strike="noStrike" dirty="0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TGP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64,2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63,9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66,2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66,7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57,6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59,3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59,7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7,9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7,9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ACDE84E-C6BF-D72E-5084-3E63B2038F58}"/>
              </a:ext>
            </a:extLst>
          </p:cNvPr>
          <p:cNvSpPr txBox="1"/>
          <p:nvPr/>
        </p:nvSpPr>
        <p:spPr>
          <a:xfrm>
            <a:off x="6786154" y="767493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812613" y="2729215"/>
            <a:ext cx="2983568" cy="0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723900" y="1343232"/>
            <a:ext cx="44086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s-CO" sz="4000" dirty="0">
                <a:solidFill>
                  <a:srgbClr val="8D143D"/>
                </a:solidFill>
                <a:latin typeface="Encode Sans Condensed" panose="00000506000000000000" pitchFamily="2" charset="0"/>
              </a:rPr>
              <a:t>Resultados pobreza  monetaria extrema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36464" y="798513"/>
            <a:ext cx="834266" cy="180000"/>
          </a:xfrm>
          <a:prstGeom prst="rect">
            <a:avLst/>
          </a:prstGeom>
          <a:solidFill>
            <a:srgbClr val="FCC0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Segoe UI" panose="020B050204020402020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4407" y="4510667"/>
            <a:ext cx="8419171" cy="548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defRPr/>
            </a:pPr>
            <a:r>
              <a:rPr lang="es-CO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DANE. Gran Encuesta Integrada de Hogares (2021-2023).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Match GEIH – RR.AA. ayudas institucionales y PILA (Ministerio de Salud).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Nota 2021: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Empalme a marco 2018.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MX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Los valores presentados tienen coeficientes de variación estimados (error muestral relativo) inferiores al 15%.</a:t>
            </a:r>
            <a:endParaRPr lang="es-ES" sz="7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354406" y="451977"/>
            <a:ext cx="0" cy="382206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bject 2"/>
          <p:cNvSpPr txBox="1"/>
          <p:nvPr/>
        </p:nvSpPr>
        <p:spPr>
          <a:xfrm>
            <a:off x="422239" y="360324"/>
            <a:ext cx="7768166" cy="6417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B6004C"/>
                </a:solidFill>
                <a:latin typeface="Encode Sans Condensed" panose="00000506000000000000" pitchFamily="2" charset="0"/>
                <a:cs typeface="Arial" panose="020B0604020202020204"/>
              </a:rPr>
              <a:t>Incidencia de pobreza monetaria extrema (porcentaje)</a:t>
            </a:r>
          </a:p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8D143D"/>
                </a:solidFill>
                <a:latin typeface="Encode Sans Condensed" panose="00000506000000000000" pitchFamily="2" charset="0"/>
                <a:cs typeface="Arial" panose="020B0604020202020204"/>
              </a:rPr>
              <a:t>Principales dominios</a:t>
            </a:r>
          </a:p>
          <a:p>
            <a:pPr defTabSz="457200">
              <a:defRPr/>
            </a:pPr>
            <a:r>
              <a:rPr lang="es-ES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Encode Sans Condensed" panose="00000506000000000000" pitchFamily="2" charset="0"/>
                <a:ea typeface="Roboto Medium" panose="02000000000000000000" pitchFamily="2" charset="0"/>
                <a:cs typeface="Arial" panose="020B0604020202020204"/>
              </a:rPr>
              <a:t>  </a:t>
            </a:r>
            <a:r>
              <a:rPr lang="es-ES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2021 - 2023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407177" y="1009614"/>
          <a:ext cx="8366400" cy="3493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864864" y="3761181"/>
            <a:ext cx="2983568" cy="0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727704" y="1694587"/>
            <a:ext cx="43286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s-CO" sz="4000" dirty="0">
                <a:solidFill>
                  <a:srgbClr val="8D143D"/>
                </a:solidFill>
                <a:latin typeface="+mj-lt"/>
              </a:rPr>
              <a:t>Resultados de desigualdad de ingresos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0469" y="792493"/>
            <a:ext cx="919415" cy="180000"/>
          </a:xfrm>
          <a:prstGeom prst="rect">
            <a:avLst/>
          </a:prstGeom>
          <a:solidFill>
            <a:srgbClr val="FCC0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Segoe UI" panose="020B050204020402020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4388" y="4596833"/>
            <a:ext cx="8419171" cy="433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defRPr/>
            </a:pPr>
            <a:r>
              <a:rPr lang="es-CO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DANE. Gran Encuesta Integrada de Hogares (2021-2023).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Match GEIH – RR.AA. ayudas institucionales y PILA (Ministerio de Salud).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Nota 2021:</a:t>
            </a:r>
            <a:r>
              <a:rPr lang="es-ES" sz="7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Empalme a marco 2018.</a:t>
            </a:r>
            <a:endParaRPr lang="es-CO" sz="700" b="1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422239" y="367242"/>
            <a:ext cx="7768166" cy="6417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B6004C"/>
                </a:solidFill>
                <a:latin typeface="+mj-lt"/>
                <a:cs typeface="Arial" panose="020B0604020202020204"/>
              </a:rPr>
              <a:t>Coeficiente de Gini (puntos)</a:t>
            </a:r>
          </a:p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8D143D"/>
                </a:solidFill>
                <a:latin typeface="+mj-lt"/>
                <a:cs typeface="Arial" panose="020B0604020202020204"/>
              </a:rPr>
              <a:t>Principales dominios</a:t>
            </a:r>
          </a:p>
          <a:p>
            <a:pPr defTabSz="457200">
              <a:defRPr/>
            </a:pPr>
            <a:r>
              <a:rPr lang="es-ES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2021 - 2023</a:t>
            </a:r>
          </a:p>
        </p:txBody>
      </p:sp>
      <p:graphicFrame>
        <p:nvGraphicFramePr>
          <p:cNvPr id="2" name="Gráfico 1"/>
          <p:cNvGraphicFramePr/>
          <p:nvPr/>
        </p:nvGraphicFramePr>
        <p:xfrm>
          <a:off x="354387" y="1125229"/>
          <a:ext cx="8366400" cy="34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699434" y="3182061"/>
            <a:ext cx="2983568" cy="0"/>
          </a:xfrm>
          <a:prstGeom prst="line">
            <a:avLst/>
          </a:prstGeom>
          <a:ln>
            <a:solidFill>
              <a:srgbClr val="8D14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09363" y="1489656"/>
            <a:ext cx="3740567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8D143D"/>
                </a:solidFill>
                <a:latin typeface="+mj-lt"/>
                <a:ea typeface="Roboto Condensed" panose="02000000000000000000" pitchFamily="2" charset="0"/>
              </a:rPr>
              <a:t>Ingreso real según quintiles y fuentes de ingreso</a:t>
            </a:r>
          </a:p>
        </p:txBody>
      </p:sp>
      <p:sp>
        <p:nvSpPr>
          <p:cNvPr id="4" name="object 553"/>
          <p:cNvSpPr txBox="1"/>
          <p:nvPr/>
        </p:nvSpPr>
        <p:spPr>
          <a:xfrm>
            <a:off x="774406" y="3426515"/>
            <a:ext cx="2833625" cy="570028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125"/>
              </a:spcBef>
              <a:buNone/>
              <a:defRPr/>
            </a:pPr>
            <a:r>
              <a:rPr lang="en-US" sz="1800" b="1" spc="-5" dirty="0">
                <a:latin typeface="Segoe UI" panose="020B0502040204020203"/>
                <a:cs typeface="Arial" panose="020B0604020202020204"/>
              </a:rPr>
              <a:t>Variación del ingreso real por quintiles de ingreso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0408" y="887807"/>
            <a:ext cx="919415" cy="180000"/>
          </a:xfrm>
          <a:prstGeom prst="rect">
            <a:avLst/>
          </a:prstGeom>
          <a:solidFill>
            <a:srgbClr val="FCC0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Segoe UI" panose="020B0502040204020203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440834" y="284934"/>
            <a:ext cx="4131159" cy="10295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B6004C"/>
                </a:solidFill>
                <a:latin typeface="Encode Sans Condensed" panose="00000506000000000000" pitchFamily="2" charset="0"/>
                <a:cs typeface="Arial" panose="020B0604020202020204"/>
              </a:rPr>
              <a:t>Variación del ingreso real per cápita por quintiles y contribuciones por fuente de ingreso</a:t>
            </a:r>
          </a:p>
          <a:p>
            <a:pPr defTabSz="457200">
              <a:lnSpc>
                <a:spcPct val="90000"/>
              </a:lnSpc>
              <a:defRPr/>
            </a:pPr>
            <a:r>
              <a:rPr lang="es-ES" sz="1400" dirty="0">
                <a:solidFill>
                  <a:srgbClr val="8D143D"/>
                </a:solidFill>
                <a:latin typeface="Encode Sans Condensed" panose="00000506000000000000" pitchFamily="2" charset="0"/>
                <a:cs typeface="Arial" panose="020B0604020202020204"/>
              </a:rPr>
              <a:t>Nacional</a:t>
            </a:r>
          </a:p>
          <a:p>
            <a:pPr defTabSz="457200">
              <a:defRPr/>
            </a:pPr>
            <a:r>
              <a:rPr lang="es-ES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2022 - 2023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prstClr val="black"/>
              </a:solidFill>
              <a:latin typeface="Segoe UI" panose="020B050204020402020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2031" y="4452214"/>
            <a:ext cx="8419171" cy="66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defRPr/>
            </a:pPr>
            <a:r>
              <a:rPr lang="es-CO" sz="700" b="1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700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DANE. Gran Encuesta Integrada de Hogares (2022-2023).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Match GEIH – RR.AA. ayudas institucionales y PILA (Ministerio de Salud).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Valores deflactados a enero de 2018.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700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IPV es la imputación del arriendo por propiedad de la vivienda para hogares propietarios.</a:t>
            </a:r>
          </a:p>
          <a:p>
            <a:pPr defTabSz="457200">
              <a:lnSpc>
                <a:spcPct val="107000"/>
              </a:lnSpc>
              <a:defRPr/>
            </a:pPr>
            <a:r>
              <a:rPr lang="es-ES" sz="700" b="1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ES" sz="700">
                <a:solidFill>
                  <a:prstClr val="black"/>
                </a:solidFill>
                <a:latin typeface="Encode Sans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Otros incluye ingresos por intereses y dividendos, pensiones y jubilaciones y arriendos.</a:t>
            </a:r>
            <a:endParaRPr lang="es-ES" sz="700" b="1">
              <a:solidFill>
                <a:prstClr val="black"/>
              </a:solidFill>
              <a:latin typeface="Encode Sans Condensed" panose="000005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1 Gráfico"/>
          <p:cNvGraphicFramePr/>
          <p:nvPr/>
        </p:nvGraphicFramePr>
        <p:xfrm>
          <a:off x="302030" y="1443330"/>
          <a:ext cx="39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5 Gráfico"/>
          <p:cNvGraphicFramePr/>
          <p:nvPr>
            <p:extLst>
              <p:ext uri="{D42A27DB-BD31-4B8C-83A1-F6EECF244321}">
                <p14:modId xmlns:p14="http://schemas.microsoft.com/office/powerpoint/2010/main" val="2718202452"/>
              </p:ext>
            </p:extLst>
          </p:nvPr>
        </p:nvGraphicFramePr>
        <p:xfrm>
          <a:off x="4795047" y="284934"/>
          <a:ext cx="432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4793910" y="3360664"/>
          <a:ext cx="4224090" cy="1497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6" imgW="4057015" imgH="1442720" progId="Excel.Sheet.12">
                  <p:embed/>
                </p:oleObj>
              </mc:Choice>
              <mc:Fallback>
                <p:oleObj name="Worksheet" r:id="rId6" imgW="4057015" imgH="1442720" progId="Excel.Sheet.12">
                  <p:embed/>
                  <p:pic>
                    <p:nvPicPr>
                      <p:cNvPr id="0" name="Obje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93910" y="3360664"/>
                        <a:ext cx="4224090" cy="1497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097" y="2170083"/>
            <a:ext cx="3293315" cy="134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53"/>
          <p:cNvSpPr txBox="1">
            <a:spLocks/>
          </p:cNvSpPr>
          <p:nvPr/>
        </p:nvSpPr>
        <p:spPr>
          <a:xfrm>
            <a:off x="523084" y="2531694"/>
            <a:ext cx="3317396" cy="582852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125"/>
              </a:spcBef>
              <a:buNone/>
              <a:defRPr/>
            </a:pPr>
            <a:r>
              <a:rPr lang="es-CO" sz="1800" b="1" spc="-5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cs typeface="Arial"/>
              </a:rPr>
              <a:t>Creación y supervivencia </a:t>
            </a:r>
          </a:p>
          <a:p>
            <a:pPr marL="0" indent="0" defTabSz="342900">
              <a:spcBef>
                <a:spcPts val="125"/>
              </a:spcBef>
              <a:buNone/>
              <a:defRPr/>
            </a:pPr>
            <a:r>
              <a:rPr lang="es-CO" sz="1800" b="1" spc="-5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  <a:cs typeface="Arial"/>
              </a:rPr>
              <a:t>de empresas</a:t>
            </a:r>
            <a:endParaRPr lang="es-ES" sz="1800" b="1" spc="-5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  <a:cs typeface="Arial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5A2D99A-D38D-0A1C-4D38-B663DAFF9866}"/>
              </a:ext>
            </a:extLst>
          </p:cNvPr>
          <p:cNvCxnSpPr>
            <a:cxnSpLocks/>
          </p:cNvCxnSpPr>
          <p:nvPr/>
        </p:nvCxnSpPr>
        <p:spPr>
          <a:xfrm flipH="1">
            <a:off x="523084" y="2305064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38665967-D989-24DE-3F9A-F56EA5E0D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453" y="3284007"/>
            <a:ext cx="2503536" cy="2784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FC2CAB9-B5E8-5DDF-56AA-03B2B6441C1F}"/>
              </a:ext>
            </a:extLst>
          </p:cNvPr>
          <p:cNvSpPr txBox="1"/>
          <p:nvPr/>
        </p:nvSpPr>
        <p:spPr>
          <a:xfrm>
            <a:off x="507454" y="3308521"/>
            <a:ext cx="2327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80000"/>
              </a:lnSpc>
              <a:defRPr/>
            </a:pPr>
            <a:r>
              <a:rPr lang="es-ES" sz="15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egoe UI"/>
                <a:ea typeface="Roboto Medium" panose="02000000000000000000" pitchFamily="2" charset="0"/>
              </a:rPr>
              <a:t>Resultados 2018-2023</a:t>
            </a:r>
            <a:endParaRPr lang="es-CO" sz="15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Segoe UI"/>
              <a:ea typeface="Roboto Medium" panose="020000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7C86B7-F700-3FEE-0FAE-2C88668FD8CE}"/>
              </a:ext>
            </a:extLst>
          </p:cNvPr>
          <p:cNvSpPr txBox="1"/>
          <p:nvPr/>
        </p:nvSpPr>
        <p:spPr>
          <a:xfrm>
            <a:off x="523084" y="1358674"/>
            <a:ext cx="4526281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lnSpc>
                <a:spcPct val="80000"/>
              </a:lnSpc>
              <a:defRPr/>
            </a:pPr>
            <a:r>
              <a:rPr lang="es-CO" sz="3200" b="1" dirty="0">
                <a:solidFill>
                  <a:srgbClr val="B6004C"/>
                </a:solidFill>
                <a:latin typeface="Segoe UI"/>
                <a:cs typeface="Arial" panose="020B0604020202020204" pitchFamily="34" charset="0"/>
              </a:rPr>
              <a:t>Demografía Empresarial</a:t>
            </a:r>
            <a:endParaRPr lang="es-CO" sz="3200" b="1" dirty="0">
              <a:solidFill>
                <a:srgbClr val="B6004C"/>
              </a:solidFill>
              <a:latin typeface="Segoe UI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B0A11CB-E09A-26AC-B760-0A5A96EFE13A}"/>
              </a:ext>
            </a:extLst>
          </p:cNvPr>
          <p:cNvSpPr/>
          <p:nvPr/>
        </p:nvSpPr>
        <p:spPr>
          <a:xfrm>
            <a:off x="7498081" y="1391180"/>
            <a:ext cx="1698170" cy="2527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object 2">
            <a:extLst>
              <a:ext uri="{FF2B5EF4-FFF2-40B4-BE49-F238E27FC236}">
                <a16:creationId xmlns:a16="http://schemas.microsoft.com/office/drawing/2014/main" id="{E15E1852-F560-DE68-FC02-E06AEB046866}"/>
              </a:ext>
            </a:extLst>
          </p:cNvPr>
          <p:cNvSpPr txBox="1"/>
          <p:nvPr/>
        </p:nvSpPr>
        <p:spPr>
          <a:xfrm>
            <a:off x="609541" y="343520"/>
            <a:ext cx="6052517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42892">
              <a:defRPr/>
            </a:pPr>
            <a:r>
              <a:rPr lang="es-CO" sz="1350" spc="0" dirty="0">
                <a:solidFill>
                  <a:srgbClr val="B6004B"/>
                </a:solidFill>
                <a:latin typeface="Segoe UI"/>
                <a:ea typeface="Segoe UI" panose="020B0502040204020203" pitchFamily="34" charset="0"/>
              </a:rPr>
              <a:t>Demografía empresarial</a:t>
            </a:r>
          </a:p>
          <a:p>
            <a:pPr defTabSz="342892">
              <a:defRPr/>
            </a:pPr>
            <a:r>
              <a:rPr lang="es-CO" sz="1400" dirty="0"/>
              <a:t>Creación de empresas en Colombia </a:t>
            </a:r>
          </a:p>
          <a:p>
            <a:pPr defTabSz="342892">
              <a:defRPr/>
            </a:pPr>
            <a:r>
              <a:rPr lang="es-CO" sz="1350" spc="0" dirty="0">
                <a:solidFill>
                  <a:prstClr val="black"/>
                </a:solidFill>
                <a:latin typeface="Segoe UI"/>
                <a:ea typeface="Segoe UI" panose="020B0502040204020203" pitchFamily="34" charset="0"/>
              </a:rPr>
              <a:t>2018-2023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8DF95504-FF6B-17FC-D828-B542394AA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919134"/>
              </p:ext>
            </p:extLst>
          </p:nvPr>
        </p:nvGraphicFramePr>
        <p:xfrm>
          <a:off x="477691" y="1258960"/>
          <a:ext cx="6719944" cy="262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790DA41-1E1F-CB86-F3AB-D1C23514793D}"/>
              </a:ext>
            </a:extLst>
          </p:cNvPr>
          <p:cNvSpPr txBox="1"/>
          <p:nvPr/>
        </p:nvSpPr>
        <p:spPr>
          <a:xfrm>
            <a:off x="7618912" y="1481998"/>
            <a:ext cx="1456508" cy="2346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s-ES" sz="1100" dirty="0">
                <a:solidFill>
                  <a:prstClr val="black"/>
                </a:solidFill>
                <a:latin typeface="Segoe UI"/>
              </a:rPr>
              <a:t>Durante el período 2018-2023, el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54,6%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 de las empresas fueron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creadas por hombres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, el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35,3% por mujeres, 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el restante 10,1% no registra el sexo del representante legal. </a:t>
            </a:r>
            <a:endParaRPr lang="es-CO" sz="11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1B78B649-CA21-C640-B86C-320F04A0827A}"/>
              </a:ext>
            </a:extLst>
          </p:cNvPr>
          <p:cNvSpPr txBox="1"/>
          <p:nvPr/>
        </p:nvSpPr>
        <p:spPr>
          <a:xfrm>
            <a:off x="609541" y="4417226"/>
            <a:ext cx="8175232" cy="473143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Los indicadores de demografía empresarial siguen los criterios del Manual </a:t>
            </a:r>
            <a:r>
              <a:rPr kumimoji="0" lang="es-ES" sz="700" b="0" i="0" u="none" strike="noStrike" kern="1200" cap="none" spc="15" normalizeH="0" baseline="0" noProof="0" dirty="0" err="1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Business </a:t>
            </a:r>
            <a:r>
              <a:rPr kumimoji="0" lang="es-ES" sz="700" b="0" i="0" u="none" strike="noStrike" kern="1200" cap="none" spc="15" normalizeH="0" baseline="0" noProof="0" dirty="0" err="1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Demography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700" b="0" i="0" u="none" strike="noStrike" kern="1200" cap="none" spc="15" normalizeH="0" baseline="0" noProof="0" dirty="0" err="1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Statistics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(Eurostat-OCDE, 2008) y el universo de empresas y exclusiones usadas para formular los indicadores se describen la Nota Estadística – Demografía y Dinámica Empresarial (DANE, 2022).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Directorio Estadístico de Unidades Económicas – DEUE.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DEUE (2024).</a:t>
            </a:r>
          </a:p>
        </p:txBody>
      </p:sp>
    </p:spTree>
    <p:extLst>
      <p:ext uri="{BB962C8B-B14F-4D97-AF65-F5344CB8AC3E}">
        <p14:creationId xmlns:p14="http://schemas.microsoft.com/office/powerpoint/2010/main" val="2956204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B80A91-08FE-BC7E-6C49-FCECEFF471DE}"/>
              </a:ext>
            </a:extLst>
          </p:cNvPr>
          <p:cNvSpPr/>
          <p:nvPr/>
        </p:nvSpPr>
        <p:spPr>
          <a:xfrm>
            <a:off x="7269486" y="842552"/>
            <a:ext cx="1874519" cy="2945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4F3CE9E-167C-35A2-07B8-CA66963F3ADD}"/>
              </a:ext>
            </a:extLst>
          </p:cNvPr>
          <p:cNvSpPr txBox="1"/>
          <p:nvPr/>
        </p:nvSpPr>
        <p:spPr>
          <a:xfrm>
            <a:off x="7385417" y="1080370"/>
            <a:ext cx="1642655" cy="22929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/>
            <a:r>
              <a:rPr lang="es-ES" sz="1100" dirty="0">
                <a:solidFill>
                  <a:prstClr val="black"/>
                </a:solidFill>
                <a:latin typeface="Segoe UI"/>
              </a:rPr>
              <a:t>Entre 2018 y 2022, la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tasa de supervivencia empresarial total 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fue del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46,0%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. </a:t>
            </a:r>
          </a:p>
          <a:p>
            <a:pPr algn="ctr" defTabSz="685800"/>
            <a:r>
              <a:rPr lang="es-ES" sz="1100" dirty="0">
                <a:solidFill>
                  <a:prstClr val="black"/>
                </a:solidFill>
                <a:latin typeface="Segoe UI"/>
              </a:rPr>
              <a:t>Las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empresas lideradas por mujeres 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alcanzaron la mayor tasa, con un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47,2%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de supervivencia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, seguidas por las de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hombres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, con un </a:t>
            </a:r>
            <a:r>
              <a:rPr lang="es-ES" sz="1100" b="1" dirty="0">
                <a:solidFill>
                  <a:prstClr val="black"/>
                </a:solidFill>
                <a:latin typeface="Segoe UI"/>
              </a:rPr>
              <a:t>46,4% de supervivencia</a:t>
            </a:r>
            <a:r>
              <a:rPr lang="es-ES" sz="1100" dirty="0">
                <a:solidFill>
                  <a:prstClr val="black"/>
                </a:solidFill>
                <a:latin typeface="Segoe UI"/>
              </a:rPr>
              <a:t>.</a:t>
            </a:r>
            <a:endParaRPr lang="es-CO" sz="1100" dirty="0">
              <a:solidFill>
                <a:prstClr val="black"/>
              </a:solidFill>
              <a:latin typeface="Segoe UI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5BC6A0E-4488-F1C3-2BF2-AB8372E53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14261"/>
              </p:ext>
            </p:extLst>
          </p:nvPr>
        </p:nvGraphicFramePr>
        <p:xfrm>
          <a:off x="437616" y="842553"/>
          <a:ext cx="6557553" cy="336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729265E7-A57C-7893-1E46-218C030CE94F}"/>
              </a:ext>
            </a:extLst>
          </p:cNvPr>
          <p:cNvSpPr txBox="1"/>
          <p:nvPr/>
        </p:nvSpPr>
        <p:spPr>
          <a:xfrm>
            <a:off x="531173" y="115971"/>
            <a:ext cx="7768166" cy="7925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342892">
              <a:defRPr/>
            </a:pPr>
            <a:r>
              <a:rPr lang="es-CO" sz="1200" spc="0" dirty="0">
                <a:solidFill>
                  <a:srgbClr val="B6004B"/>
                </a:solidFill>
                <a:latin typeface="Segoe UI"/>
                <a:ea typeface="Segoe UI" panose="020B0502040204020203" pitchFamily="34" charset="0"/>
              </a:rPr>
              <a:t>Demografía empresarial</a:t>
            </a:r>
          </a:p>
          <a:p>
            <a:pPr defTabSz="342892">
              <a:defRPr/>
            </a:pPr>
            <a:r>
              <a:rPr lang="es-CO" sz="1200" spc="0" dirty="0">
                <a:solidFill>
                  <a:prstClr val="black"/>
                </a:solidFill>
                <a:latin typeface="Segoe UI"/>
                <a:ea typeface="Segoe UI" panose="020B0502040204020203" pitchFamily="34" charset="0"/>
              </a:rPr>
              <a:t>Creación y supervivencia de empresas en Colombia</a:t>
            </a:r>
          </a:p>
          <a:p>
            <a:pPr defTabSz="342892">
              <a:defRPr/>
            </a:pPr>
            <a:r>
              <a:rPr lang="es-CO" sz="1100" dirty="0"/>
              <a:t>Tasa de supervivencia empresarial por cohorte </a:t>
            </a:r>
          </a:p>
          <a:p>
            <a:pPr defTabSz="342892">
              <a:defRPr/>
            </a:pPr>
            <a:r>
              <a:rPr lang="es-CO" sz="1200" spc="0" dirty="0">
                <a:solidFill>
                  <a:prstClr val="black"/>
                </a:solidFill>
                <a:latin typeface="Segoe UI"/>
                <a:ea typeface="Segoe UI" panose="020B0502040204020203" pitchFamily="34" charset="0"/>
              </a:rPr>
              <a:t>2018-2023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5E2B323A-581F-F703-8B9C-BC61B52B6611}"/>
              </a:ext>
            </a:extLst>
          </p:cNvPr>
          <p:cNvSpPr txBox="1"/>
          <p:nvPr/>
        </p:nvSpPr>
        <p:spPr>
          <a:xfrm>
            <a:off x="454114" y="4409486"/>
            <a:ext cx="8186965" cy="361125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Directorio Estadístico de Unidades Económicas – DEUE. 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 considera sobreviviente a una empresa que ha empleado formalmente al menos una persona durante el año, según el manual de Estadísticas de Demografía Empresarial de la OCDE</a:t>
            </a:r>
            <a:endParaRPr kumimoji="0" lang="es-MX" sz="700" b="0" i="0" u="none" strike="noStrike" kern="1200" cap="none" spc="15" normalizeH="0" baseline="0" noProof="0" dirty="0">
              <a:ln>
                <a:noFill/>
              </a:ln>
              <a:solidFill>
                <a:srgbClr val="A840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MX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MX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DEUE (2024).</a:t>
            </a:r>
          </a:p>
        </p:txBody>
      </p:sp>
    </p:spTree>
    <p:extLst>
      <p:ext uri="{BB962C8B-B14F-4D97-AF65-F5344CB8AC3E}">
        <p14:creationId xmlns:p14="http://schemas.microsoft.com/office/powerpoint/2010/main" val="2922322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 flipH="1">
            <a:off x="485916" y="3303000"/>
            <a:ext cx="2727391" cy="0"/>
          </a:xfrm>
          <a:prstGeom prst="line">
            <a:avLst/>
          </a:prstGeom>
          <a:ln w="3175">
            <a:solidFill>
              <a:srgbClr val="B6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6222381" y="705938"/>
            <a:ext cx="3022066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2493091"/>
            <a:ext cx="3534937" cy="842554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4503" y="2692153"/>
            <a:ext cx="270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b="0" i="1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Principales resultados</a:t>
            </a:r>
          </a:p>
        </p:txBody>
      </p:sp>
      <p:sp>
        <p:nvSpPr>
          <p:cNvPr id="11" name="object 553"/>
          <p:cNvSpPr txBox="1"/>
          <p:nvPr/>
        </p:nvSpPr>
        <p:spPr>
          <a:xfrm>
            <a:off x="485490" y="1105499"/>
            <a:ext cx="3646739" cy="1370247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Comisión</a:t>
            </a:r>
            <a:r>
              <a:rPr kumimoji="0" lang="es-ES" sz="4400" b="1" i="0" u="none" strike="noStrike" kern="1200" cap="none" spc="-5" normalizeH="0" baseline="0" noProof="0" dirty="0">
                <a:ln>
                  <a:noFill/>
                </a:ln>
                <a:solidFill>
                  <a:srgbClr val="6F2A4D"/>
                </a:solidFill>
                <a:effectLst/>
                <a:uLnTx/>
                <a:uFillTx/>
                <a:latin typeface="Segoe UI" panose="020B0502040204020203"/>
                <a:ea typeface="+mn-ea"/>
                <a:cs typeface="Arial" panose="020B0604020202020204"/>
              </a:rPr>
              <a:t> 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B6004C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t>de concertación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8"/>
          <p:cNvSpPr txBox="1"/>
          <p:nvPr/>
        </p:nvSpPr>
        <p:spPr>
          <a:xfrm>
            <a:off x="408137" y="4521835"/>
            <a:ext cx="8491876" cy="480773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sp>
        <p:nvSpPr>
          <p:cNvPr id="13" name="object 2"/>
          <p:cNvSpPr txBox="1"/>
          <p:nvPr/>
        </p:nvSpPr>
        <p:spPr>
          <a:xfrm>
            <a:off x="548109" y="345394"/>
            <a:ext cx="759981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global de participación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TGP</a:t>
            </a:r>
            <a:r>
              <a:rPr lang="es-ES" sz="1400" dirty="0"/>
              <a:t>,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lang="es-ES" sz="1400" dirty="0"/>
              <a:t>,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desocupación –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TD </a:t>
            </a:r>
            <a:r>
              <a:rPr lang="es-ES" sz="1400" dirty="0"/>
              <a:t>y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Tasa de subocupación </a:t>
            </a:r>
            <a:r>
              <a:rPr lang="es-ES" sz="1400" dirty="0"/>
              <a:t>–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TS 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según sexo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628648" y="1372600"/>
          <a:ext cx="7886703" cy="2831410"/>
        </p:xfrm>
        <a:graphic>
          <a:graphicData uri="http://schemas.openxmlformats.org/drawingml/2006/table">
            <a:tbl>
              <a:tblPr/>
              <a:tblGrid>
                <a:gridCol w="624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78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93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Tasas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13 ciudades y áreas metropolitanas</a:t>
                      </a:r>
                    </a:p>
                  </a:txBody>
                  <a:tcPr marL="7092" marR="7092" marT="7092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7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Hombres</a:t>
                      </a:r>
                    </a:p>
                  </a:txBody>
                  <a:tcPr marL="7092" marR="7092" marT="7092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Mujeres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(%) 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7092" marR="7092" marT="7092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TGP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76,6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76,4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52,7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52,3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76,0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76,4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57,7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58,2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TO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70,3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69,9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45,8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45,5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69,0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69,3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50,7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51,4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TD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13,0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13,0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9,3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9,3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11,7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262626"/>
                          </a:solidFill>
                          <a:effectLst/>
                          <a:latin typeface="Segoe UI" panose="020B0502040204020203" pitchFamily="34" charset="0"/>
                        </a:rPr>
                        <a:t>TS</a:t>
                      </a:r>
                    </a:p>
                  </a:txBody>
                  <a:tcPr marL="7092" marR="7092" marT="7092" marB="0" anchor="ctr">
                    <a:lnL>
                      <a:noFill/>
                    </a:lnL>
                    <a:lnR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53C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8,3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600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0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DA98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1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8,3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CDCEE9A-858C-E120-CBA1-FC1AE71F70B2}"/>
              </a:ext>
            </a:extLst>
          </p:cNvPr>
          <p:cNvSpPr txBox="1"/>
          <p:nvPr/>
        </p:nvSpPr>
        <p:spPr>
          <a:xfrm>
            <a:off x="6786154" y="767493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518860" y="218437"/>
            <a:ext cx="874146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ocupada, desocupada y fuera de la fuerza de trabajo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sp>
        <p:nvSpPr>
          <p:cNvPr id="7" name="object 18"/>
          <p:cNvSpPr txBox="1"/>
          <p:nvPr/>
        </p:nvSpPr>
        <p:spPr>
          <a:xfrm>
            <a:off x="408137" y="4312940"/>
            <a:ext cx="8713401" cy="730456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resultados de la variación absoluta pueden diferir por los valores aproximados a mil.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datos de las poblaciones están en miles de personas.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13 ciudades y áreas metropolitanas incluye Bogotá D.C., Medellín A.M., Cali A.M., Barranquilla A.M., Bucaramanga A.M., Manizales A.M., Pereira A.M., Cúcuta A.M., Pasto, Ibagué, Montería, Cartagena y Villavicencio.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408136" y="1362065"/>
          <a:ext cx="4163863" cy="2752734"/>
        </p:xfrm>
        <a:graphic>
          <a:graphicData uri="http://schemas.openxmlformats.org/drawingml/2006/table">
            <a:tbl>
              <a:tblPr/>
              <a:tblGrid>
                <a:gridCol w="1203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6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Miles de personas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6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Variación</a:t>
                      </a:r>
                      <a:b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absoluta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ocupada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22.741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22.921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 desocupada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2.608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2.678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4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</a:t>
                      </a:r>
                      <a:b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fuera de la fuerza de</a:t>
                      </a:r>
                      <a:r>
                        <a:rPr lang="es-CO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 trabajo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14.151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14.474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+323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4776067" y="1354553"/>
          <a:ext cx="4102233" cy="2760245"/>
        </p:xfrm>
        <a:graphic>
          <a:graphicData uri="http://schemas.openxmlformats.org/drawingml/2006/table">
            <a:tbl>
              <a:tblPr/>
              <a:tblGrid>
                <a:gridCol w="118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6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Miles de personas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13 ciudades y áreas metropolitanas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00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0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Variación</a:t>
                      </a:r>
                      <a:b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200" b="1" i="0" u="none" strike="noStrike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absoluta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3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ocupada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10.730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10.969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+239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3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 desocupada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1.265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1.279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+14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Población</a:t>
                      </a:r>
                      <a:b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fuera de la fuerza de</a:t>
                      </a:r>
                      <a:r>
                        <a:rPr lang="es-CO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 trabajo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6.112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6.110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C5CA92F-74D3-0AD7-9EA1-116DB54D8C83}"/>
              </a:ext>
            </a:extLst>
          </p:cNvPr>
          <p:cNvSpPr txBox="1"/>
          <p:nvPr/>
        </p:nvSpPr>
        <p:spPr>
          <a:xfrm>
            <a:off x="6786154" y="767493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739667" y="254371"/>
            <a:ext cx="824196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rama de actividad</a:t>
            </a:r>
            <a:endParaRPr kumimoji="0" lang="es-ES" sz="1400" b="1" i="0" u="none" strike="noStrike" kern="1200" cap="none" spc="-5" normalizeH="0" baseline="0" noProof="0" dirty="0">
              <a:ln>
                <a:noFill/>
              </a:ln>
              <a:solidFill>
                <a:srgbClr val="6F2A4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(2023-2024)</a:t>
            </a:r>
          </a:p>
        </p:txBody>
      </p:sp>
      <p:sp>
        <p:nvSpPr>
          <p:cNvPr id="6" name="object 18"/>
          <p:cNvSpPr txBox="1"/>
          <p:nvPr/>
        </p:nvSpPr>
        <p:spPr>
          <a:xfrm>
            <a:off x="414158" y="4403296"/>
            <a:ext cx="8491876" cy="610808"/>
          </a:xfrm>
          <a:prstGeom prst="rect">
            <a:avLst/>
          </a:prstGeom>
        </p:spPr>
        <p:txBody>
          <a:bodyPr vert="horz" wrap="square" lIns="0" tIns="6985" rIns="0" bIns="0" rtlCol="0" anchor="b">
            <a:spAutoFit/>
          </a:bodyPr>
          <a:lstStyle/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Suministro de electricidad, gas, agua y gestión de desechos^ 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incluye la rama de Explotación de minas y canteras.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Notas:</a:t>
            </a: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᛫ Por efecto de redondeo y la no inclusión de la categoría “No informa”, las sumas de las poblaciones, distribuciones, variaciones absolutas y contribuciones pueden diferir del total.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Datos expandidos con proyecciones de población elaboradas con base en los resultados del Censo Nacional de Población y Vivienda 2018.</a:t>
            </a:r>
          </a:p>
          <a:p>
            <a:pPr marL="450850" marR="5080" lvl="0" indent="-43815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᛫ Los datos de las poblaciones están en miles de personas. </a:t>
            </a:r>
          </a:p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7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7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305751"/>
              </p:ext>
            </p:extLst>
          </p:nvPr>
        </p:nvGraphicFramePr>
        <p:xfrm>
          <a:off x="739667" y="894370"/>
          <a:ext cx="7459761" cy="3366609"/>
        </p:xfrm>
        <a:graphic>
          <a:graphicData uri="http://schemas.openxmlformats.org/drawingml/2006/table">
            <a:tbl>
              <a:tblPr/>
              <a:tblGrid>
                <a:gridCol w="4492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4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Rama de actividad</a:t>
                      </a:r>
                    </a:p>
                  </a:txBody>
                  <a:tcPr marL="6967" marR="6967" marT="69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19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 nacional</a:t>
                      </a:r>
                    </a:p>
                  </a:txBody>
                  <a:tcPr marL="6967" marR="6967" marT="69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3C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2023</a:t>
                      </a:r>
                    </a:p>
                  </a:txBody>
                  <a:tcPr marL="6967" marR="6967" marT="69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91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Enero - octubre 2024</a:t>
                      </a:r>
                    </a:p>
                  </a:txBody>
                  <a:tcPr marL="6967" marR="6967" marT="69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AD2750"/>
                          </a:solidFill>
                          <a:effectLst/>
                          <a:latin typeface="Segoe UI" panose="020B0502040204020203" pitchFamily="34" charset="0"/>
                        </a:rPr>
                        <a:t>Variación absoluta</a:t>
                      </a:r>
                    </a:p>
                  </a:txBody>
                  <a:tcPr marL="6967" marR="6967" marT="69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9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Población ocupada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22.741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22.921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Industria manufacturera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2.405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2.470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646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Actividades artísticas, entretenimiento, recreación y otras actividades de servicios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1.910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1.972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alojamiento y servicios de comida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1.645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1.671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Comercio y reparación de vehículos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4.013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4.033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Actividades Inmobiliarias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Suministro de electricidad gas y agua^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Administración pública y defensa, educación y atención de la salud humana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2.740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2.750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Agricultura, pesca, ganadería, caza y silvicultura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3.292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3.296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Actividades financieras y de seguros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Transporte y almacenamiento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Información y telecomunicaciones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Actividades profesionales, científicas, técnicas y servicios administrativos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1.796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361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Construcción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1.555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1.535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6799217" y="515434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739667" y="254371"/>
            <a:ext cx="8241963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cap="none" spc="-5" normalizeH="0" baseline="0">
                <a:ln>
                  <a:noFill/>
                </a:ln>
                <a:solidFill>
                  <a:srgbClr val="EF3D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Población 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ocupada</a:t>
            </a:r>
            <a:r>
              <a:rPr kumimoji="0" lang="es-ES" sz="1400" b="1" i="0" u="none" strike="noStrike" kern="1200" cap="none" spc="-5" normalizeH="0" baseline="0" noProof="0" dirty="0">
                <a:ln>
                  <a:noFill/>
                </a:ln>
                <a:solidFill>
                  <a:srgbClr val="B6004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según rama de actividad</a:t>
            </a:r>
          </a:p>
          <a:p>
            <a:pPr>
              <a:defRPr/>
            </a:pPr>
            <a:r>
              <a:rPr lang="es-ES" sz="1400" dirty="0">
                <a:solidFill>
                  <a:srgbClr val="6F2A4D"/>
                </a:solidFill>
              </a:rPr>
              <a:t>Total nacional</a:t>
            </a:r>
            <a:r>
              <a:rPr lang="es-ES" sz="1400" dirty="0">
                <a:solidFill>
                  <a:srgbClr val="B6004B"/>
                </a:solidFill>
              </a:rPr>
              <a:t>	 	</a:t>
            </a:r>
            <a:endParaRPr kumimoji="0" lang="es-ES" sz="1400" b="1" i="0" u="none" strike="noStrike" kern="1200" cap="none" spc="-5" normalizeH="0" baseline="0" noProof="0" dirty="0">
              <a:ln>
                <a:noFill/>
              </a:ln>
              <a:solidFill>
                <a:srgbClr val="B6004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Enero – octubre (2015-2024)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037356"/>
              </p:ext>
            </p:extLst>
          </p:nvPr>
        </p:nvGraphicFramePr>
        <p:xfrm>
          <a:off x="1035713" y="1081457"/>
          <a:ext cx="7350004" cy="34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8DB5044-7E55-98AA-4BEC-2637221D748C}"/>
              </a:ext>
            </a:extLst>
          </p:cNvPr>
          <p:cNvSpPr txBox="1"/>
          <p:nvPr/>
        </p:nvSpPr>
        <p:spPr>
          <a:xfrm>
            <a:off x="739667" y="4596972"/>
            <a:ext cx="4616604" cy="211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4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800" b="1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kumimoji="0" lang="es-CO" sz="800" b="0" i="0" u="none" strike="noStrike" kern="1200" cap="none" spc="15" normalizeH="0" baseline="0" noProof="0" dirty="0">
                <a:ln>
                  <a:noFill/>
                </a:ln>
                <a:solidFill>
                  <a:srgbClr val="A840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DANE, GEIH.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7E750-E5D8-F762-6F5C-1B2FA50ECE99}"/>
              </a:ext>
            </a:extLst>
          </p:cNvPr>
          <p:cNvSpPr txBox="1"/>
          <p:nvPr/>
        </p:nvSpPr>
        <p:spPr>
          <a:xfrm>
            <a:off x="6766560" y="627256"/>
            <a:ext cx="2489038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</a:rPr>
              <a:t>Documento interno de trabajo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6245e20532323505c0772813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71B0C79EC65C64C8028616C896BAA13" ma:contentTypeVersion="15" ma:contentTypeDescription="Crear nuevo documento." ma:contentTypeScope="" ma:versionID="b930a059fc53f14b28c757aa88ea17ba">
  <xsd:schema xmlns:xsd="http://www.w3.org/2001/XMLSchema" xmlns:xs="http://www.w3.org/2001/XMLSchema" xmlns:p="http://schemas.microsoft.com/office/2006/metadata/properties" xmlns:ns2="48190eb6-8e6e-4223-a66e-2e079989e3d0" xmlns:ns3="b841f3fa-9ef8-4e95-9162-d8f0c2a8a625" targetNamespace="http://schemas.microsoft.com/office/2006/metadata/properties" ma:root="true" ma:fieldsID="809f902bd72c398344f4eafcc69c7579" ns2:_="" ns3:_="">
    <xsd:import namespace="48190eb6-8e6e-4223-a66e-2e079989e3d0"/>
    <xsd:import namespace="b841f3fa-9ef8-4e95-9162-d8f0c2a8a6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90eb6-8e6e-4223-a66e-2e079989e3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ea9b580d-3441-472b-b633-05114d4a3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1f3fa-9ef8-4e95-9162-d8f0c2a8a62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54f2426-c973-4890-a512-a6fbe72ad6ef}" ma:internalName="TaxCatchAll" ma:showField="CatchAllData" ma:web="b841f3fa-9ef8-4e95-9162-d8f0c2a8a6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841f3fa-9ef8-4e95-9162-d8f0c2a8a625">
      <UserInfo>
        <DisplayName>Ricardo Valencia Ramirez</DisplayName>
        <AccountId>17</AccountId>
        <AccountType/>
      </UserInfo>
      <UserInfo>
        <DisplayName>Luis Eduardo Gonzalez Lozano</DisplayName>
        <AccountId>7</AccountId>
        <AccountType/>
      </UserInfo>
      <UserInfo>
        <DisplayName>Ella Nancy Cardenas Rincon</DisplayName>
        <AccountId>42</AccountId>
        <AccountType/>
      </UserInfo>
      <UserInfo>
        <DisplayName>Juliana Paola Forero Larrotta</DisplayName>
        <AccountId>43</AccountId>
        <AccountType/>
      </UserInfo>
      <UserInfo>
        <DisplayName>Julieth Carolina Villamil Monroy</DisplayName>
        <AccountId>47</AccountId>
        <AccountType/>
      </UserInfo>
    </SharedWithUsers>
    <lcf76f155ced4ddcb4097134ff3c332f xmlns="48190eb6-8e6e-4223-a66e-2e079989e3d0">
      <Terms xmlns="http://schemas.microsoft.com/office/infopath/2007/PartnerControls"/>
    </lcf76f155ced4ddcb4097134ff3c332f>
    <TaxCatchAll xmlns="b841f3fa-9ef8-4e95-9162-d8f0c2a8a62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995675-DA7F-4150-8450-A4D229F4C68A}">
  <ds:schemaRefs/>
</ds:datastoreItem>
</file>

<file path=customXml/itemProps2.xml><?xml version="1.0" encoding="utf-8"?>
<ds:datastoreItem xmlns:ds="http://schemas.openxmlformats.org/officeDocument/2006/customXml" ds:itemID="{C6091BFB-87A1-4A0B-B0D6-1191748E723C}">
  <ds:schemaRefs/>
</ds:datastoreItem>
</file>

<file path=customXml/itemProps3.xml><?xml version="1.0" encoding="utf-8"?>
<ds:datastoreItem xmlns:ds="http://schemas.openxmlformats.org/officeDocument/2006/customXml" ds:itemID="{3E186183-7A83-4EA4-925C-BBE59EB647C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7941</Words>
  <Application>Microsoft Office PowerPoint</Application>
  <PresentationFormat>Presentación en pantalla (16:9)</PresentationFormat>
  <Paragraphs>2683</Paragraphs>
  <Slides>59</Slides>
  <Notes>54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86" baseType="lpstr">
      <vt:lpstr>Segoe UI</vt:lpstr>
      <vt:lpstr>Wingdings</vt:lpstr>
      <vt:lpstr>Roboto Medium</vt:lpstr>
      <vt:lpstr>Arial</vt:lpstr>
      <vt:lpstr>Encode Sans Condensed</vt:lpstr>
      <vt:lpstr>Calibri</vt:lpstr>
      <vt:lpstr>17_Tema de Office</vt:lpstr>
      <vt:lpstr>18_Tema de Office</vt:lpstr>
      <vt:lpstr>19_Tema de Office</vt:lpstr>
      <vt:lpstr>19_Tema de Office</vt:lpstr>
      <vt:lpstr>9_Tema de Office</vt:lpstr>
      <vt:lpstr>4_Tema de Office</vt:lpstr>
      <vt:lpstr>11_Tema de Office</vt:lpstr>
      <vt:lpstr>6_Tema de Office</vt:lpstr>
      <vt:lpstr>12_Tema de Office</vt:lpstr>
      <vt:lpstr>7_Tema de Office</vt:lpstr>
      <vt:lpstr>5_Tema de Office</vt:lpstr>
      <vt:lpstr>10_Tema de Office</vt:lpstr>
      <vt:lpstr>8_Tema de Office</vt:lpstr>
      <vt:lpstr>1_Tema de Office</vt:lpstr>
      <vt:lpstr>20_Tema de Office</vt:lpstr>
      <vt:lpstr>21_Tema de Office</vt:lpstr>
      <vt:lpstr>2_Tema de Office</vt:lpstr>
      <vt:lpstr>3_Tema de Office</vt:lpstr>
      <vt:lpstr>24_Tema de Office</vt:lpstr>
      <vt:lpstr>22_Tema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DANE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Mercado</dc:title>
  <dc:creator>GEIH - Mercado Laboral</dc:creator>
  <cp:lastModifiedBy>OVER</cp:lastModifiedBy>
  <cp:revision>1685</cp:revision>
  <cp:lastPrinted>2020-03-03T16:51:00Z</cp:lastPrinted>
  <dcterms:created xsi:type="dcterms:W3CDTF">2018-06-21T20:42:00Z</dcterms:created>
  <dcterms:modified xsi:type="dcterms:W3CDTF">2024-12-05T17:04:46Z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0x010100071B0C79EC65C64C8028616C896BAA13</vt:lpwstr>
  </property>
  <property fmtid="{D5CDD505-2E9C-101B-9397-08002B2CF9AE}" pid="3" name="MediaServiceImageTags">
    <vt:lpwstr/>
  </property>
  <property fmtid="{D5CDD505-2E9C-101B-9397-08002B2CF9AE}" pid="4" name="ICV">
    <vt:lpwstr>BD3F78A550CA460C9AE27883878449B6_12</vt:lpwstr>
  </property>
  <property fmtid="{D5CDD505-2E9C-101B-9397-08002B2CF9AE}" pid="5" name="KSOProductBuildVer">
    <vt:lpwstr>3082-12.2.0.18911</vt:lpwstr>
  </property>
</Properties>
</file>