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0" r:id="rId3"/>
    <p:sldId id="257" r:id="rId4"/>
    <p:sldId id="259" r:id="rId5"/>
    <p:sldId id="260" r:id="rId6"/>
    <p:sldId id="261" r:id="rId7"/>
    <p:sldId id="262" r:id="rId8"/>
    <p:sldId id="268" r:id="rId9"/>
    <p:sldId id="269" r:id="rId10"/>
    <p:sldId id="266" r:id="rId11"/>
    <p:sldId id="274" r:id="rId12"/>
    <p:sldId id="275" r:id="rId13"/>
    <p:sldId id="277" r:id="rId14"/>
    <p:sldId id="279" r:id="rId15"/>
    <p:sldId id="280" r:id="rId16"/>
    <p:sldId id="281" r:id="rId17"/>
    <p:sldId id="282" r:id="rId18"/>
    <p:sldId id="283" r:id="rId19"/>
    <p:sldId id="284" r:id="rId20"/>
    <p:sldId id="308" r:id="rId21"/>
    <p:sldId id="286" r:id="rId22"/>
    <p:sldId id="287" r:id="rId23"/>
    <p:sldId id="288" r:id="rId24"/>
    <p:sldId id="289" r:id="rId25"/>
    <p:sldId id="290" r:id="rId26"/>
    <p:sldId id="291" r:id="rId27"/>
    <p:sldId id="292" r:id="rId28"/>
    <p:sldId id="293" r:id="rId29"/>
    <p:sldId id="294" r:id="rId30"/>
    <p:sldId id="297" r:id="rId31"/>
    <p:sldId id="298" r:id="rId32"/>
    <p:sldId id="296" r:id="rId33"/>
    <p:sldId id="299" r:id="rId34"/>
    <p:sldId id="300" r:id="rId35"/>
    <p:sldId id="307" r:id="rId36"/>
    <p:sldId id="301" r:id="rId37"/>
    <p:sldId id="302" r:id="rId38"/>
    <p:sldId id="303" r:id="rId39"/>
    <p:sldId id="304" r:id="rId40"/>
    <p:sldId id="305" r:id="rId41"/>
    <p:sldId id="306" r:id="rId42"/>
  </p:sldIdLst>
  <p:sldSz cx="12192000" cy="6858000"/>
  <p:notesSz cx="6954838" cy="93091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74" d="100"/>
          <a:sy n="74" d="100"/>
        </p:scale>
        <p:origin x="72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2764FF1B-477D-4C2D-ADE6-D14BAA48C70F}" type="datetimeFigureOut">
              <a:rPr lang="es-CO" smtClean="0"/>
              <a:t>29/10/2024</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8C0A4FA7-7524-407F-867F-44C3DC6DA5B5}" type="slidenum">
              <a:rPr lang="es-CO" smtClean="0"/>
              <a:t>‹Nº›</a:t>
            </a:fld>
            <a:endParaRPr lang="es-CO" dirty="0"/>
          </a:p>
        </p:txBody>
      </p:sp>
    </p:spTree>
    <p:extLst>
      <p:ext uri="{BB962C8B-B14F-4D97-AF65-F5344CB8AC3E}">
        <p14:creationId xmlns:p14="http://schemas.microsoft.com/office/powerpoint/2010/main" val="2023085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2764FF1B-477D-4C2D-ADE6-D14BAA48C70F}" type="datetimeFigureOut">
              <a:rPr lang="es-CO" smtClean="0"/>
              <a:t>29/10/2024</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8C0A4FA7-7524-407F-867F-44C3DC6DA5B5}" type="slidenum">
              <a:rPr lang="es-CO" smtClean="0"/>
              <a:t>‹Nº›</a:t>
            </a:fld>
            <a:endParaRPr lang="es-CO" dirty="0"/>
          </a:p>
        </p:txBody>
      </p:sp>
    </p:spTree>
    <p:extLst>
      <p:ext uri="{BB962C8B-B14F-4D97-AF65-F5344CB8AC3E}">
        <p14:creationId xmlns:p14="http://schemas.microsoft.com/office/powerpoint/2010/main" val="1034878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2764FF1B-477D-4C2D-ADE6-D14BAA48C70F}" type="datetimeFigureOut">
              <a:rPr lang="es-CO" smtClean="0"/>
              <a:t>29/10/2024</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8C0A4FA7-7524-407F-867F-44C3DC6DA5B5}" type="slidenum">
              <a:rPr lang="es-CO" smtClean="0"/>
              <a:t>‹Nº›</a:t>
            </a:fld>
            <a:endParaRPr lang="es-CO" dirty="0"/>
          </a:p>
        </p:txBody>
      </p:sp>
    </p:spTree>
    <p:extLst>
      <p:ext uri="{BB962C8B-B14F-4D97-AF65-F5344CB8AC3E}">
        <p14:creationId xmlns:p14="http://schemas.microsoft.com/office/powerpoint/2010/main" val="549027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2764FF1B-477D-4C2D-ADE6-D14BAA48C70F}" type="datetimeFigureOut">
              <a:rPr lang="es-CO" smtClean="0"/>
              <a:t>29/10/2024</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8C0A4FA7-7524-407F-867F-44C3DC6DA5B5}" type="slidenum">
              <a:rPr lang="es-CO" smtClean="0"/>
              <a:t>‹Nº›</a:t>
            </a:fld>
            <a:endParaRPr lang="es-CO" dirty="0"/>
          </a:p>
        </p:txBody>
      </p:sp>
    </p:spTree>
    <p:extLst>
      <p:ext uri="{BB962C8B-B14F-4D97-AF65-F5344CB8AC3E}">
        <p14:creationId xmlns:p14="http://schemas.microsoft.com/office/powerpoint/2010/main" val="2652503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2764FF1B-477D-4C2D-ADE6-D14BAA48C70F}" type="datetimeFigureOut">
              <a:rPr lang="es-CO" smtClean="0"/>
              <a:t>29/10/2024</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8C0A4FA7-7524-407F-867F-44C3DC6DA5B5}" type="slidenum">
              <a:rPr lang="es-CO" smtClean="0"/>
              <a:t>‹Nº›</a:t>
            </a:fld>
            <a:endParaRPr lang="es-CO" dirty="0"/>
          </a:p>
        </p:txBody>
      </p:sp>
    </p:spTree>
    <p:extLst>
      <p:ext uri="{BB962C8B-B14F-4D97-AF65-F5344CB8AC3E}">
        <p14:creationId xmlns:p14="http://schemas.microsoft.com/office/powerpoint/2010/main" val="3353628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2764FF1B-477D-4C2D-ADE6-D14BAA48C70F}" type="datetimeFigureOut">
              <a:rPr lang="es-CO" smtClean="0"/>
              <a:t>29/10/2024</a:t>
            </a:fld>
            <a:endParaRPr lang="es-CO" dirty="0"/>
          </a:p>
        </p:txBody>
      </p:sp>
      <p:sp>
        <p:nvSpPr>
          <p:cNvPr id="6" name="Marcador de pie de página 5"/>
          <p:cNvSpPr>
            <a:spLocks noGrp="1"/>
          </p:cNvSpPr>
          <p:nvPr>
            <p:ph type="ftr" sz="quarter" idx="11"/>
          </p:nvPr>
        </p:nvSpPr>
        <p:spPr/>
        <p:txBody>
          <a:bodyPr/>
          <a:lstStyle/>
          <a:p>
            <a:endParaRPr lang="es-CO" dirty="0"/>
          </a:p>
        </p:txBody>
      </p:sp>
      <p:sp>
        <p:nvSpPr>
          <p:cNvPr id="7" name="Marcador de número de diapositiva 6"/>
          <p:cNvSpPr>
            <a:spLocks noGrp="1"/>
          </p:cNvSpPr>
          <p:nvPr>
            <p:ph type="sldNum" sz="quarter" idx="12"/>
          </p:nvPr>
        </p:nvSpPr>
        <p:spPr/>
        <p:txBody>
          <a:bodyPr/>
          <a:lstStyle/>
          <a:p>
            <a:fld id="{8C0A4FA7-7524-407F-867F-44C3DC6DA5B5}" type="slidenum">
              <a:rPr lang="es-CO" smtClean="0"/>
              <a:t>‹Nº›</a:t>
            </a:fld>
            <a:endParaRPr lang="es-CO" dirty="0"/>
          </a:p>
        </p:txBody>
      </p:sp>
    </p:spTree>
    <p:extLst>
      <p:ext uri="{BB962C8B-B14F-4D97-AF65-F5344CB8AC3E}">
        <p14:creationId xmlns:p14="http://schemas.microsoft.com/office/powerpoint/2010/main" val="1827927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2764FF1B-477D-4C2D-ADE6-D14BAA48C70F}" type="datetimeFigureOut">
              <a:rPr lang="es-CO" smtClean="0"/>
              <a:t>29/10/2024</a:t>
            </a:fld>
            <a:endParaRPr lang="es-CO" dirty="0"/>
          </a:p>
        </p:txBody>
      </p:sp>
      <p:sp>
        <p:nvSpPr>
          <p:cNvPr id="8" name="Marcador de pie de página 7"/>
          <p:cNvSpPr>
            <a:spLocks noGrp="1"/>
          </p:cNvSpPr>
          <p:nvPr>
            <p:ph type="ftr" sz="quarter" idx="11"/>
          </p:nvPr>
        </p:nvSpPr>
        <p:spPr/>
        <p:txBody>
          <a:bodyPr/>
          <a:lstStyle/>
          <a:p>
            <a:endParaRPr lang="es-CO" dirty="0"/>
          </a:p>
        </p:txBody>
      </p:sp>
      <p:sp>
        <p:nvSpPr>
          <p:cNvPr id="9" name="Marcador de número de diapositiva 8"/>
          <p:cNvSpPr>
            <a:spLocks noGrp="1"/>
          </p:cNvSpPr>
          <p:nvPr>
            <p:ph type="sldNum" sz="quarter" idx="12"/>
          </p:nvPr>
        </p:nvSpPr>
        <p:spPr/>
        <p:txBody>
          <a:bodyPr/>
          <a:lstStyle/>
          <a:p>
            <a:fld id="{8C0A4FA7-7524-407F-867F-44C3DC6DA5B5}" type="slidenum">
              <a:rPr lang="es-CO" smtClean="0"/>
              <a:t>‹Nº›</a:t>
            </a:fld>
            <a:endParaRPr lang="es-CO" dirty="0"/>
          </a:p>
        </p:txBody>
      </p:sp>
    </p:spTree>
    <p:extLst>
      <p:ext uri="{BB962C8B-B14F-4D97-AF65-F5344CB8AC3E}">
        <p14:creationId xmlns:p14="http://schemas.microsoft.com/office/powerpoint/2010/main" val="3313953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2764FF1B-477D-4C2D-ADE6-D14BAA48C70F}" type="datetimeFigureOut">
              <a:rPr lang="es-CO" smtClean="0"/>
              <a:t>29/10/2024</a:t>
            </a:fld>
            <a:endParaRPr lang="es-CO" dirty="0"/>
          </a:p>
        </p:txBody>
      </p:sp>
      <p:sp>
        <p:nvSpPr>
          <p:cNvPr id="4" name="Marcador de pie de página 3"/>
          <p:cNvSpPr>
            <a:spLocks noGrp="1"/>
          </p:cNvSpPr>
          <p:nvPr>
            <p:ph type="ftr" sz="quarter" idx="11"/>
          </p:nvPr>
        </p:nvSpPr>
        <p:spPr/>
        <p:txBody>
          <a:bodyPr/>
          <a:lstStyle/>
          <a:p>
            <a:endParaRPr lang="es-CO" dirty="0"/>
          </a:p>
        </p:txBody>
      </p:sp>
      <p:sp>
        <p:nvSpPr>
          <p:cNvPr id="5" name="Marcador de número de diapositiva 4"/>
          <p:cNvSpPr>
            <a:spLocks noGrp="1"/>
          </p:cNvSpPr>
          <p:nvPr>
            <p:ph type="sldNum" sz="quarter" idx="12"/>
          </p:nvPr>
        </p:nvSpPr>
        <p:spPr/>
        <p:txBody>
          <a:bodyPr/>
          <a:lstStyle/>
          <a:p>
            <a:fld id="{8C0A4FA7-7524-407F-867F-44C3DC6DA5B5}" type="slidenum">
              <a:rPr lang="es-CO" smtClean="0"/>
              <a:t>‹Nº›</a:t>
            </a:fld>
            <a:endParaRPr lang="es-CO" dirty="0"/>
          </a:p>
        </p:txBody>
      </p:sp>
    </p:spTree>
    <p:extLst>
      <p:ext uri="{BB962C8B-B14F-4D97-AF65-F5344CB8AC3E}">
        <p14:creationId xmlns:p14="http://schemas.microsoft.com/office/powerpoint/2010/main" val="2578904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764FF1B-477D-4C2D-ADE6-D14BAA48C70F}" type="datetimeFigureOut">
              <a:rPr lang="es-CO" smtClean="0"/>
              <a:t>29/10/2024</a:t>
            </a:fld>
            <a:endParaRPr lang="es-CO" dirty="0"/>
          </a:p>
        </p:txBody>
      </p:sp>
      <p:sp>
        <p:nvSpPr>
          <p:cNvPr id="3" name="Marcador de pie de página 2"/>
          <p:cNvSpPr>
            <a:spLocks noGrp="1"/>
          </p:cNvSpPr>
          <p:nvPr>
            <p:ph type="ftr" sz="quarter" idx="11"/>
          </p:nvPr>
        </p:nvSpPr>
        <p:spPr/>
        <p:txBody>
          <a:bodyPr/>
          <a:lstStyle/>
          <a:p>
            <a:endParaRPr lang="es-CO" dirty="0"/>
          </a:p>
        </p:txBody>
      </p:sp>
      <p:sp>
        <p:nvSpPr>
          <p:cNvPr id="4" name="Marcador de número de diapositiva 3"/>
          <p:cNvSpPr>
            <a:spLocks noGrp="1"/>
          </p:cNvSpPr>
          <p:nvPr>
            <p:ph type="sldNum" sz="quarter" idx="12"/>
          </p:nvPr>
        </p:nvSpPr>
        <p:spPr/>
        <p:txBody>
          <a:bodyPr/>
          <a:lstStyle/>
          <a:p>
            <a:fld id="{8C0A4FA7-7524-407F-867F-44C3DC6DA5B5}" type="slidenum">
              <a:rPr lang="es-CO" smtClean="0"/>
              <a:t>‹Nº›</a:t>
            </a:fld>
            <a:endParaRPr lang="es-CO" dirty="0"/>
          </a:p>
        </p:txBody>
      </p:sp>
    </p:spTree>
    <p:extLst>
      <p:ext uri="{BB962C8B-B14F-4D97-AF65-F5344CB8AC3E}">
        <p14:creationId xmlns:p14="http://schemas.microsoft.com/office/powerpoint/2010/main" val="1287267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764FF1B-477D-4C2D-ADE6-D14BAA48C70F}" type="datetimeFigureOut">
              <a:rPr lang="es-CO" smtClean="0"/>
              <a:t>29/10/2024</a:t>
            </a:fld>
            <a:endParaRPr lang="es-CO" dirty="0"/>
          </a:p>
        </p:txBody>
      </p:sp>
      <p:sp>
        <p:nvSpPr>
          <p:cNvPr id="6" name="Marcador de pie de página 5"/>
          <p:cNvSpPr>
            <a:spLocks noGrp="1"/>
          </p:cNvSpPr>
          <p:nvPr>
            <p:ph type="ftr" sz="quarter" idx="11"/>
          </p:nvPr>
        </p:nvSpPr>
        <p:spPr/>
        <p:txBody>
          <a:bodyPr/>
          <a:lstStyle/>
          <a:p>
            <a:endParaRPr lang="es-CO" dirty="0"/>
          </a:p>
        </p:txBody>
      </p:sp>
      <p:sp>
        <p:nvSpPr>
          <p:cNvPr id="7" name="Marcador de número de diapositiva 6"/>
          <p:cNvSpPr>
            <a:spLocks noGrp="1"/>
          </p:cNvSpPr>
          <p:nvPr>
            <p:ph type="sldNum" sz="quarter" idx="12"/>
          </p:nvPr>
        </p:nvSpPr>
        <p:spPr/>
        <p:txBody>
          <a:bodyPr/>
          <a:lstStyle/>
          <a:p>
            <a:fld id="{8C0A4FA7-7524-407F-867F-44C3DC6DA5B5}" type="slidenum">
              <a:rPr lang="es-CO" smtClean="0"/>
              <a:t>‹Nº›</a:t>
            </a:fld>
            <a:endParaRPr lang="es-CO" dirty="0"/>
          </a:p>
        </p:txBody>
      </p:sp>
    </p:spTree>
    <p:extLst>
      <p:ext uri="{BB962C8B-B14F-4D97-AF65-F5344CB8AC3E}">
        <p14:creationId xmlns:p14="http://schemas.microsoft.com/office/powerpoint/2010/main" val="4154805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764FF1B-477D-4C2D-ADE6-D14BAA48C70F}" type="datetimeFigureOut">
              <a:rPr lang="es-CO" smtClean="0"/>
              <a:t>29/10/2024</a:t>
            </a:fld>
            <a:endParaRPr lang="es-CO" dirty="0"/>
          </a:p>
        </p:txBody>
      </p:sp>
      <p:sp>
        <p:nvSpPr>
          <p:cNvPr id="6" name="Marcador de pie de página 5"/>
          <p:cNvSpPr>
            <a:spLocks noGrp="1"/>
          </p:cNvSpPr>
          <p:nvPr>
            <p:ph type="ftr" sz="quarter" idx="11"/>
          </p:nvPr>
        </p:nvSpPr>
        <p:spPr/>
        <p:txBody>
          <a:bodyPr/>
          <a:lstStyle/>
          <a:p>
            <a:endParaRPr lang="es-CO" dirty="0"/>
          </a:p>
        </p:txBody>
      </p:sp>
      <p:sp>
        <p:nvSpPr>
          <p:cNvPr id="7" name="Marcador de número de diapositiva 6"/>
          <p:cNvSpPr>
            <a:spLocks noGrp="1"/>
          </p:cNvSpPr>
          <p:nvPr>
            <p:ph type="sldNum" sz="quarter" idx="12"/>
          </p:nvPr>
        </p:nvSpPr>
        <p:spPr/>
        <p:txBody>
          <a:bodyPr/>
          <a:lstStyle/>
          <a:p>
            <a:fld id="{8C0A4FA7-7524-407F-867F-44C3DC6DA5B5}" type="slidenum">
              <a:rPr lang="es-CO" smtClean="0"/>
              <a:t>‹Nº›</a:t>
            </a:fld>
            <a:endParaRPr lang="es-CO" dirty="0"/>
          </a:p>
        </p:txBody>
      </p:sp>
    </p:spTree>
    <p:extLst>
      <p:ext uri="{BB962C8B-B14F-4D97-AF65-F5344CB8AC3E}">
        <p14:creationId xmlns:p14="http://schemas.microsoft.com/office/powerpoint/2010/main" val="4017893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64FF1B-477D-4C2D-ADE6-D14BAA48C70F}" type="datetimeFigureOut">
              <a:rPr lang="es-CO" smtClean="0"/>
              <a:t>29/10/2024</a:t>
            </a:fld>
            <a:endParaRPr lang="es-CO"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0A4FA7-7524-407F-867F-44C3DC6DA5B5}" type="slidenum">
              <a:rPr lang="es-CO" smtClean="0"/>
              <a:t>‹Nº›</a:t>
            </a:fld>
            <a:endParaRPr lang="es-CO" dirty="0"/>
          </a:p>
        </p:txBody>
      </p:sp>
    </p:spTree>
    <p:extLst>
      <p:ext uri="{BB962C8B-B14F-4D97-AF65-F5344CB8AC3E}">
        <p14:creationId xmlns:p14="http://schemas.microsoft.com/office/powerpoint/2010/main" val="1545473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1981200" y="140866"/>
            <a:ext cx="8382000" cy="7463582"/>
          </a:xfrm>
          <a:prstGeom prst="rect">
            <a:avLst/>
          </a:prstGeom>
        </p:spPr>
        <p:txBody>
          <a:bodyPr wrap="square">
            <a:spAutoFit/>
          </a:bodyPr>
          <a:lstStyle/>
          <a:p>
            <a:pPr algn="ctr">
              <a:spcAft>
                <a:spcPts val="300"/>
              </a:spcAft>
            </a:pPr>
            <a:endParaRPr lang="es-E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300"/>
              </a:spcAft>
            </a:pPr>
            <a:endParaRPr lang="es-ES" sz="2400" b="1" dirty="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300"/>
              </a:spcAft>
            </a:pPr>
            <a:endParaRPr lang="es-ES" sz="2400" b="1" dirty="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300"/>
              </a:spcAft>
            </a:pPr>
            <a:endParaRPr lang="es-ES" sz="2400" b="1" dirty="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300"/>
              </a:spcAft>
            </a:pPr>
            <a:endParaRPr lang="es-ES" sz="2400" b="1" dirty="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300"/>
              </a:spcAft>
            </a:pPr>
            <a:r>
              <a:rPr lang="es-ES" sz="4400" b="1" dirty="0">
                <a:effectLst/>
                <a:latin typeface="Times New Roman" panose="02020603050405020304" pitchFamily="18" charset="0"/>
                <a:ea typeface="Times New Roman" panose="02020603050405020304" pitchFamily="18" charset="0"/>
                <a:cs typeface="Times New Roman" panose="02020603050405020304" pitchFamily="18" charset="0"/>
              </a:rPr>
              <a:t>NO ESTAMOS TODOS, FALTAN LOS PRESOS POLITICOS, MOVILICEMONOS POR SU LIBERTAD</a:t>
            </a:r>
            <a:endParaRPr lang="es-CO"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s-ES" sz="2400" b="1" dirty="0">
              <a:latin typeface="Times New Roman" panose="02020603050405020304" pitchFamily="18" charset="0"/>
            </a:endParaRPr>
          </a:p>
          <a:p>
            <a:endParaRPr lang="es-ES" sz="2400" b="1" dirty="0">
              <a:latin typeface="Times New Roman" panose="02020603050405020304" pitchFamily="18" charset="0"/>
            </a:endParaRPr>
          </a:p>
          <a:p>
            <a:endParaRPr lang="es-ES" sz="2400" b="1" dirty="0">
              <a:latin typeface="Times New Roman" panose="02020603050405020304" pitchFamily="18" charset="0"/>
            </a:endParaRPr>
          </a:p>
          <a:p>
            <a:endParaRPr lang="es-ES" sz="2400" b="1" u="sng" dirty="0">
              <a:latin typeface="Times New Roman" panose="02020603050405020304" pitchFamily="18" charset="0"/>
            </a:endParaRPr>
          </a:p>
          <a:p>
            <a:r>
              <a:rPr lang="es-ES" sz="2400" b="1" u="sng" dirty="0" err="1">
                <a:latin typeface="Times New Roman" panose="02020603050405020304" pitchFamily="18" charset="0"/>
              </a:rPr>
              <a:t>Presentacion</a:t>
            </a:r>
            <a:r>
              <a:rPr lang="es-ES" sz="2400" b="1" u="sng" dirty="0">
                <a:latin typeface="Times New Roman" panose="02020603050405020304" pitchFamily="18" charset="0"/>
              </a:rPr>
              <a:t> </a:t>
            </a:r>
            <a:r>
              <a:rPr lang="es-ES" sz="2400" b="1" u="sng" dirty="0" err="1">
                <a:latin typeface="Times New Roman" panose="02020603050405020304" pitchFamily="18" charset="0"/>
              </a:rPr>
              <a:t>eleborada</a:t>
            </a:r>
            <a:r>
              <a:rPr lang="es-ES" sz="2400" b="1" u="sng" dirty="0">
                <a:latin typeface="Times New Roman" panose="02020603050405020304" pitchFamily="18" charset="0"/>
              </a:rPr>
              <a:t> por </a:t>
            </a:r>
            <a:r>
              <a:rPr lang="es-ES" sz="2400" b="1" u="sng" dirty="0" err="1">
                <a:latin typeface="Times New Roman" panose="02020603050405020304" pitchFamily="18" charset="0"/>
              </a:rPr>
              <a:t>Jesus</a:t>
            </a:r>
            <a:r>
              <a:rPr lang="es-ES" sz="2400" b="1" u="sng" dirty="0">
                <a:latin typeface="Times New Roman" panose="02020603050405020304" pitchFamily="18" charset="0"/>
              </a:rPr>
              <a:t> Alfonso Ruiz </a:t>
            </a:r>
            <a:r>
              <a:rPr lang="es-ES" sz="2400" b="1" u="sng">
                <a:latin typeface="Times New Roman" panose="02020603050405020304" pitchFamily="18" charset="0"/>
              </a:rPr>
              <a:t>(Chucho)</a:t>
            </a:r>
            <a:endParaRPr lang="es-ES" sz="2400" b="1" u="sng" dirty="0">
              <a:latin typeface="Times New Roman" panose="02020603050405020304" pitchFamily="18" charset="0"/>
            </a:endParaRPr>
          </a:p>
          <a:p>
            <a:endParaRPr lang="es-ES" sz="2400" b="1" dirty="0">
              <a:latin typeface="Times New Roman" panose="02020603050405020304" pitchFamily="18" charset="0"/>
            </a:endParaRPr>
          </a:p>
          <a:p>
            <a:endParaRPr lang="es-CO" sz="2400" dirty="0"/>
          </a:p>
        </p:txBody>
      </p:sp>
    </p:spTree>
    <p:extLst>
      <p:ext uri="{BB962C8B-B14F-4D97-AF65-F5344CB8AC3E}">
        <p14:creationId xmlns:p14="http://schemas.microsoft.com/office/powerpoint/2010/main" val="3549596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66800" y="463540"/>
            <a:ext cx="10287000" cy="6001643"/>
          </a:xfrm>
          <a:prstGeom prst="rect">
            <a:avLst/>
          </a:prstGeom>
        </p:spPr>
        <p:txBody>
          <a:bodyPr wrap="square">
            <a:spAutoFit/>
          </a:bodyPr>
          <a:lstStyle/>
          <a:p>
            <a:pPr algn="just">
              <a:lnSpc>
                <a:spcPct val="150000"/>
              </a:lnSpc>
              <a:spcAft>
                <a:spcPts val="0"/>
              </a:spcAft>
            </a:pPr>
            <a:r>
              <a:rPr lang="es-ES" sz="3200" dirty="0">
                <a:effectLst/>
                <a:latin typeface="Times New Roman" panose="02020603050405020304" pitchFamily="18" charset="0"/>
                <a:ea typeface="Times New Roman" panose="02020603050405020304" pitchFamily="18" charset="0"/>
              </a:rPr>
              <a:t>Tampoco se ha llevado a los </a:t>
            </a:r>
            <a:r>
              <a:rPr lang="es-ES" sz="3200" dirty="0">
                <a:latin typeface="Times New Roman" panose="02020603050405020304" pitchFamily="18" charset="0"/>
                <a:ea typeface="Times New Roman" panose="02020603050405020304" pitchFamily="18" charset="0"/>
              </a:rPr>
              <a:t>educadores afiliados a ADIDA</a:t>
            </a:r>
            <a:r>
              <a:rPr lang="es-ES" sz="3200" dirty="0">
                <a:effectLst/>
                <a:latin typeface="Times New Roman" panose="02020603050405020304" pitchFamily="18" charset="0"/>
                <a:ea typeface="Times New Roman" panose="02020603050405020304" pitchFamily="18" charset="0"/>
              </a:rPr>
              <a:t> RAMIRO ZAPATA, ALBERTO LOPERA, LUIS FELIPE VELEZ, FROILAN PELAEZ, JORGE LUIS SOTO, ORLANDO ZAPATA GIRALDO. EL profe,  defensor de los derechos humanos,  de los detenidos políticos. El que siempre animó las movilizaciones y las asambleas de maestros, campesinos, estudiantes y obreros con la lora proletaria y el tío caimán. </a:t>
            </a:r>
            <a:endParaRPr lang="es-CO"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90710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468351" y="472312"/>
            <a:ext cx="5703848" cy="4849495"/>
          </a:xfrm>
        </p:spPr>
        <p:txBody>
          <a:bodyPr>
            <a:normAutofit/>
          </a:bodyPr>
          <a:lstStyle/>
          <a:p>
            <a:pPr marL="0" indent="0" algn="just">
              <a:buNone/>
            </a:pPr>
            <a:r>
              <a:rPr lang="es-ES" sz="3400" dirty="0">
                <a:latin typeface="Times New Roman" panose="02020603050405020304" pitchFamily="18" charset="0"/>
                <a:cs typeface="Times New Roman" panose="02020603050405020304" pitchFamily="18" charset="0"/>
              </a:rPr>
              <a:t>Yo tenía mi casa chica. Sembrada entre mar y mar. Pero llego la tormenta y el caimán se la llevo. Menea la colita tío caimán, como una señorita tío caimán, menea la colota tío caimán como una señorota tío caimán.</a:t>
            </a:r>
            <a:endParaRPr lang="es-CO" sz="3400" dirty="0">
              <a:latin typeface="Times New Roman" panose="02020603050405020304" pitchFamily="18" charset="0"/>
              <a:cs typeface="Times New Roman" panose="02020603050405020304" pitchFamily="18" charset="0"/>
            </a:endParaRPr>
          </a:p>
          <a:p>
            <a:endParaRPr lang="es-CO" sz="3400" dirty="0"/>
          </a:p>
        </p:txBody>
      </p:sp>
      <p:sp>
        <p:nvSpPr>
          <p:cNvPr id="4" name="Marcador de contenido 3"/>
          <p:cNvSpPr>
            <a:spLocks noGrp="1"/>
          </p:cNvSpPr>
          <p:nvPr>
            <p:ph sz="half" idx="2"/>
          </p:nvPr>
        </p:nvSpPr>
        <p:spPr>
          <a:xfrm>
            <a:off x="6623824" y="472312"/>
            <a:ext cx="4729976" cy="5704651"/>
          </a:xfrm>
        </p:spPr>
        <p:txBody>
          <a:bodyPr/>
          <a:lstStyle/>
          <a:p>
            <a:endParaRPr lang="es-CO" dirty="0"/>
          </a:p>
        </p:txBody>
      </p:sp>
      <p:pic>
        <p:nvPicPr>
          <p:cNvPr id="5"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3907" y="360801"/>
            <a:ext cx="4438185" cy="428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2702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647699" y="454025"/>
            <a:ext cx="6394895" cy="4351338"/>
          </a:xfrm>
        </p:spPr>
        <p:txBody>
          <a:bodyPr>
            <a:noAutofit/>
          </a:bodyPr>
          <a:lstStyle/>
          <a:p>
            <a:pPr marL="0" indent="0" algn="just">
              <a:buNone/>
            </a:pPr>
            <a:r>
              <a:rPr lang="es-ES" sz="3200" dirty="0"/>
              <a:t>Como olvidar a los textileros LEONEL ROLDAN y GUILLERMO MARIN ECHAVARRIA, el gordo o parlante como lo llamábamos cariñosamente, trabajador por la causa 24 horas al día, el que hacia sentir su voz sin necesidad de un megáfono; la que fue silenciada por el imperio y la burguesía el 28 de julio de 1994</a:t>
            </a:r>
          </a:p>
          <a:p>
            <a:pPr marL="0" indent="0" algn="just">
              <a:buNone/>
            </a:pPr>
            <a:endParaRPr lang="es-CO" sz="3200" dirty="0"/>
          </a:p>
        </p:txBody>
      </p:sp>
      <p:pic>
        <p:nvPicPr>
          <p:cNvPr id="7170"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4882" y="454025"/>
            <a:ext cx="3305038" cy="35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685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904774" y="458986"/>
            <a:ext cx="5281141" cy="6401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Traemos también a la memoria a JOSE ARNOLDO MARIN, ADOLFO DE JESUS MUNERA  e ISIDRO SEGUNDO GIL, obreros del sector de la producción</a:t>
            </a:r>
            <a:r>
              <a:rPr kumimoji="0" lang="es-ES" sz="2800" b="0"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alimenticia.</a:t>
            </a:r>
          </a:p>
          <a:p>
            <a:pPr marL="0" marR="0" lvl="0" indent="0" algn="just" defTabSz="914400" rtl="0" eaLnBrk="0" fontAlgn="base" latinLnBrk="0" hangingPunct="0">
              <a:lnSpc>
                <a:spcPct val="100000"/>
              </a:lnSpc>
              <a:spcBef>
                <a:spcPct val="0"/>
              </a:spcBef>
              <a:spcAft>
                <a:spcPct val="0"/>
              </a:spcAft>
              <a:buClrTx/>
              <a:buSzTx/>
              <a:buFontTx/>
              <a:buNone/>
              <a:tabLst/>
            </a:pPr>
            <a:endParaRPr lang="es-ES" sz="2800" baseline="0" dirty="0">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2800" baseline="0" dirty="0">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2800" baseline="0" dirty="0">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2800" baseline="0" dirty="0">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O"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1800" b="0" i="0" u="none" strike="noStrike" cap="none" normalizeH="0" baseline="0" dirty="0">
              <a:ln>
                <a:noFill/>
              </a:ln>
              <a:solidFill>
                <a:schemeClr val="tx1"/>
              </a:solidFill>
              <a:effectLst/>
              <a:latin typeface="Arial" panose="020B0604020202020204" pitchFamily="34" charset="0"/>
            </a:endParaRPr>
          </a:p>
        </p:txBody>
      </p:sp>
      <p:pic>
        <p:nvPicPr>
          <p:cNvPr id="8195"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046" y="3301509"/>
            <a:ext cx="2426484" cy="2040512"/>
          </a:xfrm>
          <a:prstGeom prst="rect">
            <a:avLst/>
          </a:prstGeom>
          <a:noFill/>
          <a:extLst>
            <a:ext uri="{909E8E84-426E-40DD-AFC4-6F175D3DCCD1}">
              <a14:hiddenFill xmlns:a14="http://schemas.microsoft.com/office/drawing/2010/main">
                <a:solidFill>
                  <a:srgbClr val="FFFFFF"/>
                </a:solidFill>
              </a14:hiddenFill>
            </a:ext>
          </a:extLst>
        </p:spPr>
      </p:pic>
      <p:pic>
        <p:nvPicPr>
          <p:cNvPr id="8198"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5798" y="619346"/>
            <a:ext cx="2043006" cy="1732469"/>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5798" y="2857721"/>
            <a:ext cx="2138757" cy="186048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a:spLocks noChangeArrowheads="1"/>
          </p:cNvSpPr>
          <p:nvPr/>
        </p:nvSpPr>
        <p:spPr bwMode="auto">
          <a:xfrm>
            <a:off x="7053834"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
        <p:nvSpPr>
          <p:cNvPr id="8" name="Rectangle 8"/>
          <p:cNvSpPr>
            <a:spLocks noChangeArrowheads="1"/>
          </p:cNvSpPr>
          <p:nvPr/>
        </p:nvSpPr>
        <p:spPr bwMode="auto">
          <a:xfrm>
            <a:off x="7053834" y="22383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Tree>
    <p:extLst>
      <p:ext uri="{BB962C8B-B14F-4D97-AF65-F5344CB8AC3E}">
        <p14:creationId xmlns:p14="http://schemas.microsoft.com/office/powerpoint/2010/main" val="4161577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650448" y="1040933"/>
            <a:ext cx="8832916" cy="726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Así, como a los compañeros GABRIEL CUADROS y HERIBERTO ESPINOSA del sector metalmecánico,</a:t>
            </a:r>
            <a:r>
              <a:rPr kumimoji="0" lang="es-ES" sz="3200" b="0"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quien fue </a:t>
            </a:r>
            <a:r>
              <a:rPr lang="es-ES" sz="3200" dirty="0">
                <a:latin typeface="Times New Roman" panose="02020603050405020304" pitchFamily="18" charset="0"/>
                <a:ea typeface="Times New Roman" panose="02020603050405020304" pitchFamily="18" charset="0"/>
                <a:cs typeface="Times New Roman" panose="02020603050405020304" pitchFamily="18" charset="0"/>
              </a:rPr>
              <a:t>S</a:t>
            </a:r>
            <a:r>
              <a:rPr kumimoji="0" lang="es-ES" sz="3200" b="0"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ecretario General de la FESUTRAN.</a:t>
            </a:r>
            <a:endParaRPr kumimoji="0" lang="es-E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3200" dirty="0">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3200" dirty="0">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3200" dirty="0">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3200" dirty="0">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3200" dirty="0">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3200" dirty="0">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3200" dirty="0">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3200" dirty="0">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3200" dirty="0">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1600" dirty="0">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Arial" panose="020B0604020202020204" pitchFamily="34" charset="0"/>
            </a:endParaRPr>
          </a:p>
        </p:txBody>
      </p:sp>
      <p:pic>
        <p:nvPicPr>
          <p:cNvPr id="11267"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3434" y="3388937"/>
            <a:ext cx="2649218" cy="303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642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72458" y="659876"/>
            <a:ext cx="10515600" cy="4643644"/>
          </a:xfrm>
        </p:spPr>
        <p:txBody>
          <a:bodyPr/>
          <a:lstStyle/>
          <a:p>
            <a:pPr marL="0" lvl="0" indent="0" algn="just">
              <a:buNone/>
            </a:pPr>
            <a:r>
              <a:rPr lang="es-ES" sz="3200" dirty="0">
                <a:latin typeface="Times New Roman" panose="02020603050405020304" pitchFamily="18" charset="0"/>
                <a:ea typeface="Times New Roman" panose="02020603050405020304" pitchFamily="18" charset="0"/>
                <a:cs typeface="Times New Roman" panose="02020603050405020304" pitchFamily="18" charset="0"/>
              </a:rPr>
              <a:t>Pero sistemáticamente han sido presa del terror capitalista más obreros bananeros como OLIVERIO MEDINA, ARGEMIRO CORREA.</a:t>
            </a:r>
            <a:endParaRPr lang="es-CO" sz="3200" dirty="0">
              <a:latin typeface="Times New Roman" panose="02020603050405020304" pitchFamily="18" charset="0"/>
              <a:cs typeface="Times New Roman" panose="02020603050405020304" pitchFamily="18" charset="0"/>
            </a:endParaRPr>
          </a:p>
          <a:p>
            <a:endParaRPr lang="es-CO" dirty="0"/>
          </a:p>
          <a:p>
            <a:endParaRPr lang="es-CO" dirty="0"/>
          </a:p>
          <a:p>
            <a:endParaRPr lang="es-CO" dirty="0"/>
          </a:p>
        </p:txBody>
      </p:sp>
      <p:pic>
        <p:nvPicPr>
          <p:cNvPr id="12289"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709" y="2041456"/>
            <a:ext cx="3571875" cy="32620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31337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Tree>
    <p:extLst>
      <p:ext uri="{BB962C8B-B14F-4D97-AF65-F5344CB8AC3E}">
        <p14:creationId xmlns:p14="http://schemas.microsoft.com/office/powerpoint/2010/main" val="2686914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16736" y="402336"/>
            <a:ext cx="9326880" cy="5189411"/>
          </a:xfrm>
        </p:spPr>
        <p:txBody>
          <a:bodyPr/>
          <a:lstStyle/>
          <a:p>
            <a:pPr marL="0" indent="0">
              <a:buNone/>
            </a:pPr>
            <a:endParaRPr lang="es-CO" dirty="0"/>
          </a:p>
        </p:txBody>
      </p:sp>
      <p:sp>
        <p:nvSpPr>
          <p:cNvPr id="4" name="Rectangle 2"/>
          <p:cNvSpPr>
            <a:spLocks noChangeArrowheads="1"/>
          </p:cNvSpPr>
          <p:nvPr/>
        </p:nvSpPr>
        <p:spPr bwMode="auto">
          <a:xfrm>
            <a:off x="1920240" y="1089691"/>
            <a:ext cx="857097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 del sector de la construcción como DANILO BARRERA,  HUMBERTO MURILLO y JULIO CESAR URIBE,</a:t>
            </a:r>
            <a:r>
              <a:rPr kumimoji="0" lang="es-ES" sz="3200" b="0"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por enunciar algunos.</a:t>
            </a:r>
            <a:endParaRPr kumimoji="0" lang="es-CO"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13313"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0458" y="2659351"/>
            <a:ext cx="3550539" cy="26517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096340" y="3373755"/>
            <a:ext cx="639487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dirty="0"/>
          </a:p>
        </p:txBody>
      </p:sp>
    </p:spTree>
    <p:extLst>
      <p:ext uri="{BB962C8B-B14F-4D97-AF65-F5344CB8AC3E}">
        <p14:creationId xmlns:p14="http://schemas.microsoft.com/office/powerpoint/2010/main" val="2760596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1671904" y="589036"/>
            <a:ext cx="807996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3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3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MI VOZ LA QUE ESTA GRITANDO</a:t>
            </a:r>
            <a:endParaRPr kumimoji="0" lang="es-CO"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3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MI SUEÑO EL QUE SIGUE ENTERO</a:t>
            </a:r>
            <a:endParaRPr kumimoji="0" lang="es-CO"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3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 SEPAN QUE SOLO MUERO</a:t>
            </a:r>
            <a:endParaRPr kumimoji="0" lang="es-CO"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3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 USTEDES VAN AFLOJANDO</a:t>
            </a:r>
            <a:endParaRPr kumimoji="0" lang="es-CO"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3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POR QUE EL QUE MURIO PELEANDO</a:t>
            </a:r>
            <a:endParaRPr kumimoji="0" lang="es-CO"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3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VIVE EN CADA COMPAÑERO</a:t>
            </a:r>
            <a:endParaRPr kumimoji="0" lang="es-E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3605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66038" y="-2652297"/>
            <a:ext cx="11372850" cy="9079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1600" dirty="0">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1600" dirty="0">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1600" dirty="0">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1600" dirty="0">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1600" dirty="0">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En 1973 fue masacrado el dirigente de Sintradepartamento LUIS CARLOS CARDENAS ARBELAEZ, a quien tampoco podemos olvidar, hecho que ratifica que en Colombia el movimiento sindical ha sido perseguido para exterminarlo a sangre y fuego.</a:t>
            </a:r>
            <a:endParaRPr lang="es-E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2800" dirty="0">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2800" dirty="0">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2800" dirty="0">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dirty="0">
              <a:ln>
                <a:noFill/>
              </a:ln>
              <a:solidFill>
                <a:schemeClr val="tx1"/>
              </a:solidFill>
              <a:effectLst/>
              <a:latin typeface="Arial" panose="020B0604020202020204" pitchFamily="34" charset="0"/>
            </a:endParaRPr>
          </a:p>
        </p:txBody>
      </p:sp>
      <p:pic>
        <p:nvPicPr>
          <p:cNvPr id="15361"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1109" y="2897402"/>
            <a:ext cx="3523383" cy="264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677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12956" y="1434774"/>
            <a:ext cx="10680192"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 USO no ha sido la excepción por el contrario cientos de sus militantes han caído en defensa de ECOPETROL como  patrimonio público, entre ellos los compañeros AURY SARA MARRUGO   Y MANUEL GUSTAVO CHACON. </a:t>
            </a:r>
          </a:p>
          <a:p>
            <a:pPr marL="0" marR="0" lvl="0" indent="0" algn="just" defTabSz="914400" rtl="0" eaLnBrk="0" fontAlgn="base" latinLnBrk="0" hangingPunct="0">
              <a:lnSpc>
                <a:spcPct val="100000"/>
              </a:lnSpc>
              <a:spcBef>
                <a:spcPct val="0"/>
              </a:spcBef>
              <a:spcAft>
                <a:spcPct val="0"/>
              </a:spcAft>
              <a:buClrTx/>
              <a:buSzTx/>
              <a:buFontTx/>
              <a:buNone/>
              <a:tabLst/>
            </a:pPr>
            <a:endParaRPr lang="es-ES" sz="3200" dirty="0">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3200" dirty="0">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O" sz="3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1800" b="0" i="0" u="none" strike="noStrike" cap="none" normalizeH="0" baseline="0" dirty="0">
              <a:ln>
                <a:noFill/>
              </a:ln>
              <a:solidFill>
                <a:schemeClr val="tx1"/>
              </a:solidFill>
              <a:effectLst/>
              <a:latin typeface="Arial" panose="020B0604020202020204" pitchFamily="34" charset="0"/>
            </a:endParaRPr>
          </a:p>
        </p:txBody>
      </p:sp>
      <p:pic>
        <p:nvPicPr>
          <p:cNvPr id="16385"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4636" y="3825421"/>
            <a:ext cx="3086100" cy="2314575"/>
          </a:xfrm>
          <a:prstGeom prst="rect">
            <a:avLst/>
          </a:prstGeom>
          <a:noFill/>
          <a:extLst>
            <a:ext uri="{909E8E84-426E-40DD-AFC4-6F175D3DCCD1}">
              <a14:hiddenFill xmlns:a14="http://schemas.microsoft.com/office/drawing/2010/main">
                <a:solidFill>
                  <a:srgbClr val="FFFFFF"/>
                </a:solidFill>
              </a14:hiddenFill>
            </a:ext>
          </a:extLst>
        </p:spPr>
      </p:pic>
      <p:pic>
        <p:nvPicPr>
          <p:cNvPr id="16387"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5019" y="3934897"/>
            <a:ext cx="3067621" cy="203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8907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9913" y="3509963"/>
            <a:ext cx="39147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763" y="3509963"/>
            <a:ext cx="364807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ángulo 9"/>
          <p:cNvSpPr/>
          <p:nvPr/>
        </p:nvSpPr>
        <p:spPr>
          <a:xfrm>
            <a:off x="1981200" y="140866"/>
            <a:ext cx="8382000" cy="5339923"/>
          </a:xfrm>
          <a:prstGeom prst="rect">
            <a:avLst/>
          </a:prstGeom>
        </p:spPr>
        <p:txBody>
          <a:bodyPr wrap="square">
            <a:spAutoFit/>
          </a:bodyPr>
          <a:lstStyle/>
          <a:p>
            <a:pPr algn="ctr">
              <a:spcAft>
                <a:spcPts val="300"/>
              </a:spcAft>
            </a:pPr>
            <a:endParaRPr lang="es-E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300"/>
              </a:spcAft>
            </a:pPr>
            <a:r>
              <a:rPr lang="es-ES" sz="2400" b="1" dirty="0">
                <a:effectLst/>
                <a:latin typeface="Times New Roman" panose="02020603050405020304" pitchFamily="18" charset="0"/>
                <a:ea typeface="Times New Roman" panose="02020603050405020304" pitchFamily="18" charset="0"/>
                <a:cs typeface="Times New Roman" panose="02020603050405020304" pitchFamily="18" charset="0"/>
              </a:rPr>
              <a:t>Históricamente el Estado Colombiano ha asumido una posición genocida y de terror para que la burguesía colombiana dirija y abstente el Poder.</a:t>
            </a:r>
            <a:endParaRPr lang="es-CO"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s-ES" sz="2400" b="1" dirty="0">
                <a:effectLst/>
                <a:latin typeface="Times New Roman" panose="02020603050405020304" pitchFamily="18" charset="0"/>
                <a:ea typeface="Times New Roman" panose="02020603050405020304" pitchFamily="18" charset="0"/>
                <a:cs typeface="Times New Roman" panose="02020603050405020304" pitchFamily="18" charset="0"/>
              </a:rPr>
              <a:t>Para defender los intereses de una multinacional del banano, el ejército colombiano masacro los trabajadores bananeros y a sus familias en ciénaga, en diciembre de 1928. </a:t>
            </a:r>
          </a:p>
          <a:p>
            <a:endParaRPr lang="es-ES" sz="2400" b="1" dirty="0">
              <a:latin typeface="Times New Roman" panose="02020603050405020304" pitchFamily="18" charset="0"/>
            </a:endParaRPr>
          </a:p>
          <a:p>
            <a:endParaRPr lang="es-ES" sz="2400" b="1" dirty="0">
              <a:latin typeface="Times New Roman" panose="02020603050405020304" pitchFamily="18" charset="0"/>
            </a:endParaRPr>
          </a:p>
          <a:p>
            <a:endParaRPr lang="es-ES" sz="2400" b="1" dirty="0">
              <a:latin typeface="Times New Roman" panose="02020603050405020304" pitchFamily="18" charset="0"/>
            </a:endParaRPr>
          </a:p>
          <a:p>
            <a:endParaRPr lang="es-ES" sz="2400" b="1" u="sng" dirty="0">
              <a:latin typeface="Times New Roman" panose="02020603050405020304" pitchFamily="18" charset="0"/>
            </a:endParaRPr>
          </a:p>
          <a:p>
            <a:endParaRPr lang="es-ES" sz="2400" b="1" u="sng" dirty="0">
              <a:latin typeface="Times New Roman" panose="02020603050405020304" pitchFamily="18" charset="0"/>
            </a:endParaRPr>
          </a:p>
          <a:p>
            <a:endParaRPr lang="es-ES" sz="2400" b="1" dirty="0">
              <a:latin typeface="Times New Roman" panose="02020603050405020304" pitchFamily="18" charset="0"/>
            </a:endParaRPr>
          </a:p>
          <a:p>
            <a:endParaRPr lang="es-CO" sz="2400" dirty="0"/>
          </a:p>
        </p:txBody>
      </p:sp>
    </p:spTree>
    <p:extLst>
      <p:ext uri="{BB962C8B-B14F-4D97-AF65-F5344CB8AC3E}">
        <p14:creationId xmlns:p14="http://schemas.microsoft.com/office/powerpoint/2010/main" val="2565400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839788" y="986884"/>
            <a:ext cx="4903090" cy="3811588"/>
          </a:xfrm>
        </p:spPr>
        <p:txBody>
          <a:bodyPr/>
          <a:lstStyle/>
          <a:p>
            <a:pPr lvl="0" algn="just" eaLnBrk="0" fontAlgn="base" hangingPunct="0">
              <a:spcBef>
                <a:spcPct val="0"/>
              </a:spcBef>
              <a:spcAft>
                <a:spcPct val="0"/>
              </a:spcAft>
            </a:pPr>
            <a:r>
              <a:rPr lang="es-ES" sz="2800" dirty="0">
                <a:latin typeface="Arial" panose="020B0604020202020204" pitchFamily="34" charset="0"/>
                <a:ea typeface="Times New Roman" panose="02020603050405020304" pitchFamily="18" charset="0"/>
              </a:rPr>
              <a:t>Al compañero GILBERTO AGUDELO </a:t>
            </a:r>
            <a:r>
              <a:rPr lang="es-ES" sz="2800" dirty="0">
                <a:latin typeface="Times New Roman" panose="02020603050405020304" pitchFamily="18" charset="0"/>
                <a:ea typeface="Times New Roman" panose="02020603050405020304" pitchFamily="18" charset="0"/>
                <a:cs typeface="Times New Roman" panose="02020603050405020304" pitchFamily="18" charset="0"/>
              </a:rPr>
              <a:t>trabajador oficial de la Universidad Nacional, quien fue desaparecido y años después encontrado sus restos, también lo recordamos en este  homenaje</a:t>
            </a:r>
          </a:p>
          <a:p>
            <a:pPr lvl="0" algn="just" eaLnBrk="0" fontAlgn="base" hangingPunct="0">
              <a:spcBef>
                <a:spcPct val="0"/>
              </a:spcBef>
              <a:spcAft>
                <a:spcPct val="0"/>
              </a:spcAft>
            </a:pPr>
            <a:endParaRPr lang="es-ES" sz="2800" dirty="0">
              <a:latin typeface="Times New Roman" panose="02020603050405020304" pitchFamily="18" charset="0"/>
              <a:cs typeface="Times New Roman" panose="02020603050405020304" pitchFamily="18" charset="0"/>
            </a:endParaRPr>
          </a:p>
          <a:p>
            <a:endParaRPr lang="es-CO" dirty="0"/>
          </a:p>
        </p:txBody>
      </p:sp>
      <p:pic>
        <p:nvPicPr>
          <p:cNvPr id="5" name="Marcador de contenido 4" descr="C:\Users\W8\Desktop\Escritorio\20170815_120814.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567488" y="1004193"/>
            <a:ext cx="3648537" cy="3290539"/>
          </a:xfrm>
          <a:prstGeom prst="rect">
            <a:avLst/>
          </a:prstGeom>
          <a:noFill/>
          <a:ln>
            <a:noFill/>
          </a:ln>
        </p:spPr>
      </p:pic>
    </p:spTree>
    <p:extLst>
      <p:ext uri="{BB962C8B-B14F-4D97-AF65-F5344CB8AC3E}">
        <p14:creationId xmlns:p14="http://schemas.microsoft.com/office/powerpoint/2010/main" val="2508446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1194548" y="1274040"/>
            <a:ext cx="6571219" cy="5536883"/>
          </a:xfrm>
        </p:spPr>
        <p:txBody>
          <a:bodyPr/>
          <a:lstStyle/>
          <a:p>
            <a:endParaRPr lang="es-CO" dirty="0"/>
          </a:p>
          <a:p>
            <a:endParaRPr lang="es-CO" dirty="0"/>
          </a:p>
          <a:p>
            <a:endParaRPr lang="es-CO" dirty="0"/>
          </a:p>
          <a:p>
            <a:endParaRPr lang="es-CO" dirty="0"/>
          </a:p>
          <a:p>
            <a:endParaRPr lang="es-CO" dirty="0"/>
          </a:p>
        </p:txBody>
      </p:sp>
      <p:sp>
        <p:nvSpPr>
          <p:cNvPr id="5" name="Rectangle 2"/>
          <p:cNvSpPr>
            <a:spLocks noChangeArrowheads="1"/>
          </p:cNvSpPr>
          <p:nvPr/>
        </p:nvSpPr>
        <p:spPr bwMode="auto">
          <a:xfrm>
            <a:off x="285750" y="630763"/>
            <a:ext cx="7143749" cy="473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38375" algn="l"/>
              </a:tabLst>
              <a:defRPr>
                <a:solidFill>
                  <a:schemeClr val="tx1"/>
                </a:solidFill>
                <a:latin typeface="Arial" panose="020B0604020202020204" pitchFamily="34" charset="0"/>
              </a:defRPr>
            </a:lvl1pPr>
            <a:lvl2pPr eaLnBrk="0" fontAlgn="base" hangingPunct="0">
              <a:spcBef>
                <a:spcPct val="0"/>
              </a:spcBef>
              <a:spcAft>
                <a:spcPct val="0"/>
              </a:spcAft>
              <a:tabLst>
                <a:tab pos="2238375" algn="l"/>
              </a:tabLst>
              <a:defRPr>
                <a:solidFill>
                  <a:schemeClr val="tx1"/>
                </a:solidFill>
                <a:latin typeface="Arial" panose="020B0604020202020204" pitchFamily="34" charset="0"/>
              </a:defRPr>
            </a:lvl2pPr>
            <a:lvl3pPr eaLnBrk="0" fontAlgn="base" hangingPunct="0">
              <a:spcBef>
                <a:spcPct val="0"/>
              </a:spcBef>
              <a:spcAft>
                <a:spcPct val="0"/>
              </a:spcAft>
              <a:tabLst>
                <a:tab pos="2238375" algn="l"/>
              </a:tabLst>
              <a:defRPr>
                <a:solidFill>
                  <a:schemeClr val="tx1"/>
                </a:solidFill>
                <a:latin typeface="Arial" panose="020B0604020202020204" pitchFamily="34" charset="0"/>
              </a:defRPr>
            </a:lvl3pPr>
            <a:lvl4pPr eaLnBrk="0" fontAlgn="base" hangingPunct="0">
              <a:spcBef>
                <a:spcPct val="0"/>
              </a:spcBef>
              <a:spcAft>
                <a:spcPct val="0"/>
              </a:spcAft>
              <a:tabLst>
                <a:tab pos="2238375" algn="l"/>
              </a:tabLst>
              <a:defRPr>
                <a:solidFill>
                  <a:schemeClr val="tx1"/>
                </a:solidFill>
                <a:latin typeface="Arial" panose="020B0604020202020204" pitchFamily="34" charset="0"/>
              </a:defRPr>
            </a:lvl4pPr>
            <a:lvl5pPr eaLnBrk="0" fontAlgn="base" hangingPunct="0">
              <a:spcBef>
                <a:spcPct val="0"/>
              </a:spcBef>
              <a:spcAft>
                <a:spcPct val="0"/>
              </a:spcAft>
              <a:tabLst>
                <a:tab pos="2238375" algn="l"/>
              </a:tabLst>
              <a:defRPr>
                <a:solidFill>
                  <a:schemeClr val="tx1"/>
                </a:solidFill>
                <a:latin typeface="Arial" panose="020B0604020202020204" pitchFamily="34" charset="0"/>
              </a:defRPr>
            </a:lvl5pPr>
            <a:lvl6pPr eaLnBrk="0" fontAlgn="base" hangingPunct="0">
              <a:spcBef>
                <a:spcPct val="0"/>
              </a:spcBef>
              <a:spcAft>
                <a:spcPct val="0"/>
              </a:spcAft>
              <a:tabLst>
                <a:tab pos="2238375" algn="l"/>
              </a:tabLst>
              <a:defRPr>
                <a:solidFill>
                  <a:schemeClr val="tx1"/>
                </a:solidFill>
                <a:latin typeface="Arial" panose="020B0604020202020204" pitchFamily="34" charset="0"/>
              </a:defRPr>
            </a:lvl6pPr>
            <a:lvl7pPr eaLnBrk="0" fontAlgn="base" hangingPunct="0">
              <a:spcBef>
                <a:spcPct val="0"/>
              </a:spcBef>
              <a:spcAft>
                <a:spcPct val="0"/>
              </a:spcAft>
              <a:tabLst>
                <a:tab pos="2238375" algn="l"/>
              </a:tabLst>
              <a:defRPr>
                <a:solidFill>
                  <a:schemeClr val="tx1"/>
                </a:solidFill>
                <a:latin typeface="Arial" panose="020B0604020202020204" pitchFamily="34" charset="0"/>
              </a:defRPr>
            </a:lvl7pPr>
            <a:lvl8pPr eaLnBrk="0" fontAlgn="base" hangingPunct="0">
              <a:spcBef>
                <a:spcPct val="0"/>
              </a:spcBef>
              <a:spcAft>
                <a:spcPct val="0"/>
              </a:spcAft>
              <a:tabLst>
                <a:tab pos="2238375" algn="l"/>
              </a:tabLst>
              <a:defRPr>
                <a:solidFill>
                  <a:schemeClr val="tx1"/>
                </a:solidFill>
                <a:latin typeface="Arial" panose="020B0604020202020204" pitchFamily="34" charset="0"/>
              </a:defRPr>
            </a:lvl8pPr>
            <a:lvl9pPr eaLnBrk="0" fontAlgn="base" hangingPunct="0">
              <a:spcBef>
                <a:spcPct val="0"/>
              </a:spcBef>
              <a:spcAft>
                <a:spcPct val="0"/>
              </a:spcAft>
              <a:tabLst>
                <a:tab pos="223837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238375" algn="l"/>
              </a:tabLst>
            </a:pPr>
            <a:r>
              <a:rPr kumimoji="0" lang="es-E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Seria imperdonable que no hiciera alusión a mis compañeros de tantas batallas en SOFASA, JUAN DIEGO ARANGO MORALES, RODRIGO TORREJANO, JAVIER DARIO PEREZ, ÁNGEL GUTIERREZ y EDDY ALFONSO CARVAJAL un pequeño gigante a la hora de estar en el tropel, en el paro, en la barricada y en la huelga</a:t>
            </a:r>
            <a:r>
              <a:rPr kumimoji="0" lang="es-E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tab pos="2238375" algn="l"/>
              </a:tabLst>
            </a:pPr>
            <a:endParaRPr lang="es-ES" sz="1600" dirty="0"/>
          </a:p>
          <a:p>
            <a:pPr marL="0" marR="0" lvl="0" indent="0" algn="just" defTabSz="914400" rtl="0" eaLnBrk="0" fontAlgn="base" latinLnBrk="0" hangingPunct="0">
              <a:lnSpc>
                <a:spcPct val="100000"/>
              </a:lnSpc>
              <a:spcBef>
                <a:spcPct val="0"/>
              </a:spcBef>
              <a:spcAft>
                <a:spcPct val="0"/>
              </a:spcAft>
              <a:buClrTx/>
              <a:buSzTx/>
              <a:buFontTx/>
              <a:buNone/>
              <a:tabLst>
                <a:tab pos="2238375" algn="l"/>
              </a:tabLst>
            </a:pPr>
            <a:endParaRPr kumimoji="0" lang="es-ES" sz="16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38375" algn="l"/>
              </a:tabLst>
            </a:pPr>
            <a:endParaRPr lang="es-ES" sz="1600" dirty="0"/>
          </a:p>
          <a:p>
            <a:pPr marL="0" marR="0" lvl="0" indent="0" algn="just" defTabSz="914400" rtl="0" eaLnBrk="0" fontAlgn="base" latinLnBrk="0" hangingPunct="0">
              <a:lnSpc>
                <a:spcPct val="100000"/>
              </a:lnSpc>
              <a:spcBef>
                <a:spcPct val="0"/>
              </a:spcBef>
              <a:spcAft>
                <a:spcPct val="0"/>
              </a:spcAft>
              <a:buClrTx/>
              <a:buSzTx/>
              <a:buFontTx/>
              <a:buNone/>
              <a:tabLst>
                <a:tab pos="2238375" algn="l"/>
              </a:tabLst>
            </a:pPr>
            <a:endParaRPr kumimoji="0" lang="es-ES" sz="16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38375" algn="l"/>
              </a:tabLst>
            </a:pPr>
            <a:endParaRPr kumimoji="0" lang="es-CO"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38375" algn="l"/>
              </a:tabLst>
            </a:pPr>
            <a:endParaRPr lang="es-CO" sz="900" dirty="0"/>
          </a:p>
          <a:p>
            <a:pPr marL="0" marR="0" lvl="0" indent="0" algn="just" defTabSz="914400" rtl="0" eaLnBrk="0" fontAlgn="base" latinLnBrk="0" hangingPunct="0">
              <a:lnSpc>
                <a:spcPct val="100000"/>
              </a:lnSpc>
              <a:spcBef>
                <a:spcPct val="0"/>
              </a:spcBef>
              <a:spcAft>
                <a:spcPct val="0"/>
              </a:spcAft>
              <a:buClrTx/>
              <a:buSzTx/>
              <a:buFontTx/>
              <a:buNone/>
              <a:tabLst>
                <a:tab pos="2238375" algn="l"/>
              </a:tabLst>
            </a:pPr>
            <a:endParaRPr kumimoji="0" lang="es-CO"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38375" algn="l"/>
              </a:tabLst>
            </a:pPr>
            <a:endParaRPr kumimoji="0" lang="es-CO"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38375" algn="l"/>
              </a:tabLst>
            </a:pPr>
            <a:r>
              <a:rPr kumimoji="0" lang="es-CO"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s-CO"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38375" algn="l"/>
              </a:tabLst>
            </a:pPr>
            <a:endParaRPr kumimoji="0" lang="es-CO" sz="1800" b="0" i="0" u="none" strike="noStrike" cap="none" normalizeH="0" baseline="0" dirty="0">
              <a:ln>
                <a:noFill/>
              </a:ln>
              <a:solidFill>
                <a:schemeClr val="tx1"/>
              </a:solidFill>
              <a:effectLst/>
              <a:latin typeface="Arial" panose="020B0604020202020204" pitchFamily="34" charset="0"/>
            </a:endParaRPr>
          </a:p>
        </p:txBody>
      </p:sp>
      <p:pic>
        <p:nvPicPr>
          <p:cNvPr id="18433"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6135" y="3357987"/>
            <a:ext cx="3038950" cy="2347081"/>
          </a:xfrm>
          <a:prstGeom prst="rect">
            <a:avLst/>
          </a:prstGeom>
          <a:noFill/>
          <a:extLst>
            <a:ext uri="{909E8E84-426E-40DD-AFC4-6F175D3DCCD1}">
              <a14:hiddenFill xmlns:a14="http://schemas.microsoft.com/office/drawing/2010/main">
                <a:solidFill>
                  <a:srgbClr val="FFFFFF"/>
                </a:solidFill>
              </a14:hiddenFill>
            </a:ext>
          </a:extLst>
        </p:spPr>
      </p:pic>
      <p:pic>
        <p:nvPicPr>
          <p:cNvPr id="18436"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8110" y="545790"/>
            <a:ext cx="309753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1900" y="3267157"/>
            <a:ext cx="3810000" cy="273506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6833339" y="21432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
        <p:nvSpPr>
          <p:cNvPr id="7" name="Rectangle 6"/>
          <p:cNvSpPr>
            <a:spLocks noChangeArrowheads="1"/>
          </p:cNvSpPr>
          <p:nvPr/>
        </p:nvSpPr>
        <p:spPr bwMode="auto">
          <a:xfrm>
            <a:off x="6833339" y="303372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38375" algn="l"/>
              </a:tabLst>
              <a:defRPr>
                <a:solidFill>
                  <a:schemeClr val="tx1"/>
                </a:solidFill>
                <a:latin typeface="Arial" panose="020B0604020202020204" pitchFamily="34" charset="0"/>
              </a:defRPr>
            </a:lvl1pPr>
            <a:lvl2pPr eaLnBrk="0" fontAlgn="base" hangingPunct="0">
              <a:spcBef>
                <a:spcPct val="0"/>
              </a:spcBef>
              <a:spcAft>
                <a:spcPct val="0"/>
              </a:spcAft>
              <a:tabLst>
                <a:tab pos="2238375" algn="l"/>
              </a:tabLst>
              <a:defRPr>
                <a:solidFill>
                  <a:schemeClr val="tx1"/>
                </a:solidFill>
                <a:latin typeface="Arial" panose="020B0604020202020204" pitchFamily="34" charset="0"/>
              </a:defRPr>
            </a:lvl2pPr>
            <a:lvl3pPr eaLnBrk="0" fontAlgn="base" hangingPunct="0">
              <a:spcBef>
                <a:spcPct val="0"/>
              </a:spcBef>
              <a:spcAft>
                <a:spcPct val="0"/>
              </a:spcAft>
              <a:tabLst>
                <a:tab pos="2238375" algn="l"/>
              </a:tabLst>
              <a:defRPr>
                <a:solidFill>
                  <a:schemeClr val="tx1"/>
                </a:solidFill>
                <a:latin typeface="Arial" panose="020B0604020202020204" pitchFamily="34" charset="0"/>
              </a:defRPr>
            </a:lvl3pPr>
            <a:lvl4pPr eaLnBrk="0" fontAlgn="base" hangingPunct="0">
              <a:spcBef>
                <a:spcPct val="0"/>
              </a:spcBef>
              <a:spcAft>
                <a:spcPct val="0"/>
              </a:spcAft>
              <a:tabLst>
                <a:tab pos="2238375" algn="l"/>
              </a:tabLst>
              <a:defRPr>
                <a:solidFill>
                  <a:schemeClr val="tx1"/>
                </a:solidFill>
                <a:latin typeface="Arial" panose="020B0604020202020204" pitchFamily="34" charset="0"/>
              </a:defRPr>
            </a:lvl4pPr>
            <a:lvl5pPr eaLnBrk="0" fontAlgn="base" hangingPunct="0">
              <a:spcBef>
                <a:spcPct val="0"/>
              </a:spcBef>
              <a:spcAft>
                <a:spcPct val="0"/>
              </a:spcAft>
              <a:tabLst>
                <a:tab pos="2238375" algn="l"/>
              </a:tabLst>
              <a:defRPr>
                <a:solidFill>
                  <a:schemeClr val="tx1"/>
                </a:solidFill>
                <a:latin typeface="Arial" panose="020B0604020202020204" pitchFamily="34" charset="0"/>
              </a:defRPr>
            </a:lvl5pPr>
            <a:lvl6pPr eaLnBrk="0" fontAlgn="base" hangingPunct="0">
              <a:spcBef>
                <a:spcPct val="0"/>
              </a:spcBef>
              <a:spcAft>
                <a:spcPct val="0"/>
              </a:spcAft>
              <a:tabLst>
                <a:tab pos="2238375" algn="l"/>
              </a:tabLst>
              <a:defRPr>
                <a:solidFill>
                  <a:schemeClr val="tx1"/>
                </a:solidFill>
                <a:latin typeface="Arial" panose="020B0604020202020204" pitchFamily="34" charset="0"/>
              </a:defRPr>
            </a:lvl6pPr>
            <a:lvl7pPr eaLnBrk="0" fontAlgn="base" hangingPunct="0">
              <a:spcBef>
                <a:spcPct val="0"/>
              </a:spcBef>
              <a:spcAft>
                <a:spcPct val="0"/>
              </a:spcAft>
              <a:tabLst>
                <a:tab pos="2238375" algn="l"/>
              </a:tabLst>
              <a:defRPr>
                <a:solidFill>
                  <a:schemeClr val="tx1"/>
                </a:solidFill>
                <a:latin typeface="Arial" panose="020B0604020202020204" pitchFamily="34" charset="0"/>
              </a:defRPr>
            </a:lvl7pPr>
            <a:lvl8pPr eaLnBrk="0" fontAlgn="base" hangingPunct="0">
              <a:spcBef>
                <a:spcPct val="0"/>
              </a:spcBef>
              <a:spcAft>
                <a:spcPct val="0"/>
              </a:spcAft>
              <a:tabLst>
                <a:tab pos="2238375" algn="l"/>
              </a:tabLst>
              <a:defRPr>
                <a:solidFill>
                  <a:schemeClr val="tx1"/>
                </a:solidFill>
                <a:latin typeface="Arial" panose="020B0604020202020204" pitchFamily="34" charset="0"/>
              </a:defRPr>
            </a:lvl8pPr>
            <a:lvl9pPr eaLnBrk="0" fontAlgn="base" hangingPunct="0">
              <a:spcBef>
                <a:spcPct val="0"/>
              </a:spcBef>
              <a:spcAft>
                <a:spcPct val="0"/>
              </a:spcAft>
              <a:tabLst>
                <a:tab pos="22383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38375" algn="l"/>
              </a:tabLst>
            </a:pPr>
            <a:br>
              <a:rPr kumimoji="0" lang="es-CO"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es-CO"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38375" algn="l"/>
              </a:tabLst>
            </a:pPr>
            <a:endParaRPr kumimoji="0" lang="es-C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3035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09472" y="0"/>
            <a:ext cx="10101072" cy="3970318"/>
          </a:xfrm>
          <a:prstGeom prst="rect">
            <a:avLst/>
          </a:prstGeom>
        </p:spPr>
        <p:txBody>
          <a:bodyPr wrap="square">
            <a:spAutoFit/>
          </a:bodyPr>
          <a:lstStyle/>
          <a:p>
            <a:pPr algn="just">
              <a:lnSpc>
                <a:spcPct val="150000"/>
              </a:lnSpc>
              <a:spcAft>
                <a:spcPts val="0"/>
              </a:spcAft>
            </a:pPr>
            <a:endParaRPr lang="es-CO" sz="2400" dirty="0">
              <a:latin typeface="Times New Roman" panose="02020603050405020304" pitchFamily="18" charset="0"/>
              <a:ea typeface="Times New Roman" panose="02020603050405020304" pitchFamily="18" charset="0"/>
            </a:endParaRPr>
          </a:p>
          <a:p>
            <a:pPr algn="just">
              <a:lnSpc>
                <a:spcPct val="150000"/>
              </a:lnSpc>
              <a:spcAft>
                <a:spcPts val="0"/>
              </a:spcAft>
            </a:pPr>
            <a:r>
              <a:rPr lang="es-ES" sz="2400" dirty="0">
                <a:latin typeface="Times New Roman" panose="02020603050405020304" pitchFamily="18" charset="0"/>
                <a:ea typeface="Times New Roman" panose="02020603050405020304" pitchFamily="18" charset="0"/>
              </a:rPr>
              <a:t>Recordamos  igualmente a los ex trabajadores de SOFASA que continuaron en la lucha para defender los intereses obreros y del proletariado, RAMIRO VARGAS MEJIA, GUILLERMO SUAREZ USUGA Y NELSON WILLAM BEDOYA (la machaca), quienes  cuando de tropelías se trataba, tampoco tenían horario  ni fecha en el calendario como dice la canción.</a:t>
            </a:r>
          </a:p>
          <a:p>
            <a:pPr algn="just">
              <a:lnSpc>
                <a:spcPct val="150000"/>
              </a:lnSpc>
              <a:spcAft>
                <a:spcPts val="0"/>
              </a:spcAft>
            </a:pPr>
            <a:endParaRPr lang="es-CO"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52893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sz="half" idx="1"/>
          </p:nvPr>
        </p:nvSpPr>
        <p:spPr bwMode="auto">
          <a:xfrm>
            <a:off x="238225" y="-218301"/>
            <a:ext cx="7019825"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dirty="0">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s-ES" dirty="0">
                <a:latin typeface="Times New Roman" panose="02020603050405020304" pitchFamily="18" charset="0"/>
                <a:ea typeface="Times New Roman" panose="02020603050405020304" pitchFamily="18" charset="0"/>
                <a:cs typeface="Times New Roman" panose="02020603050405020304" pitchFamily="18" charset="0"/>
              </a:rPr>
              <a:t>Sindicalistas d</a:t>
            </a:r>
            <a:r>
              <a:rPr kumimoji="0" lang="es-E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 la Frontino Good Mines, entre muchos, también fueron aniquilados</a:t>
            </a:r>
            <a:r>
              <a:rPr kumimoji="0" lang="es-ES" b="0"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dirty="0">
                <a:latin typeface="Times New Roman" panose="02020603050405020304" pitchFamily="18" charset="0"/>
                <a:ea typeface="Times New Roman" panose="02020603050405020304" pitchFamily="18" charset="0"/>
                <a:cs typeface="Times New Roman" panose="02020603050405020304" pitchFamily="18" charset="0"/>
              </a:rPr>
              <a:t>l</a:t>
            </a:r>
            <a:r>
              <a:rPr kumimoji="0" lang="es-E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os compañeros RAFAEL GUARDIA, NAZARENO RIVERA, LUIS CARLOS OLORTE y el minero raso, ANDRES POSADA (Mojarro), al que MACACO no le perdono que se revelara contra el régimen.</a:t>
            </a:r>
          </a:p>
          <a:p>
            <a:pPr marL="0" marR="0" lvl="0" indent="0" algn="just" defTabSz="914400" rtl="0" eaLnBrk="0" fontAlgn="base" latinLnBrk="0" hangingPunct="0">
              <a:lnSpc>
                <a:spcPct val="100000"/>
              </a:lnSpc>
              <a:spcBef>
                <a:spcPct val="0"/>
              </a:spcBef>
              <a:spcAft>
                <a:spcPct val="0"/>
              </a:spcAft>
              <a:buClrTx/>
              <a:buSzTx/>
              <a:buFontTx/>
              <a:buNone/>
              <a:tabLst/>
            </a:pPr>
            <a:endParaRPr lang="es-ES" dirty="0">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b="0" i="0" u="none" strike="noStrike" cap="none" normalizeH="0" baseline="0" dirty="0">
              <a:ln>
                <a:noFill/>
              </a:ln>
              <a:solidFill>
                <a:schemeClr val="tx1"/>
              </a:solidFill>
              <a:effectLst/>
              <a:latin typeface="Arial" panose="020B0604020202020204" pitchFamily="34" charset="0"/>
            </a:endParaRPr>
          </a:p>
        </p:txBody>
      </p:sp>
      <p:pic>
        <p:nvPicPr>
          <p:cNvPr id="1027"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292" y="118811"/>
            <a:ext cx="3286125" cy="213059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292" y="2350978"/>
            <a:ext cx="3443539" cy="24669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6624486" y="28875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
        <p:nvSpPr>
          <p:cNvPr id="7" name="Rectangle 5"/>
          <p:cNvSpPr>
            <a:spLocks noChangeArrowheads="1"/>
          </p:cNvSpPr>
          <p:nvPr/>
        </p:nvSpPr>
        <p:spPr bwMode="auto">
          <a:xfrm>
            <a:off x="6624486" y="32129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s-CO"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6989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sz="half" idx="2"/>
          </p:nvPr>
        </p:nvSpPr>
        <p:spPr>
          <a:xfrm>
            <a:off x="12950088" y="2768603"/>
            <a:ext cx="6447488" cy="7319026"/>
          </a:xfrm>
        </p:spPr>
        <p:txBody>
          <a:bodyPr/>
          <a:lstStyle/>
          <a:p>
            <a:endParaRPr lang="es-CO" dirty="0"/>
          </a:p>
        </p:txBody>
      </p:sp>
      <p:sp>
        <p:nvSpPr>
          <p:cNvPr id="9" name="Rectángulo 8"/>
          <p:cNvSpPr/>
          <p:nvPr/>
        </p:nvSpPr>
        <p:spPr>
          <a:xfrm>
            <a:off x="650450" y="743337"/>
            <a:ext cx="6264700" cy="5078313"/>
          </a:xfrm>
          <a:prstGeom prst="rect">
            <a:avLst/>
          </a:prstGeom>
        </p:spPr>
        <p:txBody>
          <a:bodyPr wrap="square">
            <a:spAutoFit/>
          </a:bodyPr>
          <a:lstStyle/>
          <a:p>
            <a:pPr algn="just">
              <a:lnSpc>
                <a:spcPct val="150000"/>
              </a:lnSpc>
              <a:spcAft>
                <a:spcPts val="0"/>
              </a:spcAft>
            </a:pPr>
            <a:r>
              <a:rPr lang="es-ES" sz="2400" dirty="0">
                <a:latin typeface="Times New Roman" panose="02020603050405020304" pitchFamily="18" charset="0"/>
                <a:ea typeface="Times New Roman" panose="02020603050405020304" pitchFamily="18" charset="0"/>
              </a:rPr>
              <a:t>Hacemos en este acto un reconocimiento especial a OSIEL TAPASCO QUINTERO obrero de la industria del plástico, quien lideró por mas de cinco años la toma de Industrias Plásticas Gacela, en defensa  de las acreencias de unos 180 trabajadores. Un obrero de figura diminuta pero de una calidad humana extraordinaria, solidario como ninguno y de convicciones inclaudicables por la construcción del socialismo.</a:t>
            </a:r>
            <a:endParaRPr lang="es-CO" sz="2400" dirty="0">
              <a:effectLst/>
              <a:latin typeface="Times New Roman" panose="02020603050405020304" pitchFamily="18" charset="0"/>
              <a:ea typeface="Times New Roman" panose="02020603050405020304" pitchFamily="18" charset="0"/>
            </a:endParaRPr>
          </a:p>
        </p:txBody>
      </p:sp>
      <p:pic>
        <p:nvPicPr>
          <p:cNvPr id="2055"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8000" y="1314600"/>
            <a:ext cx="4152049" cy="44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9378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646771" y="853611"/>
            <a:ext cx="6166623" cy="4881563"/>
          </a:xfrm>
        </p:spPr>
        <p:txBody>
          <a:bodyPr>
            <a:normAutofit/>
          </a:bodyPr>
          <a:lstStyle/>
          <a:p>
            <a:endParaRPr lang="es-ES" dirty="0"/>
          </a:p>
          <a:p>
            <a:pPr algn="just"/>
            <a:r>
              <a:rPr lang="es-ES" sz="3200" dirty="0">
                <a:latin typeface="Times New Roman" panose="02020603050405020304" pitchFamily="18" charset="0"/>
                <a:cs typeface="Times New Roman" panose="02020603050405020304" pitchFamily="18" charset="0"/>
              </a:rPr>
              <a:t>LUIS EDUARDO CASTRILLON (Lucho), trabajador de la empresa ERECOS, quien falleció accidentalmente en desarrollo de actividades sindicales, tampoco lo podremos olvidar por que fue un luchador todo terreno como solemos decir los paisas.</a:t>
            </a:r>
            <a:endParaRPr lang="es-CO" sz="3200" dirty="0">
              <a:latin typeface="Times New Roman" panose="02020603050405020304" pitchFamily="18" charset="0"/>
              <a:cs typeface="Times New Roman" panose="02020603050405020304" pitchFamily="18" charset="0"/>
            </a:endParaRPr>
          </a:p>
          <a:p>
            <a:endParaRPr lang="es-CO" dirty="0">
              <a:latin typeface="Times New Roman" panose="02020603050405020304" pitchFamily="18" charset="0"/>
              <a:cs typeface="Times New Roman" panose="02020603050405020304" pitchFamily="18" charset="0"/>
            </a:endParaRPr>
          </a:p>
        </p:txBody>
      </p:sp>
      <p:pic>
        <p:nvPicPr>
          <p:cNvPr id="7"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2378" y="1255794"/>
            <a:ext cx="4229100" cy="3791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2565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03355" y="653676"/>
            <a:ext cx="9230533" cy="4062651"/>
          </a:xfrm>
          <a:prstGeom prst="rect">
            <a:avLst/>
          </a:prstGeom>
        </p:spPr>
        <p:txBody>
          <a:bodyPr wrap="square">
            <a:spAutoFit/>
          </a:bodyPr>
          <a:lstStyle/>
          <a:p>
            <a:pPr algn="just">
              <a:lnSpc>
                <a:spcPct val="150000"/>
              </a:lnSpc>
              <a:spcAft>
                <a:spcPts val="0"/>
              </a:spcAft>
            </a:pPr>
            <a:r>
              <a:rPr lang="es-ES" sz="2400" dirty="0">
                <a:latin typeface="Times New Roman" panose="02020603050405020304" pitchFamily="18" charset="0"/>
                <a:ea typeface="Times New Roman" panose="02020603050405020304" pitchFamily="18" charset="0"/>
              </a:rPr>
              <a:t>JESUS MARIA ZAPATA CARTAGENA   “CHUCHO MINGA”</a:t>
            </a:r>
            <a:endParaRPr lang="es-CO" sz="2400" dirty="0">
              <a:latin typeface="Times New Roman" panose="02020603050405020304" pitchFamily="18" charset="0"/>
              <a:ea typeface="Times New Roman" panose="02020603050405020304" pitchFamily="18" charset="0"/>
            </a:endParaRPr>
          </a:p>
          <a:p>
            <a:pPr algn="just">
              <a:lnSpc>
                <a:spcPct val="150000"/>
              </a:lnSpc>
              <a:spcAft>
                <a:spcPts val="0"/>
              </a:spcAft>
            </a:pPr>
            <a:r>
              <a:rPr lang="es-ES" sz="2400" dirty="0">
                <a:latin typeface="Times New Roman" panose="02020603050405020304" pitchFamily="18" charset="0"/>
                <a:ea typeface="Times New Roman" panose="02020603050405020304" pitchFamily="18" charset="0"/>
              </a:rPr>
              <a:t>Al que el Estado no pudo domar en sus mazmorras, ni minar su espíritu solidario y su moral. Un compañero de excelentes calidades humanas y de firmes convicciones revolucionarias, que estuvo presto a servirle a la causa hasta el día de su muerte. </a:t>
            </a:r>
          </a:p>
          <a:p>
            <a:pPr algn="just">
              <a:lnSpc>
                <a:spcPct val="150000"/>
              </a:lnSpc>
              <a:spcAft>
                <a:spcPts val="0"/>
              </a:spcAft>
            </a:pPr>
            <a:endParaRPr lang="es-ES" sz="2400" dirty="0">
              <a:effectLst/>
              <a:latin typeface="Times New Roman" panose="02020603050405020304" pitchFamily="18" charset="0"/>
              <a:ea typeface="Times New Roman" panose="02020603050405020304" pitchFamily="18" charset="0"/>
            </a:endParaRPr>
          </a:p>
          <a:p>
            <a:pPr algn="just">
              <a:lnSpc>
                <a:spcPct val="150000"/>
              </a:lnSpc>
              <a:spcAft>
                <a:spcPts val="0"/>
              </a:spcAft>
            </a:pPr>
            <a:endParaRPr lang="es-CO" sz="1400" dirty="0">
              <a:effectLst/>
              <a:latin typeface="Times New Roman" panose="02020603050405020304" pitchFamily="18" charset="0"/>
              <a:ea typeface="Times New Roman" panose="02020603050405020304" pitchFamily="18" charset="0"/>
            </a:endParaRPr>
          </a:p>
          <a:p>
            <a:pPr algn="just">
              <a:lnSpc>
                <a:spcPct val="150000"/>
              </a:lnSpc>
              <a:spcAft>
                <a:spcPts val="0"/>
              </a:spcAft>
            </a:pPr>
            <a:endParaRPr lang="es-CO" sz="1400" dirty="0">
              <a:effectLst/>
              <a:latin typeface="Times New Roman" panose="02020603050405020304" pitchFamily="18" charset="0"/>
              <a:ea typeface="Times New Roman" panose="02020603050405020304" pitchFamily="18" charset="0"/>
            </a:endParaRPr>
          </a:p>
        </p:txBody>
      </p:sp>
      <p:pic>
        <p:nvPicPr>
          <p:cNvPr id="3" name="Imagen 2" descr="C:\Users\W8\Desktop\Mis Imagenes\Mis Documentos\2017\EDIC ION 109\IMG-20170727-WA000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8907" y="3771257"/>
            <a:ext cx="1739855" cy="1705715"/>
          </a:xfrm>
          <a:prstGeom prst="rect">
            <a:avLst/>
          </a:prstGeom>
          <a:noFill/>
          <a:ln>
            <a:noFill/>
          </a:ln>
        </p:spPr>
      </p:pic>
    </p:spTree>
    <p:extLst>
      <p:ext uri="{BB962C8B-B14F-4D97-AF65-F5344CB8AC3E}">
        <p14:creationId xmlns:p14="http://schemas.microsoft.com/office/powerpoint/2010/main" val="4243853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10896" y="-4834767"/>
            <a:ext cx="11759183" cy="13449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2800" dirty="0">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2800" dirty="0">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2800" dirty="0">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2800" dirty="0">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2800" dirty="0">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2800" dirty="0">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2800" dirty="0">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2800" dirty="0">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lang="es-ES" sz="2800" dirty="0">
                <a:latin typeface="Arial" panose="020B0604020202020204" pitchFamily="34" charset="0"/>
                <a:ea typeface="Times New Roman" panose="02020603050405020304" pitchFamily="18" charset="0"/>
              </a:rPr>
              <a:t>       </a:t>
            </a:r>
            <a:r>
              <a:rPr kumimoji="0" lang="es-E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JULIO CESAR</a:t>
            </a:r>
            <a:r>
              <a:rPr kumimoji="0" lang="es-ES" sz="2800" b="0" i="0" u="none" strike="noStrike" cap="none" normalizeH="0" dirty="0">
                <a:ln>
                  <a:noFill/>
                </a:ln>
                <a:solidFill>
                  <a:schemeClr val="tx1"/>
                </a:solidFill>
                <a:effectLst/>
                <a:latin typeface="Arial" panose="020B0604020202020204" pitchFamily="34" charset="0"/>
                <a:ea typeface="Times New Roman" panose="02020603050405020304" pitchFamily="18" charset="0"/>
              </a:rPr>
              <a:t> HIGUITA ROLDAN.</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dirty="0">
              <a:ln>
                <a:noFill/>
              </a:ln>
              <a:solidFill>
                <a:schemeClr val="tx1"/>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s-ES" sz="2800" dirty="0">
                <a:latin typeface="Arial" panose="020B0604020202020204" pitchFamily="34" charset="0"/>
                <a:ea typeface="Times New Roman" panose="02020603050405020304" pitchFamily="18" charset="0"/>
              </a:rPr>
              <a:t>     </a:t>
            </a:r>
            <a:r>
              <a:rPr kumimoji="0" lang="es-E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Ex trabajador del Departamento de Antioquia, de los combativos             </a:t>
            </a:r>
          </a:p>
          <a:p>
            <a:pPr marL="0" marR="0" lvl="0" indent="0" algn="just" defTabSz="914400" rtl="0" eaLnBrk="0" fontAlgn="base" latinLnBrk="0" hangingPunct="0">
              <a:lnSpc>
                <a:spcPct val="100000"/>
              </a:lnSpc>
              <a:spcBef>
                <a:spcPct val="0"/>
              </a:spcBef>
              <a:spcAft>
                <a:spcPct val="0"/>
              </a:spcAft>
              <a:buClrTx/>
              <a:buSzTx/>
              <a:buFontTx/>
              <a:buNone/>
              <a:tabLst/>
            </a:pPr>
            <a:r>
              <a:rPr lang="es-ES" sz="2800" dirty="0">
                <a:latin typeface="Arial" panose="020B0604020202020204" pitchFamily="34" charset="0"/>
                <a:ea typeface="Times New Roman" panose="02020603050405020304" pitchFamily="18" charset="0"/>
              </a:rPr>
              <a:t>     </a:t>
            </a:r>
            <a:r>
              <a:rPr kumimoji="0" lang="es-E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luchadores de </a:t>
            </a:r>
            <a:r>
              <a:rPr lang="es-ES" sz="2800" dirty="0">
                <a:latin typeface="Arial" panose="020B0604020202020204" pitchFamily="34" charset="0"/>
                <a:ea typeface="Times New Roman" panose="02020603050405020304" pitchFamily="18" charset="0"/>
              </a:rPr>
              <a:t>SI</a:t>
            </a:r>
            <a:r>
              <a:rPr kumimoji="0" lang="es-E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NTRADEPARTAMENTO y militante del Bloque     </a:t>
            </a:r>
          </a:p>
          <a:p>
            <a:pPr marL="0" marR="0" lvl="0" indent="0" algn="just" defTabSz="914400" rtl="0" eaLnBrk="0" fontAlgn="base" latinLnBrk="0" hangingPunct="0">
              <a:lnSpc>
                <a:spcPct val="100000"/>
              </a:lnSpc>
              <a:spcBef>
                <a:spcPct val="0"/>
              </a:spcBef>
              <a:spcAft>
                <a:spcPct val="0"/>
              </a:spcAft>
              <a:buClrTx/>
              <a:buSzTx/>
              <a:buFontTx/>
              <a:buNone/>
              <a:tabLst/>
            </a:pPr>
            <a:r>
              <a:rPr lang="es-ES" sz="2800" dirty="0">
                <a:latin typeface="Arial" panose="020B0604020202020204" pitchFamily="34" charset="0"/>
                <a:ea typeface="Times New Roman" panose="02020603050405020304" pitchFamily="18" charset="0"/>
              </a:rPr>
              <a:t>     </a:t>
            </a:r>
            <a:r>
              <a:rPr kumimoji="0" lang="es-E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Sindical Independiente.</a:t>
            </a:r>
          </a:p>
          <a:p>
            <a:pPr marL="0" marR="0" lvl="0" indent="0" algn="l" defTabSz="914400" rtl="0" eaLnBrk="0" fontAlgn="base" latinLnBrk="0" hangingPunct="0">
              <a:lnSpc>
                <a:spcPct val="100000"/>
              </a:lnSpc>
              <a:spcBef>
                <a:spcPct val="0"/>
              </a:spcBef>
              <a:spcAft>
                <a:spcPct val="0"/>
              </a:spcAft>
              <a:buClrTx/>
              <a:buSzTx/>
              <a:buFontTx/>
              <a:buNone/>
              <a:tabLst/>
            </a:pPr>
            <a:endParaRPr lang="es-ES" sz="16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dirty="0">
              <a:ln>
                <a:noFill/>
              </a:ln>
              <a:solidFill>
                <a:schemeClr val="tx1"/>
              </a:solidFill>
              <a:effectLst/>
              <a:latin typeface="Arial" panose="020B0604020202020204" pitchFamily="34" charset="0"/>
            </a:endParaRPr>
          </a:p>
          <a:p>
            <a:pPr lvl="0" eaLnBrk="0" fontAlgn="base" hangingPunct="0">
              <a:spcBef>
                <a:spcPct val="0"/>
              </a:spcBef>
              <a:spcAft>
                <a:spcPct val="0"/>
              </a:spcAft>
            </a:pPr>
            <a:r>
              <a:rPr lang="es-ES" b="1" dirty="0">
                <a:latin typeface="Arial" panose="020B0604020202020204" pitchFamily="34" charset="0"/>
                <a:ea typeface="Times New Roman" panose="02020603050405020304" pitchFamily="18" charset="0"/>
              </a:rPr>
              <a:t>         </a:t>
            </a:r>
          </a:p>
          <a:p>
            <a:pPr lvl="0" eaLnBrk="0" fontAlgn="base" hangingPunct="0">
              <a:spcBef>
                <a:spcPct val="0"/>
              </a:spcBef>
              <a:spcAft>
                <a:spcPct val="0"/>
              </a:spcAft>
            </a:pPr>
            <a:endParaRPr kumimoji="0" lang="es-ES" b="1" i="0" u="none" strike="noStrike" cap="none" normalizeH="0" baseline="0" dirty="0">
              <a:ln>
                <a:noFill/>
              </a:ln>
              <a:solidFill>
                <a:schemeClr val="tx1"/>
              </a:solidFill>
              <a:effectLst/>
              <a:latin typeface="Arial" panose="020B0604020202020204" pitchFamily="34" charset="0"/>
            </a:endParaRPr>
          </a:p>
          <a:p>
            <a:pPr lvl="0" eaLnBrk="0" fontAlgn="base" hangingPunct="0">
              <a:spcBef>
                <a:spcPct val="0"/>
              </a:spcBef>
              <a:spcAft>
                <a:spcPct val="0"/>
              </a:spcAft>
            </a:pPr>
            <a:endParaRPr lang="es-ES" b="1" dirty="0">
              <a:latin typeface="Arial" panose="020B0604020202020204" pitchFamily="34" charset="0"/>
            </a:endParaRPr>
          </a:p>
          <a:p>
            <a:pPr lvl="0" eaLnBrk="0" fontAlgn="base" hangingPunct="0">
              <a:spcBef>
                <a:spcPct val="0"/>
              </a:spcBef>
              <a:spcAft>
                <a:spcPct val="0"/>
              </a:spcAft>
            </a:pPr>
            <a:endParaRPr kumimoji="0" lang="es-ES" b="1" i="0" u="none" strike="noStrike" cap="none" normalizeH="0" baseline="0" dirty="0">
              <a:ln>
                <a:noFill/>
              </a:ln>
              <a:solidFill>
                <a:schemeClr val="tx1"/>
              </a:solidFill>
              <a:effectLst/>
              <a:latin typeface="Arial" panose="020B0604020202020204" pitchFamily="34" charset="0"/>
            </a:endParaRPr>
          </a:p>
          <a:p>
            <a:pPr lvl="0" eaLnBrk="0" fontAlgn="base" hangingPunct="0">
              <a:spcBef>
                <a:spcPct val="0"/>
              </a:spcBef>
              <a:spcAft>
                <a:spcPct val="0"/>
              </a:spcAft>
            </a:pPr>
            <a:endParaRPr lang="es-ES" b="1" dirty="0">
              <a:latin typeface="Arial" panose="020B0604020202020204" pitchFamily="34" charset="0"/>
            </a:endParaRPr>
          </a:p>
          <a:p>
            <a:pPr lvl="0" eaLnBrk="0" fontAlgn="base" hangingPunct="0">
              <a:spcBef>
                <a:spcPct val="0"/>
              </a:spcBef>
              <a:spcAft>
                <a:spcPct val="0"/>
              </a:spcAft>
            </a:pPr>
            <a:endParaRPr kumimoji="0" lang="es-ES" b="1" i="0" u="none" strike="noStrike" cap="none" normalizeH="0" baseline="0" dirty="0">
              <a:ln>
                <a:noFill/>
              </a:ln>
              <a:solidFill>
                <a:schemeClr val="tx1"/>
              </a:solidFill>
              <a:effectLst/>
              <a:latin typeface="Arial" panose="020B0604020202020204" pitchFamily="34" charset="0"/>
            </a:endParaRPr>
          </a:p>
          <a:p>
            <a:pPr lvl="0" eaLnBrk="0" fontAlgn="base" hangingPunct="0">
              <a:spcBef>
                <a:spcPct val="0"/>
              </a:spcBef>
              <a:spcAft>
                <a:spcPct val="0"/>
              </a:spcAft>
            </a:pPr>
            <a:endParaRPr lang="es-ES" b="1" dirty="0">
              <a:latin typeface="Arial" panose="020B0604020202020204" pitchFamily="34" charset="0"/>
            </a:endParaRPr>
          </a:p>
          <a:p>
            <a:pPr lvl="0" eaLnBrk="0" fontAlgn="base" hangingPunct="0">
              <a:spcBef>
                <a:spcPct val="0"/>
              </a:spcBef>
              <a:spcAft>
                <a:spcPct val="0"/>
              </a:spcAft>
            </a:pPr>
            <a:endParaRPr kumimoji="0" lang="es-ES" b="1" i="0" u="none" strike="noStrike" cap="none" normalizeH="0" baseline="0" dirty="0">
              <a:ln>
                <a:noFill/>
              </a:ln>
              <a:solidFill>
                <a:schemeClr val="tx1"/>
              </a:solidFill>
              <a:effectLst/>
              <a:latin typeface="Arial" panose="020B0604020202020204" pitchFamily="34" charset="0"/>
            </a:endParaRPr>
          </a:p>
          <a:p>
            <a:pPr lvl="0" eaLnBrk="0" fontAlgn="base" hangingPunct="0">
              <a:spcBef>
                <a:spcPct val="0"/>
              </a:spcBef>
              <a:spcAft>
                <a:spcPct val="0"/>
              </a:spcAft>
            </a:pPr>
            <a:endParaRPr lang="es-ES" b="1" dirty="0">
              <a:latin typeface="Arial" panose="020B0604020202020204" pitchFamily="34" charset="0"/>
            </a:endParaRPr>
          </a:p>
          <a:p>
            <a:pPr lvl="0" eaLnBrk="0" fontAlgn="base" hangingPunct="0">
              <a:spcBef>
                <a:spcPct val="0"/>
              </a:spcBef>
              <a:spcAft>
                <a:spcPct val="0"/>
              </a:spcAft>
            </a:pPr>
            <a:endParaRPr kumimoji="0" lang="es-ES" b="1" i="0" u="none" strike="noStrike" cap="none" normalizeH="0" baseline="0" dirty="0">
              <a:ln>
                <a:noFill/>
              </a:ln>
              <a:solidFill>
                <a:schemeClr val="tx1"/>
              </a:solidFill>
              <a:effectLst/>
              <a:latin typeface="Arial" panose="020B0604020202020204" pitchFamily="34" charset="0"/>
            </a:endParaRPr>
          </a:p>
          <a:p>
            <a:pPr lvl="0" eaLnBrk="0" fontAlgn="base" hangingPunct="0">
              <a:spcBef>
                <a:spcPct val="0"/>
              </a:spcBef>
              <a:spcAft>
                <a:spcPct val="0"/>
              </a:spcAft>
            </a:pPr>
            <a:endParaRPr lang="es-ES" b="1" dirty="0">
              <a:latin typeface="Arial" panose="020B0604020202020204" pitchFamily="34" charset="0"/>
            </a:endParaRPr>
          </a:p>
          <a:p>
            <a:pPr lvl="0" eaLnBrk="0" fontAlgn="base" hangingPunct="0">
              <a:spcBef>
                <a:spcPct val="0"/>
              </a:spcBef>
              <a:spcAft>
                <a:spcPct val="0"/>
              </a:spcAft>
            </a:pPr>
            <a:endParaRPr kumimoji="0" lang="es-ES" b="1" i="0" u="none" strike="noStrike" cap="none" normalizeH="0" baseline="0" dirty="0">
              <a:ln>
                <a:noFill/>
              </a:ln>
              <a:solidFill>
                <a:schemeClr val="tx1"/>
              </a:solidFill>
              <a:effectLst/>
              <a:latin typeface="Arial" panose="020B0604020202020204" pitchFamily="34" charset="0"/>
            </a:endParaRPr>
          </a:p>
          <a:p>
            <a:pPr lvl="0" eaLnBrk="0" fontAlgn="base" hangingPunct="0">
              <a:spcBef>
                <a:spcPct val="0"/>
              </a:spcBef>
              <a:spcAft>
                <a:spcPct val="0"/>
              </a:spcAft>
            </a:pPr>
            <a:endParaRPr lang="es-ES" b="1" dirty="0">
              <a:latin typeface="Arial" panose="020B0604020202020204" pitchFamily="34" charset="0"/>
            </a:endParaRPr>
          </a:p>
          <a:p>
            <a:pPr lvl="0" eaLnBrk="0" fontAlgn="base" hangingPunct="0">
              <a:spcBef>
                <a:spcPct val="0"/>
              </a:spcBef>
              <a:spcAft>
                <a:spcPct val="0"/>
              </a:spcAft>
            </a:pPr>
            <a:endParaRPr kumimoji="0" lang="es-ES" b="1" i="0" u="none" strike="noStrike" cap="none" normalizeH="0" baseline="0" dirty="0">
              <a:ln>
                <a:noFill/>
              </a:ln>
              <a:solidFill>
                <a:schemeClr val="tx1"/>
              </a:solidFill>
              <a:effectLst/>
              <a:latin typeface="Arial" panose="020B0604020202020204" pitchFamily="34" charset="0"/>
            </a:endParaRPr>
          </a:p>
          <a:p>
            <a:pPr lvl="0" eaLnBrk="0" fontAlgn="base" hangingPunct="0">
              <a:spcBef>
                <a:spcPct val="0"/>
              </a:spcBef>
              <a:spcAft>
                <a:spcPct val="0"/>
              </a:spcAft>
            </a:pPr>
            <a:endParaRPr lang="es-ES" b="1" dirty="0">
              <a:latin typeface="Arial" panose="020B0604020202020204" pitchFamily="34" charset="0"/>
            </a:endParaRPr>
          </a:p>
          <a:p>
            <a:pPr lvl="0" eaLnBrk="0" fontAlgn="base" hangingPunct="0">
              <a:spcBef>
                <a:spcPct val="0"/>
              </a:spcBef>
              <a:spcAft>
                <a:spcPct val="0"/>
              </a:spcAft>
            </a:pPr>
            <a:endParaRPr kumimoji="0" lang="es-ES" b="1" i="0" u="none" strike="noStrike" cap="none" normalizeH="0" baseline="0" dirty="0">
              <a:ln>
                <a:noFill/>
              </a:ln>
              <a:solidFill>
                <a:schemeClr val="tx1"/>
              </a:solidFill>
              <a:effectLst/>
              <a:latin typeface="Arial" panose="020B0604020202020204" pitchFamily="34" charset="0"/>
            </a:endParaRPr>
          </a:p>
          <a:p>
            <a:pPr lvl="0" eaLnBrk="0" fontAlgn="base" hangingPunct="0">
              <a:spcBef>
                <a:spcPct val="0"/>
              </a:spcBef>
              <a:spcAft>
                <a:spcPct val="0"/>
              </a:spcAft>
            </a:pPr>
            <a:endParaRPr lang="es-ES" b="1" dirty="0">
              <a:latin typeface="Arial" panose="020B0604020202020204" pitchFamily="34" charset="0"/>
            </a:endParaRPr>
          </a:p>
          <a:p>
            <a:pPr lvl="0" eaLnBrk="0" fontAlgn="base" hangingPunct="0">
              <a:spcBef>
                <a:spcPct val="0"/>
              </a:spcBef>
              <a:spcAft>
                <a:spcPct val="0"/>
              </a:spcAft>
            </a:pPr>
            <a:endParaRPr kumimoji="0" lang="es-ES" b="1" i="0" u="none" strike="noStrike" cap="none" normalizeH="0" baseline="0" dirty="0">
              <a:ln>
                <a:noFill/>
              </a:ln>
              <a:solidFill>
                <a:schemeClr val="tx1"/>
              </a:solidFill>
              <a:effectLst/>
              <a:latin typeface="Arial" panose="020B0604020202020204" pitchFamily="34" charset="0"/>
            </a:endParaRPr>
          </a:p>
          <a:p>
            <a:pPr lvl="0" eaLnBrk="0" fontAlgn="base" hangingPunct="0">
              <a:spcBef>
                <a:spcPct val="0"/>
              </a:spcBef>
              <a:spcAft>
                <a:spcPct val="0"/>
              </a:spcAft>
            </a:pPr>
            <a:endParaRPr kumimoji="0" lang="es-CO"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1800" b="0" i="0" u="none" strike="noStrike" cap="none" normalizeH="0" baseline="0" dirty="0">
              <a:ln>
                <a:noFill/>
              </a:ln>
              <a:solidFill>
                <a:schemeClr val="tx1"/>
              </a:solidFill>
              <a:effectLst/>
              <a:latin typeface="Arial" panose="020B0604020202020204" pitchFamily="34" charset="0"/>
            </a:endParaRPr>
          </a:p>
        </p:txBody>
      </p:sp>
      <p:pic>
        <p:nvPicPr>
          <p:cNvPr id="4097" name="Picture 1" descr="IMG_69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5107" y="2722507"/>
            <a:ext cx="3267307" cy="2625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167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16916" y="796630"/>
            <a:ext cx="9375724"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CHUCHO MEJIA</a:t>
            </a:r>
            <a:endParaRPr kumimoji="0" lang="es-CO"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CO" sz="2800" dirty="0">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Un ejemplo a seguir por su fraternidad y hermandad. Un roble que aguanto todos los embates de la oligarquía.</a:t>
            </a:r>
            <a:endParaRPr kumimoji="0" lang="es-CO"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1800" b="0" i="0" u="none" strike="noStrike" cap="none" normalizeH="0" baseline="0" dirty="0">
              <a:ln>
                <a:noFill/>
              </a:ln>
              <a:solidFill>
                <a:schemeClr val="tx1"/>
              </a:solidFill>
              <a:effectLst/>
              <a:latin typeface="Arial" panose="020B0604020202020204" pitchFamily="34" charset="0"/>
            </a:endParaRPr>
          </a:p>
        </p:txBody>
      </p:sp>
      <p:pic>
        <p:nvPicPr>
          <p:cNvPr id="5121" name="Picture 1" descr="IMG-20170724-WA00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3434" y="3320829"/>
            <a:ext cx="2408666" cy="3066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446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69794" y="1190979"/>
            <a:ext cx="9792109"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Los defensores de derechos humanos y de los presos políticos también son un obstáculo para la burguesía y sus planes; por ello han</a:t>
            </a:r>
            <a:r>
              <a:rPr kumimoji="0" lang="es-ES" sz="2800" b="0" i="0" u="none" strike="noStrike" cap="none" normalizeH="0" dirty="0">
                <a:ln>
                  <a:noFill/>
                </a:ln>
                <a:solidFill>
                  <a:schemeClr val="tx1"/>
                </a:solidFill>
                <a:effectLst/>
                <a:latin typeface="Arial" panose="020B0604020202020204" pitchFamily="34" charset="0"/>
                <a:ea typeface="Times New Roman" panose="02020603050405020304" pitchFamily="18" charset="0"/>
              </a:rPr>
              <a:t> asesinado a</a:t>
            </a:r>
            <a:r>
              <a:rPr kumimoji="0" lang="es-E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miles de compañeros y compañeras, a quienes tampoco hemos olvidado y que en nombre de todas y todos  hacemos mención a HECTOR ABAD GOMEZ, LEONARDO BETANCURT, ALIRIO DE JESUS PEDRAZA, JOSE ALVEAR RESTREPO, EDUADO UMAÑA MENDOZA, JESUS MARIA VALLE JARAMILLO</a:t>
            </a:r>
            <a:r>
              <a:rPr lang="es-ES" sz="2800" dirty="0">
                <a:latin typeface="Arial" panose="020B0604020202020204" pitchFamily="34" charset="0"/>
                <a:ea typeface="Times New Roman" panose="02020603050405020304" pitchFamily="18" charset="0"/>
              </a:rPr>
              <a:t>.</a:t>
            </a:r>
            <a:r>
              <a:rPr kumimoji="0" lang="es-E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s-E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81641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sz="half" idx="2"/>
          </p:nvPr>
        </p:nvSpPr>
        <p:spPr>
          <a:xfrm>
            <a:off x="1026056" y="554976"/>
            <a:ext cx="10055352" cy="4351338"/>
          </a:xfrm>
        </p:spPr>
        <p:txBody>
          <a:bodyPr/>
          <a:lstStyle/>
          <a:p>
            <a:pPr marL="0" indent="0">
              <a:buNone/>
            </a:pPr>
            <a:r>
              <a:rPr lang="es-ES" sz="3600" dirty="0"/>
              <a:t>  </a:t>
            </a:r>
            <a:r>
              <a:rPr lang="es-ES" sz="3600" dirty="0">
                <a:latin typeface="Times New Roman" panose="02020603050405020304" pitchFamily="18" charset="0"/>
                <a:cs typeface="Times New Roman" panose="02020603050405020304" pitchFamily="18" charset="0"/>
              </a:rPr>
              <a:t>El Estado asesino a Jorge Eliecer Gaitán en 1948     </a:t>
            </a:r>
          </a:p>
          <a:p>
            <a:pPr marL="0" indent="0">
              <a:buNone/>
            </a:pPr>
            <a:r>
              <a:rPr lang="es-ES" sz="3600" dirty="0">
                <a:latin typeface="Times New Roman" panose="02020603050405020304" pitchFamily="18" charset="0"/>
                <a:cs typeface="Times New Roman" panose="02020603050405020304" pitchFamily="18" charset="0"/>
              </a:rPr>
              <a:t>  por  que vio comprometido su poder oligárquico.</a:t>
            </a:r>
            <a:endParaRPr lang="es-CO" sz="3600" dirty="0">
              <a:latin typeface="Times New Roman" panose="02020603050405020304" pitchFamily="18" charset="0"/>
              <a:cs typeface="Times New Roman" panose="02020603050405020304" pitchFamily="18" charset="0"/>
            </a:endParaRPr>
          </a:p>
          <a:p>
            <a:endParaRPr lang="es-CO" dirty="0"/>
          </a:p>
        </p:txBody>
      </p:sp>
      <p:pic>
        <p:nvPicPr>
          <p:cNvPr id="2058" name="Picture 10" descr="IMG_20170728_0830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0759" y="2560319"/>
            <a:ext cx="2243330" cy="218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9005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423652" y="244942"/>
            <a:ext cx="6585027" cy="4351338"/>
          </a:xfrm>
        </p:spPr>
        <p:txBody>
          <a:bodyPr>
            <a:normAutofit/>
          </a:bodyPr>
          <a:lstStyle/>
          <a:p>
            <a:pPr marL="0" indent="0" algn="just">
              <a:buNone/>
            </a:pPr>
            <a:endParaRPr lang="es-ES" sz="2200" dirty="0">
              <a:latin typeface="Times New Roman" panose="02020603050405020304" pitchFamily="18" charset="0"/>
              <a:cs typeface="Times New Roman" panose="02020603050405020304" pitchFamily="18" charset="0"/>
            </a:endParaRPr>
          </a:p>
          <a:p>
            <a:pPr marL="0" indent="0" algn="just">
              <a:buNone/>
            </a:pPr>
            <a:endParaRPr lang="es-ES" sz="2200" dirty="0">
              <a:latin typeface="Times New Roman" panose="02020603050405020304" pitchFamily="18" charset="0"/>
              <a:cs typeface="Times New Roman" panose="02020603050405020304" pitchFamily="18" charset="0"/>
            </a:endParaRPr>
          </a:p>
          <a:p>
            <a:endParaRPr lang="es-CO" dirty="0"/>
          </a:p>
          <a:p>
            <a:endParaRPr lang="es-CO" dirty="0"/>
          </a:p>
        </p:txBody>
      </p:sp>
      <p:sp>
        <p:nvSpPr>
          <p:cNvPr id="4" name="Marcador de contenido 3"/>
          <p:cNvSpPr>
            <a:spLocks noGrp="1"/>
          </p:cNvSpPr>
          <p:nvPr>
            <p:ph sz="half" idx="2"/>
          </p:nvPr>
        </p:nvSpPr>
        <p:spPr>
          <a:xfrm>
            <a:off x="13538138" y="1122539"/>
            <a:ext cx="5181600" cy="4351338"/>
          </a:xfrm>
        </p:spPr>
        <p:txBody>
          <a:bodyPr>
            <a:normAutofit/>
          </a:bodyPr>
          <a:lstStyle/>
          <a:p>
            <a:endParaRPr lang="es-CO" dirty="0"/>
          </a:p>
        </p:txBody>
      </p:sp>
      <p:pic>
        <p:nvPicPr>
          <p:cNvPr id="7170"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3336" y="2283451"/>
            <a:ext cx="3228975" cy="271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4516" y="190191"/>
            <a:ext cx="3227693" cy="272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Imagen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106" y="2663189"/>
            <a:ext cx="3258511" cy="244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9195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771289" y="4516242"/>
            <a:ext cx="5181600" cy="5666888"/>
          </a:xfrm>
        </p:spPr>
        <p:txBody>
          <a:bodyPr/>
          <a:lstStyle/>
          <a:p>
            <a:endParaRPr lang="es-CO" dirty="0"/>
          </a:p>
          <a:p>
            <a:endParaRPr lang="es-CO" dirty="0"/>
          </a:p>
          <a:p>
            <a:endParaRPr lang="es-CO" dirty="0"/>
          </a:p>
          <a:p>
            <a:endParaRPr lang="es-CO" dirty="0"/>
          </a:p>
          <a:p>
            <a:endParaRPr lang="es-CO" dirty="0"/>
          </a:p>
          <a:p>
            <a:endParaRPr lang="es-CO" dirty="0"/>
          </a:p>
          <a:p>
            <a:endParaRPr lang="es-CO" dirty="0"/>
          </a:p>
        </p:txBody>
      </p:sp>
      <p:pic>
        <p:nvPicPr>
          <p:cNvPr id="8194"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230" y="686296"/>
            <a:ext cx="4674474" cy="4547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9645" y="686296"/>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0865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89464" y="122663"/>
            <a:ext cx="9773608" cy="5940088"/>
          </a:xfrm>
          <a:prstGeom prst="rect">
            <a:avLst/>
          </a:prstGeom>
        </p:spPr>
        <p:txBody>
          <a:bodyPr wrap="square">
            <a:spAutoFit/>
          </a:bodyPr>
          <a:lstStyle/>
          <a:p>
            <a:pPr algn="just"/>
            <a:r>
              <a:rPr lang="es-ES" sz="2800" dirty="0">
                <a:latin typeface="Times New Roman" panose="02020603050405020304" pitchFamily="18" charset="0"/>
                <a:cs typeface="Times New Roman" panose="02020603050405020304" pitchFamily="18" charset="0"/>
              </a:rPr>
              <a:t>JULIO ERNESTO GONZALEZ Y JESUS EVERARDO PUERTA (CHUCHO PUERTA), fueron asesinados el 30 de enero de 1999 cuando viajaban de Medellín a Bogotá para una asamblea del CSPP, los bajaron del bus a la altura de Doradal, dejándolos tendidos a la orilla de la vía.</a:t>
            </a:r>
            <a:endParaRPr lang="es-CO" sz="2800" dirty="0">
              <a:latin typeface="Times New Roman" panose="02020603050405020304" pitchFamily="18" charset="0"/>
              <a:cs typeface="Times New Roman" panose="02020603050405020304" pitchFamily="18" charset="0"/>
            </a:endParaRPr>
          </a:p>
          <a:p>
            <a:endParaRPr lang="es-CO" sz="2400" dirty="0"/>
          </a:p>
          <a:p>
            <a:endParaRPr lang="es-CO" sz="2400" dirty="0"/>
          </a:p>
          <a:p>
            <a:endParaRPr lang="es-CO" sz="2400" dirty="0"/>
          </a:p>
          <a:p>
            <a:endParaRPr lang="es-CO" sz="2400" dirty="0"/>
          </a:p>
          <a:p>
            <a:endParaRPr lang="es-CO" sz="2400" dirty="0"/>
          </a:p>
          <a:p>
            <a:endParaRPr lang="es-CO" sz="2400" dirty="0"/>
          </a:p>
          <a:p>
            <a:endParaRPr lang="es-CO" sz="2400" dirty="0"/>
          </a:p>
          <a:p>
            <a:endParaRPr lang="es-CO" sz="2400" dirty="0"/>
          </a:p>
          <a:p>
            <a:endParaRPr lang="es-CO" sz="2400" dirty="0"/>
          </a:p>
          <a:p>
            <a:endParaRPr lang="es-CO" sz="2400" dirty="0"/>
          </a:p>
        </p:txBody>
      </p:sp>
      <p:pic>
        <p:nvPicPr>
          <p:cNvPr id="9218"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565" y="2405548"/>
            <a:ext cx="3267075" cy="2690559"/>
          </a:xfrm>
          <a:prstGeom prst="rect">
            <a:avLst/>
          </a:prstGeom>
          <a:noFill/>
          <a:extLst>
            <a:ext uri="{909E8E84-426E-40DD-AFC4-6F175D3DCCD1}">
              <a14:hiddenFill xmlns:a14="http://schemas.microsoft.com/office/drawing/2010/main">
                <a:solidFill>
                  <a:srgbClr val="FFFFFF"/>
                </a:solidFill>
              </a14:hiddenFill>
            </a:ext>
          </a:extLst>
        </p:spPr>
      </p:pic>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5669" y="2441324"/>
            <a:ext cx="3152775" cy="2371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312234" y="-33453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
        <p:nvSpPr>
          <p:cNvPr id="4" name="Rectangle 4"/>
          <p:cNvSpPr>
            <a:spLocks noChangeArrowheads="1"/>
          </p:cNvSpPr>
          <p:nvPr/>
        </p:nvSpPr>
        <p:spPr bwMode="auto">
          <a:xfrm>
            <a:off x="312234" y="25705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
        <p:nvSpPr>
          <p:cNvPr id="5" name="Rectangle 5"/>
          <p:cNvSpPr>
            <a:spLocks noChangeArrowheads="1"/>
          </p:cNvSpPr>
          <p:nvPr/>
        </p:nvSpPr>
        <p:spPr bwMode="auto">
          <a:xfrm>
            <a:off x="312234" y="4942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Tree>
    <p:extLst>
      <p:ext uri="{BB962C8B-B14F-4D97-AF65-F5344CB8AC3E}">
        <p14:creationId xmlns:p14="http://schemas.microsoft.com/office/powerpoint/2010/main" val="2933129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84864" y="-2938390"/>
            <a:ext cx="10344498" cy="9910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lang="es-ES" sz="2800" dirty="0">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2800" dirty="0">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2800" dirty="0">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2800" dirty="0">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2800" dirty="0">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2800" dirty="0">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2800" dirty="0">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2800" dirty="0">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s-ES" sz="2800" dirty="0">
                <a:latin typeface="Times New Roman" panose="02020603050405020304" pitchFamily="18" charset="0"/>
                <a:ea typeface="Times New Roman" panose="02020603050405020304" pitchFamily="18" charset="0"/>
                <a:cs typeface="Times New Roman" panose="02020603050405020304" pitchFamily="18" charset="0"/>
              </a:rPr>
              <a:t>So</a:t>
            </a:r>
            <a:r>
              <a:rPr kumimoji="0" lang="es-E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 miles los estudiantes que librando la batalla contra este régimen opresor han ofrendado sus vidas, en reconocimiento a esa juventud hacemos hoy mención al compañero Gustavo Marulanda.</a:t>
            </a:r>
          </a:p>
          <a:p>
            <a:pPr marL="0" marR="0" lvl="0" indent="0" algn="just" defTabSz="914400" rtl="0" eaLnBrk="0" fontAlgn="base" latinLnBrk="0" hangingPunct="0">
              <a:lnSpc>
                <a:spcPct val="100000"/>
              </a:lnSpc>
              <a:spcBef>
                <a:spcPct val="0"/>
              </a:spcBef>
              <a:spcAft>
                <a:spcPct val="0"/>
              </a:spcAft>
              <a:buClrTx/>
              <a:buSzTx/>
              <a:buFontTx/>
              <a:buNone/>
              <a:tabLst/>
            </a:pPr>
            <a:endParaRPr lang="es-ES" sz="2800" dirty="0">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2800" dirty="0">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2800" dirty="0">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2800" dirty="0">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2800" dirty="0">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2800" dirty="0">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2800" dirty="0">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2800" dirty="0">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2800" dirty="0">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2800" dirty="0">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32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1800" b="0" i="0" u="none" strike="noStrike" cap="none" normalizeH="0" baseline="0" dirty="0">
              <a:ln>
                <a:noFill/>
              </a:ln>
              <a:solidFill>
                <a:schemeClr val="tx1"/>
              </a:solidFill>
              <a:effectLst/>
              <a:latin typeface="Arial" panose="020B0604020202020204" pitchFamily="34" charset="0"/>
            </a:endParaRPr>
          </a:p>
        </p:txBody>
      </p:sp>
      <p:sp>
        <p:nvSpPr>
          <p:cNvPr id="3" name="Rectangle 3"/>
          <p:cNvSpPr>
            <a:spLocks noChangeArrowheads="1"/>
          </p:cNvSpPr>
          <p:nvPr/>
        </p:nvSpPr>
        <p:spPr bwMode="auto">
          <a:xfrm>
            <a:off x="0" y="3187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pic>
        <p:nvPicPr>
          <p:cNvPr id="5"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6630" y="2420992"/>
            <a:ext cx="3832537" cy="2614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839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939646" y="141363"/>
            <a:ext cx="10277856" cy="7848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Las trabajadoras y luchadoras populares también han sido objetivo militar del régimen y en nombre de todas y cada una de nuestras compañeras caídas en la lucha hacemos alusión a LUZ MARINA HIGUITA, SANDRA SUASA, BEATRIZ MONSALVE Y OMAIRA MONTOYA desaparecida en 1977, siendo el primer caso denunciado en el país como desaparición forzada.</a:t>
            </a:r>
          </a:p>
          <a:p>
            <a:pPr marL="0" marR="0" lvl="0" indent="0" algn="just" defTabSz="914400" rtl="0" eaLnBrk="0" fontAlgn="base" latinLnBrk="0" hangingPunct="0">
              <a:lnSpc>
                <a:spcPct val="100000"/>
              </a:lnSpc>
              <a:spcBef>
                <a:spcPct val="0"/>
              </a:spcBef>
              <a:spcAft>
                <a:spcPct val="0"/>
              </a:spcAft>
              <a:buClrTx/>
              <a:buSzTx/>
              <a:buFontTx/>
              <a:buNone/>
              <a:tabLst/>
            </a:pPr>
            <a:endParaRPr lang="es-ES" sz="2400" dirty="0">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2400" dirty="0">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2400" dirty="0">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2400" dirty="0">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2400" dirty="0">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2400" dirty="0">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dirty="0">
              <a:ln>
                <a:noFill/>
              </a:ln>
              <a:solidFill>
                <a:schemeClr val="tx1"/>
              </a:solidFill>
              <a:effectLst/>
              <a:latin typeface="Arial" panose="020B0604020202020204" pitchFamily="34" charset="0"/>
            </a:endParaRPr>
          </a:p>
        </p:txBody>
      </p:sp>
      <p:pic>
        <p:nvPicPr>
          <p:cNvPr id="11265"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8749" y="3418074"/>
            <a:ext cx="3737891" cy="2964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203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96175" y="494473"/>
            <a:ext cx="8638479" cy="6152903"/>
          </a:xfrm>
          <a:prstGeom prst="rect">
            <a:avLst/>
          </a:prstGeom>
        </p:spPr>
        <p:txBody>
          <a:bodyPr wrap="square">
            <a:spAutoFit/>
          </a:bodyPr>
          <a:lstStyle/>
          <a:p>
            <a:pPr>
              <a:lnSpc>
                <a:spcPct val="107000"/>
              </a:lnSpc>
              <a:spcAft>
                <a:spcPts val="800"/>
              </a:spcAft>
            </a:pPr>
            <a:r>
              <a:rPr lang="es-CO" sz="2400" dirty="0">
                <a:latin typeface="Calibri" panose="020F0502020204030204" pitchFamily="34" charset="0"/>
                <a:ea typeface="Calibri" panose="020F0502020204030204" pitchFamily="34" charset="0"/>
                <a:cs typeface="Times New Roman" panose="02020603050405020304" pitchFamily="18" charset="0"/>
              </a:rPr>
              <a:t>MARIA EUGENIA SIERRA POSADA</a:t>
            </a:r>
          </a:p>
          <a:p>
            <a:pPr algn="just">
              <a:lnSpc>
                <a:spcPct val="107000"/>
              </a:lnSpc>
              <a:spcAft>
                <a:spcPts val="800"/>
              </a:spcAft>
            </a:pPr>
            <a:r>
              <a:rPr lang="es-CO" sz="2400" dirty="0">
                <a:latin typeface="Calibri" panose="020F0502020204030204" pitchFamily="34" charset="0"/>
                <a:ea typeface="Calibri" panose="020F0502020204030204" pitchFamily="34" charset="0"/>
                <a:cs typeface="Times New Roman" panose="02020603050405020304" pitchFamily="18" charset="0"/>
              </a:rPr>
              <a:t>De SINTRACLINICA MEDELLIN “</a:t>
            </a:r>
            <a:r>
              <a:rPr lang="es-CO" sz="2400" b="1" dirty="0">
                <a:latin typeface="Calibri" panose="020F0502020204030204" pitchFamily="34" charset="0"/>
                <a:ea typeface="Calibri" panose="020F0502020204030204" pitchFamily="34" charset="0"/>
                <a:cs typeface="Times New Roman" panose="02020603050405020304" pitchFamily="18" charset="0"/>
              </a:rPr>
              <a:t>LA FLOR DE LA SOLIDARIDAD</a:t>
            </a:r>
            <a:r>
              <a:rPr lang="es-CO" sz="2400" dirty="0">
                <a:latin typeface="Calibri" panose="020F0502020204030204" pitchFamily="34" charset="0"/>
                <a:ea typeface="Calibri" panose="020F0502020204030204" pitchFamily="34" charset="0"/>
                <a:cs typeface="Times New Roman" panose="02020603050405020304" pitchFamily="18" charset="0"/>
              </a:rPr>
              <a:t>” como la galardonó el movimiento sindical antioqueño, nos obliga tenerla en esta galería de la memoria histórica. Que calidad de compañera, amaneció solidariamente en cuanto campamento huelguístico hubo en Antioquia y en el país.</a:t>
            </a:r>
          </a:p>
          <a:p>
            <a:pPr algn="just">
              <a:lnSpc>
                <a:spcPct val="107000"/>
              </a:lnSpc>
              <a:spcAft>
                <a:spcPts val="800"/>
              </a:spcAft>
            </a:pP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O"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O"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5687" y="3569942"/>
            <a:ext cx="2319454" cy="2384807"/>
          </a:xfrm>
          <a:prstGeom prst="rect">
            <a:avLst/>
          </a:prstGeom>
        </p:spPr>
      </p:pic>
    </p:spTree>
    <p:extLst>
      <p:ext uri="{BB962C8B-B14F-4D97-AF65-F5344CB8AC3E}">
        <p14:creationId xmlns:p14="http://schemas.microsoft.com/office/powerpoint/2010/main" val="167718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46046" y="329131"/>
            <a:ext cx="11221698" cy="512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 militancia de la Central Unitaria de Trabajadores, no nos perdonaría que en este acto de retroalimentación de la memoria, no hiciéramos mención al dirigente de mayor rango </a:t>
            </a:r>
            <a:r>
              <a:rPr lang="es-ES" sz="2400" dirty="0">
                <a:latin typeface="Times New Roman" panose="02020603050405020304" pitchFamily="18" charset="0"/>
                <a:ea typeface="Times New Roman" panose="02020603050405020304" pitchFamily="18" charset="0"/>
                <a:cs typeface="Times New Roman" panose="02020603050405020304" pitchFamily="18" charset="0"/>
              </a:rPr>
              <a:t>de</a:t>
            </a:r>
            <a:r>
              <a:rPr kumimoji="0" lang="es-E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la CUT que ha sido asesinado, el compañero JORGE LUIS ORTEGA GARCIA, (20 de octubre de 1998), al 17 día  de un paro nacional indefinido de  trabajadores del estado, que estaba bajo su conducción por cuanto el presidente de la central cumplía algunas tareas fuera del país. Jorge Luis fue líder social en San Jacinto Bolívar, obrero del sector eléctrico, dirigente de SINTRAELECOL y fundador de la CUT, quien por su liderazgo llegó a desempeñar la vicepresidencia de la central.</a:t>
            </a:r>
            <a:endParaRPr kumimoji="0" lang="es-CO"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CO" sz="900" dirty="0">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O"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O"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CO" sz="900" dirty="0">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O"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CO" sz="900" dirty="0">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O"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CO" sz="900" dirty="0">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O"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CO" sz="900" dirty="0">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O"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CO" sz="900" dirty="0">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O"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O" sz="1800" b="0" i="0" u="none" strike="noStrike" cap="none" normalizeH="0" baseline="0" dirty="0">
              <a:ln>
                <a:noFill/>
              </a:ln>
              <a:solidFill>
                <a:schemeClr val="tx1"/>
              </a:solidFill>
              <a:effectLst/>
              <a:latin typeface="Arial" panose="020B0604020202020204" pitchFamily="34" charset="0"/>
            </a:endParaRPr>
          </a:p>
        </p:txBody>
      </p:sp>
      <p:pic>
        <p:nvPicPr>
          <p:cNvPr id="12289"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6438" y="3760107"/>
            <a:ext cx="2598366" cy="20950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903246" y="4226396"/>
            <a:ext cx="958475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dirty="0"/>
          </a:p>
        </p:txBody>
      </p:sp>
    </p:spTree>
    <p:extLst>
      <p:ext uri="{BB962C8B-B14F-4D97-AF65-F5344CB8AC3E}">
        <p14:creationId xmlns:p14="http://schemas.microsoft.com/office/powerpoint/2010/main" val="9604469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49808" y="447262"/>
            <a:ext cx="10625328" cy="5262979"/>
          </a:xfrm>
          <a:prstGeom prst="rect">
            <a:avLst/>
          </a:prstGeom>
        </p:spPr>
        <p:txBody>
          <a:bodyPr wrap="square">
            <a:spAutoFit/>
          </a:bodyPr>
          <a:lstStyle/>
          <a:p>
            <a:pPr algn="just">
              <a:lnSpc>
                <a:spcPct val="150000"/>
              </a:lnSpc>
              <a:spcAft>
                <a:spcPts val="0"/>
              </a:spcAft>
            </a:pPr>
            <a:r>
              <a:rPr lang="es-ES" sz="3200" dirty="0">
                <a:latin typeface="Times New Roman" panose="02020603050405020304" pitchFamily="18" charset="0"/>
                <a:ea typeface="Times New Roman" panose="02020603050405020304" pitchFamily="18" charset="0"/>
              </a:rPr>
              <a:t>Todas y todos, fueron forjadores por la unidad y la construcción de un país libre, soberano, sin explotadores y sin explotados, un Estado donde reine la solidaridad y la igualdad, socialista. Ellos y ellas, soñaban con la utopía, con la que nosotros seguimos soñando, y por ello, el mejor homenaje que les podemos rendir, es el de continuar sus obras y sus ejemplos.      </a:t>
            </a:r>
          </a:p>
          <a:p>
            <a:pPr algn="just">
              <a:lnSpc>
                <a:spcPct val="150000"/>
              </a:lnSpc>
              <a:spcAft>
                <a:spcPts val="0"/>
              </a:spcAft>
            </a:pPr>
            <a:endParaRPr lang="es-CO"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181238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13232" y="739870"/>
            <a:ext cx="10771632" cy="4524315"/>
          </a:xfrm>
          <a:prstGeom prst="rect">
            <a:avLst/>
          </a:prstGeom>
        </p:spPr>
        <p:txBody>
          <a:bodyPr wrap="square">
            <a:spAutoFit/>
          </a:bodyPr>
          <a:lstStyle/>
          <a:p>
            <a:pPr algn="just">
              <a:lnSpc>
                <a:spcPct val="150000"/>
              </a:lnSpc>
              <a:spcAft>
                <a:spcPts val="0"/>
              </a:spcAft>
            </a:pPr>
            <a:r>
              <a:rPr lang="es-ES" sz="3200" dirty="0">
                <a:latin typeface="Times New Roman" panose="02020603050405020304" pitchFamily="18" charset="0"/>
                <a:ea typeface="Times New Roman" panose="02020603050405020304" pitchFamily="18" charset="0"/>
              </a:rPr>
              <a:t>A los que mencionamos, a los no mencionados por el espacio o por omisión, a todas y todos los anónimos que han sido víctimas del terrorismo de estado; a  sus familias que han sufrido el dolor, pero que con sus invaluables aportes hicieron de ellos grandes luchadoras y luchadores por el pueblo,  que sea este el momento de homenajearlos.</a:t>
            </a:r>
            <a:endParaRPr lang="es-CO"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97467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Users\W8\Desktop\IMG-20190828-WA0012.jpg"/>
          <p:cNvPicPr/>
          <p:nvPr/>
        </p:nvPicPr>
        <p:blipFill>
          <a:blip r:embed="rId2">
            <a:extLst>
              <a:ext uri="{28A0092B-C50C-407E-A947-70E740481C1C}">
                <a14:useLocalDpi xmlns:a14="http://schemas.microsoft.com/office/drawing/2010/main" val="0"/>
              </a:ext>
            </a:extLst>
          </a:blip>
          <a:srcRect/>
          <a:stretch>
            <a:fillRect/>
          </a:stretch>
        </p:blipFill>
        <p:spPr bwMode="auto">
          <a:xfrm>
            <a:off x="2396359" y="501375"/>
            <a:ext cx="6621517" cy="5662941"/>
          </a:xfrm>
          <a:prstGeom prst="rect">
            <a:avLst/>
          </a:prstGeom>
          <a:noFill/>
          <a:ln>
            <a:noFill/>
          </a:ln>
        </p:spPr>
      </p:pic>
    </p:spTree>
    <p:extLst>
      <p:ext uri="{BB962C8B-B14F-4D97-AF65-F5344CB8AC3E}">
        <p14:creationId xmlns:p14="http://schemas.microsoft.com/office/powerpoint/2010/main" val="694490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658368" y="771320"/>
            <a:ext cx="5875782" cy="5262979"/>
          </a:xfrm>
          <a:prstGeom prst="rect">
            <a:avLst/>
          </a:prstGeom>
        </p:spPr>
        <p:txBody>
          <a:bodyPr wrap="square">
            <a:spAutoFit/>
          </a:bodyPr>
          <a:lstStyle/>
          <a:p>
            <a:pPr algn="just">
              <a:lnSpc>
                <a:spcPct val="150000"/>
              </a:lnSpc>
              <a:spcAft>
                <a:spcPts val="0"/>
              </a:spcAft>
            </a:pPr>
            <a:r>
              <a:rPr lang="es-ES" sz="2800" dirty="0">
                <a:effectLst/>
                <a:latin typeface="Times New Roman" panose="02020603050405020304" pitchFamily="18" charset="0"/>
                <a:ea typeface="Times New Roman" panose="02020603050405020304" pitchFamily="18" charset="0"/>
              </a:rPr>
              <a:t>En defensa de los intereses de los dueños de Cementos el Cairo hoy CEMENTOS ARGOS, el 23 de febrero de 1963 nuevamente el ejército colombiano masacro 10 trabajadores de esa Cementera y a la niña </a:t>
            </a:r>
            <a:r>
              <a:rPr lang="es-ES" sz="2800" b="1" dirty="0">
                <a:effectLst/>
                <a:latin typeface="Times New Roman" panose="02020603050405020304" pitchFamily="18" charset="0"/>
                <a:ea typeface="Times New Roman" panose="02020603050405020304" pitchFamily="18" charset="0"/>
              </a:rPr>
              <a:t>María Edilma Zapata</a:t>
            </a:r>
            <a:r>
              <a:rPr lang="es-ES" sz="2800" dirty="0">
                <a:effectLst/>
                <a:latin typeface="Times New Roman" panose="02020603050405020304" pitchFamily="18" charset="0"/>
                <a:ea typeface="Times New Roman" panose="02020603050405020304" pitchFamily="18" charset="0"/>
              </a:rPr>
              <a:t> en el Municipio de Santa Bárbara Antioquia.</a:t>
            </a:r>
            <a:endParaRPr lang="es-CO" sz="2800" dirty="0">
              <a:effectLst/>
              <a:latin typeface="Times New Roman" panose="02020603050405020304" pitchFamily="18" charset="0"/>
              <a:ea typeface="Times New Roman" panose="02020603050405020304" pitchFamily="18" charset="0"/>
            </a:endParaRPr>
          </a:p>
        </p:txBody>
      </p:sp>
      <p:pic>
        <p:nvPicPr>
          <p:cNvPr id="3076" name="Imagen 1" descr="C:\Users\W8\Desktop\Mis Imagenes\Mis Documentos\2017\EDIC ION 109\20170223_15574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182569" y="1624616"/>
            <a:ext cx="4938860" cy="397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07469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27506" y="254091"/>
            <a:ext cx="10424160" cy="3970318"/>
          </a:xfrm>
          <a:prstGeom prst="rect">
            <a:avLst/>
          </a:prstGeom>
        </p:spPr>
        <p:txBody>
          <a:bodyPr wrap="square">
            <a:spAutoFit/>
          </a:bodyPr>
          <a:lstStyle/>
          <a:p>
            <a:pPr algn="just">
              <a:lnSpc>
                <a:spcPct val="150000"/>
              </a:lnSpc>
              <a:spcAft>
                <a:spcPts val="0"/>
              </a:spcAft>
            </a:pPr>
            <a:endParaRPr lang="es-CO" sz="2400" dirty="0">
              <a:latin typeface="Times New Roman" panose="02020603050405020304" pitchFamily="18" charset="0"/>
              <a:ea typeface="Times New Roman" panose="02020603050405020304" pitchFamily="18" charset="0"/>
            </a:endParaRPr>
          </a:p>
          <a:p>
            <a:pPr algn="just">
              <a:lnSpc>
                <a:spcPct val="150000"/>
              </a:lnSpc>
              <a:spcAft>
                <a:spcPts val="0"/>
              </a:spcAft>
            </a:pPr>
            <a:r>
              <a:rPr lang="es-ES" sz="2400" b="1" dirty="0">
                <a:latin typeface="Times New Roman" panose="02020603050405020304" pitchFamily="18" charset="0"/>
                <a:ea typeface="Times New Roman" panose="02020603050405020304" pitchFamily="18" charset="0"/>
              </a:rPr>
              <a:t>COMPAÑEROS Y COMPAÑERAS CAÍDAS EN LA LUCHA POR LA LIBERTAD.</a:t>
            </a:r>
            <a:endParaRPr lang="es-CO" sz="2400" dirty="0">
              <a:latin typeface="Times New Roman" panose="02020603050405020304" pitchFamily="18" charset="0"/>
              <a:ea typeface="Times New Roman" panose="02020603050405020304" pitchFamily="18" charset="0"/>
            </a:endParaRPr>
          </a:p>
          <a:p>
            <a:pPr algn="just">
              <a:lnSpc>
                <a:spcPct val="150000"/>
              </a:lnSpc>
              <a:spcAft>
                <a:spcPts val="0"/>
              </a:spcAft>
            </a:pPr>
            <a:r>
              <a:rPr lang="es-ES" sz="2400" b="1" dirty="0">
                <a:latin typeface="Times New Roman" panose="02020603050405020304" pitchFamily="18" charset="0"/>
                <a:ea typeface="Times New Roman" panose="02020603050405020304" pitchFamily="18" charset="0"/>
              </a:rPr>
              <a:t>POR NUESTROS MUERTOS NI UN MINUTO DE SILENCIO, TODA UNA VIDA DE LUCHA Y DE COMBATE.</a:t>
            </a:r>
            <a:endParaRPr lang="es-CO" sz="2400" dirty="0">
              <a:latin typeface="Times New Roman" panose="02020603050405020304" pitchFamily="18" charset="0"/>
              <a:ea typeface="Times New Roman" panose="02020603050405020304" pitchFamily="18" charset="0"/>
            </a:endParaRPr>
          </a:p>
          <a:p>
            <a:pPr algn="just">
              <a:lnSpc>
                <a:spcPct val="150000"/>
              </a:lnSpc>
              <a:spcAft>
                <a:spcPts val="0"/>
              </a:spcAft>
            </a:pPr>
            <a:r>
              <a:rPr lang="es-ES" sz="2400" b="1" dirty="0">
                <a:latin typeface="Times New Roman" panose="02020603050405020304" pitchFamily="18" charset="0"/>
                <a:ea typeface="Times New Roman" panose="02020603050405020304" pitchFamily="18" charset="0"/>
              </a:rPr>
              <a:t>PARA TODAS  Y TODOS UN MINUTO DE APLAUSOS.</a:t>
            </a:r>
            <a:endParaRPr lang="es-CO" sz="2400" dirty="0">
              <a:latin typeface="Times New Roman" panose="02020603050405020304" pitchFamily="18" charset="0"/>
              <a:ea typeface="Times New Roman" panose="02020603050405020304" pitchFamily="18" charset="0"/>
            </a:endParaRPr>
          </a:p>
          <a:p>
            <a:pPr algn="just">
              <a:lnSpc>
                <a:spcPct val="150000"/>
              </a:lnSpc>
              <a:spcAft>
                <a:spcPts val="0"/>
              </a:spcAft>
            </a:pPr>
            <a:r>
              <a:rPr lang="es-ES" sz="2400" dirty="0">
                <a:latin typeface="Times New Roman" panose="02020603050405020304" pitchFamily="18" charset="0"/>
                <a:ea typeface="Times New Roman" panose="02020603050405020304" pitchFamily="18" charset="0"/>
              </a:rPr>
              <a:t> </a:t>
            </a:r>
            <a:endParaRPr lang="es-CO"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347176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38528" y="726387"/>
            <a:ext cx="7205472" cy="3739485"/>
          </a:xfrm>
          <a:prstGeom prst="rect">
            <a:avLst/>
          </a:prstGeom>
        </p:spPr>
        <p:txBody>
          <a:bodyPr wrap="square">
            <a:spAutoFit/>
          </a:bodyPr>
          <a:lstStyle/>
          <a:p>
            <a:pPr algn="just">
              <a:lnSpc>
                <a:spcPct val="150000"/>
              </a:lnSpc>
              <a:spcAft>
                <a:spcPts val="0"/>
              </a:spcAft>
            </a:pPr>
            <a:r>
              <a:rPr lang="es-ES" sz="2800" dirty="0">
                <a:latin typeface="Times New Roman" panose="02020603050405020304" pitchFamily="18" charset="0"/>
                <a:ea typeface="Times New Roman" panose="02020603050405020304" pitchFamily="18" charset="0"/>
              </a:rPr>
              <a:t>Mil gracias.</a:t>
            </a:r>
            <a:endParaRPr lang="es-CO" sz="2800" dirty="0">
              <a:latin typeface="Times New Roman" panose="02020603050405020304" pitchFamily="18" charset="0"/>
              <a:ea typeface="Times New Roman" panose="02020603050405020304" pitchFamily="18" charset="0"/>
            </a:endParaRPr>
          </a:p>
          <a:p>
            <a:pPr algn="just">
              <a:lnSpc>
                <a:spcPct val="150000"/>
              </a:lnSpc>
              <a:spcAft>
                <a:spcPts val="0"/>
              </a:spcAft>
            </a:pPr>
            <a:r>
              <a:rPr lang="es-ES" sz="2800" dirty="0">
                <a:latin typeface="Times New Roman" panose="02020603050405020304" pitchFamily="18" charset="0"/>
                <a:ea typeface="Times New Roman" panose="02020603050405020304" pitchFamily="18" charset="0"/>
              </a:rPr>
              <a:t> </a:t>
            </a:r>
            <a:endParaRPr lang="es-CO" sz="2800" dirty="0">
              <a:latin typeface="Times New Roman" panose="02020603050405020304" pitchFamily="18" charset="0"/>
              <a:ea typeface="Times New Roman" panose="02020603050405020304" pitchFamily="18" charset="0"/>
            </a:endParaRPr>
          </a:p>
          <a:p>
            <a:pPr algn="just">
              <a:lnSpc>
                <a:spcPct val="150000"/>
              </a:lnSpc>
              <a:spcAft>
                <a:spcPts val="0"/>
              </a:spcAft>
            </a:pPr>
            <a:r>
              <a:rPr lang="es-ES" sz="2800" dirty="0">
                <a:latin typeface="Times New Roman" panose="02020603050405020304" pitchFamily="18" charset="0"/>
                <a:ea typeface="Times New Roman" panose="02020603050405020304" pitchFamily="18" charset="0"/>
              </a:rPr>
              <a:t> </a:t>
            </a:r>
            <a:endParaRPr lang="es-CO" sz="2800" dirty="0">
              <a:latin typeface="Times New Roman" panose="02020603050405020304" pitchFamily="18" charset="0"/>
              <a:ea typeface="Times New Roman" panose="02020603050405020304" pitchFamily="18" charset="0"/>
            </a:endParaRPr>
          </a:p>
          <a:p>
            <a:pPr algn="just">
              <a:lnSpc>
                <a:spcPct val="150000"/>
              </a:lnSpc>
              <a:spcAft>
                <a:spcPts val="0"/>
              </a:spcAft>
            </a:pPr>
            <a:r>
              <a:rPr lang="es-ES" sz="2800" dirty="0">
                <a:latin typeface="Times New Roman" panose="02020603050405020304" pitchFamily="18" charset="0"/>
                <a:ea typeface="Times New Roman" panose="02020603050405020304" pitchFamily="18" charset="0"/>
              </a:rPr>
              <a:t>Medellín, septiembre 4 de 2019.</a:t>
            </a:r>
            <a:endParaRPr lang="es-CO" sz="2800" dirty="0">
              <a:latin typeface="Times New Roman" panose="02020603050405020304" pitchFamily="18" charset="0"/>
              <a:ea typeface="Times New Roman" panose="02020603050405020304" pitchFamily="18" charset="0"/>
            </a:endParaRPr>
          </a:p>
          <a:p>
            <a:pPr algn="just">
              <a:lnSpc>
                <a:spcPct val="150000"/>
              </a:lnSpc>
              <a:spcAft>
                <a:spcPts val="0"/>
              </a:spcAft>
            </a:pPr>
            <a:r>
              <a:rPr lang="es-ES" sz="2800" dirty="0">
                <a:latin typeface="Times New Roman" panose="02020603050405020304" pitchFamily="18" charset="0"/>
                <a:ea typeface="Times New Roman" panose="02020603050405020304" pitchFamily="18" charset="0"/>
              </a:rPr>
              <a:t> </a:t>
            </a:r>
            <a:endParaRPr lang="es-CO" sz="2800" dirty="0">
              <a:latin typeface="Times New Roman" panose="02020603050405020304" pitchFamily="18" charset="0"/>
              <a:ea typeface="Times New Roman" panose="02020603050405020304" pitchFamily="18" charset="0"/>
            </a:endParaRPr>
          </a:p>
          <a:p>
            <a:pPr algn="just">
              <a:lnSpc>
                <a:spcPct val="150000"/>
              </a:lnSpc>
              <a:spcAft>
                <a:spcPts val="0"/>
              </a:spcAft>
            </a:pPr>
            <a:r>
              <a:rPr lang="es-ES" dirty="0">
                <a:latin typeface="Times New Roman" panose="02020603050405020304" pitchFamily="18" charset="0"/>
                <a:ea typeface="Times New Roman" panose="02020603050405020304" pitchFamily="18" charset="0"/>
              </a:rPr>
              <a:t>       </a:t>
            </a:r>
            <a:endParaRPr lang="es-CO"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14717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80160" y="450932"/>
            <a:ext cx="10314432" cy="5078313"/>
          </a:xfrm>
          <a:prstGeom prst="rect">
            <a:avLst/>
          </a:prstGeom>
        </p:spPr>
        <p:txBody>
          <a:bodyPr wrap="square">
            <a:spAutoFit/>
          </a:bodyPr>
          <a:lstStyle/>
          <a:p>
            <a:pPr algn="just">
              <a:lnSpc>
                <a:spcPct val="150000"/>
              </a:lnSpc>
              <a:spcAft>
                <a:spcPts val="0"/>
              </a:spcAft>
            </a:pPr>
            <a:r>
              <a:rPr lang="es-ES" sz="2400" dirty="0">
                <a:effectLst/>
                <a:latin typeface="Times New Roman" panose="02020603050405020304" pitchFamily="18" charset="0"/>
                <a:ea typeface="Times New Roman" panose="02020603050405020304" pitchFamily="18" charset="0"/>
              </a:rPr>
              <a:t>La burguesía Colombiana no ha escatimado ningún esfuerzo ni ha renunciado a las armas para apagar cualquier intento de oposición a sus políticas e intereses.</a:t>
            </a:r>
            <a:endParaRPr lang="es-CO" sz="2400" dirty="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es-ES" sz="2400" dirty="0">
                <a:effectLst/>
                <a:latin typeface="Times New Roman" panose="02020603050405020304" pitchFamily="18" charset="0"/>
                <a:ea typeface="Times New Roman" panose="02020603050405020304" pitchFamily="18" charset="0"/>
              </a:rPr>
              <a:t>Como la contradicción capital trabajo hace parte de la lucha irreconciliable de clases y el sindicalismo de hecho es la forma legal de organización  de la clase obrera, este sector y sus líderes más comprometidos con su clase han sido el blanco de exterminio por vías legales e ilegales. También lo han sido los defensores de derechos humanos, campesinos, estudiantes, lideres barriales etc.</a:t>
            </a:r>
            <a:endParaRPr lang="es-CO" sz="2400" dirty="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es-ES" sz="2400" dirty="0">
                <a:effectLst/>
                <a:latin typeface="Times New Roman" panose="02020603050405020304" pitchFamily="18" charset="0"/>
                <a:ea typeface="Times New Roman" panose="02020603050405020304" pitchFamily="18" charset="0"/>
              </a:rPr>
              <a:t>En ese orden de ideas y en reconocimiento a su ejemplo, les hacemos este: </a:t>
            </a:r>
            <a:r>
              <a:rPr lang="es-ES" sz="2400" b="1" dirty="0">
                <a:effectLst/>
                <a:latin typeface="Times New Roman" panose="02020603050405020304" pitchFamily="18" charset="0"/>
                <a:ea typeface="Times New Roman" panose="02020603050405020304" pitchFamily="18" charset="0"/>
              </a:rPr>
              <a:t>HOMENAJE y RECONOCIMIENTO</a:t>
            </a:r>
            <a:endParaRPr lang="es-CO"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90245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25781" y="1221662"/>
            <a:ext cx="7910945" cy="1307537"/>
          </a:xfrm>
          <a:prstGeom prst="rect">
            <a:avLst/>
          </a:prstGeom>
        </p:spPr>
        <p:txBody>
          <a:bodyPr wrap="square">
            <a:spAutoFit/>
          </a:bodyPr>
          <a:lstStyle/>
          <a:p>
            <a:pPr algn="just">
              <a:lnSpc>
                <a:spcPct val="150000"/>
              </a:lnSpc>
              <a:spcAft>
                <a:spcPts val="0"/>
              </a:spcAft>
            </a:pPr>
            <a:r>
              <a:rPr lang="es-ES" sz="2800" dirty="0">
                <a:effectLst/>
                <a:latin typeface="Times New Roman" panose="02020603050405020304" pitchFamily="18" charset="0"/>
                <a:ea typeface="Times New Roman" panose="02020603050405020304" pitchFamily="18" charset="0"/>
              </a:rPr>
              <a:t>Hacemos un reconocimiento muy fraternal a quienes nos acompañan, acogiendo la convocatoria a este acto</a:t>
            </a:r>
            <a:endParaRPr lang="es-CO"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73439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49552" y="311209"/>
            <a:ext cx="9534144" cy="5632311"/>
          </a:xfrm>
          <a:prstGeom prst="rect">
            <a:avLst/>
          </a:prstGeom>
        </p:spPr>
        <p:txBody>
          <a:bodyPr wrap="square">
            <a:spAutoFit/>
          </a:bodyPr>
          <a:lstStyle/>
          <a:p>
            <a:pPr algn="just">
              <a:lnSpc>
                <a:spcPct val="150000"/>
              </a:lnSpc>
              <a:spcAft>
                <a:spcPts val="0"/>
              </a:spcAft>
            </a:pPr>
            <a:r>
              <a:rPr lang="es-ES" sz="2400" dirty="0">
                <a:effectLst/>
                <a:latin typeface="Times New Roman" panose="02020603050405020304" pitchFamily="18" charset="0"/>
                <a:ea typeface="Times New Roman" panose="02020603050405020304" pitchFamily="18" charset="0"/>
              </a:rPr>
              <a:t>Este 31 de agosto, el sindicalismo colombiano llego a los 110 años de existencia jurídica y desde entonces ha sido asediado por el estado burgués. Son 110 años manchados de sangre por el terrorismo de Estado, lo que deja en cuestión el dicho popular “no hay mal que dure 100 años, ni cuerpo que lo resista”. Los hechos son tozudos y evidentes.</a:t>
            </a:r>
            <a:endParaRPr lang="es-CO" sz="2400" dirty="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es-ES" sz="2400" dirty="0">
                <a:effectLst/>
                <a:latin typeface="Times New Roman" panose="02020603050405020304" pitchFamily="18" charset="0"/>
                <a:ea typeface="Times New Roman" panose="02020603050405020304" pitchFamily="18" charset="0"/>
              </a:rPr>
              <a:t>Los presidentes SANTOS Y OBAMA tuvieron que hacer un acuerdo para que  el congreso de los EEUU ratificara el TLC que su   gobierno y el de Álvaro Uribe suscribieron, todo porque de los sindicalistas que asesinan en el mundo, el 60% ocurren en Colombia y el 98% de ellos están en la absoluta impunidad.  </a:t>
            </a:r>
            <a:endParaRPr lang="es-CO"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9656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sz="half" idx="2"/>
          </p:nvPr>
        </p:nvSpPr>
        <p:spPr>
          <a:xfrm>
            <a:off x="6610350" y="698837"/>
            <a:ext cx="5181600" cy="4793873"/>
          </a:xfrm>
        </p:spPr>
        <p:txBody>
          <a:bodyPr/>
          <a:lstStyle/>
          <a:p>
            <a:pPr marL="0" indent="0">
              <a:buNone/>
            </a:pPr>
            <a:endParaRPr lang="es-CO" dirty="0"/>
          </a:p>
        </p:txBody>
      </p:sp>
      <p:sp>
        <p:nvSpPr>
          <p:cNvPr id="6" name="Rectángulo 5"/>
          <p:cNvSpPr/>
          <p:nvPr/>
        </p:nvSpPr>
        <p:spPr>
          <a:xfrm>
            <a:off x="209550" y="525840"/>
            <a:ext cx="6000750" cy="6247864"/>
          </a:xfrm>
          <a:prstGeom prst="rect">
            <a:avLst/>
          </a:prstGeom>
        </p:spPr>
        <p:txBody>
          <a:bodyPr wrap="square">
            <a:spAutoFit/>
          </a:bodyPr>
          <a:lstStyle/>
          <a:p>
            <a:pPr lvl="0" algn="just" eaLnBrk="0" fontAlgn="base" hangingPunct="0">
              <a:spcBef>
                <a:spcPct val="0"/>
              </a:spcBef>
              <a:spcAft>
                <a:spcPct val="0"/>
              </a:spcAft>
            </a:pPr>
            <a:r>
              <a:rPr kumimoji="0" lang="es-E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El próximo 26 de septiembre se conmemora el XXV aniversario del vil asesinato del compañero HUGO DE JESUS ZAPATA PEREZ,  obrero de la Frontino Goold Mines, quien por su compromiso con la clase obrera y los desposeídos de este país fue perseguido por el régimen, encarcelado acusado de rebelión.</a:t>
            </a:r>
            <a:endParaRPr kumimoji="0" lang="es-CO"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kumimoji="0" lang="es-E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Ingreso al comité ejecutivo de la FESUTRAN en calidad de secretario de solidaridad, cargo que desempeño hasta el día que en la propia sede de la FUTRAN fue masacrado por los agentes encubiertos de la burguesía lacaya</a:t>
            </a:r>
            <a:r>
              <a:rPr lang="es-ES" sz="2400" dirty="0">
                <a:latin typeface="Times New Roman" panose="02020603050405020304" pitchFamily="18" charset="0"/>
                <a:ea typeface="Times New Roman" panose="02020603050405020304" pitchFamily="18" charset="0"/>
                <a:cs typeface="Times New Roman" panose="02020603050405020304" pitchFamily="18" charset="0"/>
              </a:rPr>
              <a:t>.</a:t>
            </a:r>
          </a:p>
          <a:p>
            <a:pPr lvl="0" algn="just" eaLnBrk="0" fontAlgn="base" hangingPunct="0">
              <a:spcBef>
                <a:spcPct val="0"/>
              </a:spcBef>
              <a:spcAft>
                <a:spcPct val="0"/>
              </a:spcAft>
            </a:pPr>
            <a:r>
              <a:rPr kumimoji="0" lang="es-E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En</a:t>
            </a:r>
            <a:r>
              <a:rPr kumimoji="0" lang="es-ES" sz="2400" b="0"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ese acto terroris</a:t>
            </a:r>
            <a:r>
              <a:rPr lang="es-ES" sz="2400" dirty="0">
                <a:latin typeface="Times New Roman" panose="02020603050405020304" pitchFamily="18" charset="0"/>
                <a:ea typeface="Times New Roman" panose="02020603050405020304" pitchFamily="18" charset="0"/>
                <a:cs typeface="Times New Roman" panose="02020603050405020304" pitchFamily="18" charset="0"/>
              </a:rPr>
              <a:t>ta fue herido el compañero CARLOS POSADA, hoy presidente de SINTRAEMSDES MEDELLIN.</a:t>
            </a:r>
            <a:endParaRPr kumimoji="0" lang="es-E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endParaRPr lang="es-ES" sz="2000" dirty="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endParaRPr kumimoji="0" lang="es-E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4098"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3803" y="694451"/>
            <a:ext cx="4105972" cy="485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6750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838200" y="571500"/>
            <a:ext cx="5867400" cy="5605463"/>
          </a:xfrm>
        </p:spPr>
        <p:txBody>
          <a:bodyPr>
            <a:normAutofit/>
          </a:bodyPr>
          <a:lstStyle/>
          <a:p>
            <a:pPr marL="0" indent="0" algn="just">
              <a:buNone/>
            </a:pPr>
            <a:r>
              <a:rPr lang="es-ES" sz="3600" dirty="0">
                <a:latin typeface="Times New Roman" panose="02020603050405020304" pitchFamily="18" charset="0"/>
                <a:cs typeface="Times New Roman" panose="02020603050405020304" pitchFamily="18" charset="0"/>
              </a:rPr>
              <a:t>Recordamos a los compañeros LUIS JAVIER CIFUENTES y CIRO ARIAS, obreros del sector tabacalero quienes fueron  victimas del mismo terror, a los que el viento no ha podido llevarse.</a:t>
            </a:r>
            <a:endParaRPr lang="es-CO" sz="3600" dirty="0">
              <a:latin typeface="Times New Roman" panose="02020603050405020304" pitchFamily="18" charset="0"/>
              <a:cs typeface="Times New Roman" panose="02020603050405020304" pitchFamily="18" charset="0"/>
            </a:endParaRPr>
          </a:p>
        </p:txBody>
      </p:sp>
      <p:sp>
        <p:nvSpPr>
          <p:cNvPr id="4" name="Marcador de contenido 3"/>
          <p:cNvSpPr>
            <a:spLocks noGrp="1"/>
          </p:cNvSpPr>
          <p:nvPr>
            <p:ph sz="half" idx="2"/>
          </p:nvPr>
        </p:nvSpPr>
        <p:spPr>
          <a:xfrm>
            <a:off x="13373100" y="3502025"/>
            <a:ext cx="5181600" cy="4351338"/>
          </a:xfrm>
        </p:spPr>
        <p:txBody>
          <a:bodyPr/>
          <a:lstStyle/>
          <a:p>
            <a:endParaRPr lang="es-CO" dirty="0"/>
          </a:p>
        </p:txBody>
      </p:sp>
      <p:pic>
        <p:nvPicPr>
          <p:cNvPr id="5122"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312404"/>
            <a:ext cx="3417093" cy="3061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5713" y="3624263"/>
            <a:ext cx="2809875"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3868" y="3374231"/>
            <a:ext cx="2809875"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575769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758</TotalTime>
  <Words>1892</Words>
  <Application>Microsoft Office PowerPoint</Application>
  <PresentationFormat>Panorámica</PresentationFormat>
  <Paragraphs>239</Paragraphs>
  <Slides>41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41</vt:i4>
      </vt:variant>
    </vt:vector>
  </HeadingPairs>
  <TitlesOfParts>
    <vt:vector size="46" baseType="lpstr">
      <vt:lpstr>Arial</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W8</dc:creator>
  <cp:lastModifiedBy>OVER</cp:lastModifiedBy>
  <cp:revision>122</cp:revision>
  <cp:lastPrinted>2017-08-15T14:39:56Z</cp:lastPrinted>
  <dcterms:created xsi:type="dcterms:W3CDTF">2017-08-11T14:48:17Z</dcterms:created>
  <dcterms:modified xsi:type="dcterms:W3CDTF">2024-10-29T22:00:27Z</dcterms:modified>
</cp:coreProperties>
</file>