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75" r:id="rId2"/>
    <p:sldId id="318" r:id="rId3"/>
    <p:sldId id="2141412436" r:id="rId4"/>
    <p:sldId id="256" r:id="rId5"/>
    <p:sldId id="2141412438" r:id="rId6"/>
    <p:sldId id="494" r:id="rId7"/>
    <p:sldId id="408" r:id="rId8"/>
    <p:sldId id="2141412437" r:id="rId9"/>
    <p:sldId id="825" r:id="rId10"/>
    <p:sldId id="580" r:id="rId11"/>
    <p:sldId id="2141412448" r:id="rId12"/>
    <p:sldId id="498" r:id="rId13"/>
    <p:sldId id="369" r:id="rId14"/>
    <p:sldId id="400" r:id="rId15"/>
    <p:sldId id="402" r:id="rId16"/>
    <p:sldId id="2141412439" r:id="rId17"/>
    <p:sldId id="437" r:id="rId18"/>
    <p:sldId id="349" r:id="rId19"/>
    <p:sldId id="361" r:id="rId20"/>
    <p:sldId id="2141412447" r:id="rId21"/>
    <p:sldId id="810" r:id="rId22"/>
    <p:sldId id="499" r:id="rId23"/>
    <p:sldId id="501" r:id="rId24"/>
    <p:sldId id="502" r:id="rId25"/>
    <p:sldId id="507" r:id="rId26"/>
    <p:sldId id="821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87199-6126-4CAA-AA47-843E7DD39A03}" type="doc">
      <dgm:prSet loTypeId="urn:microsoft.com/office/officeart/2005/8/layout/target3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DO"/>
        </a:p>
      </dgm:t>
    </dgm:pt>
    <dgm:pt modelId="{9B0A5C3B-4BCE-4522-8F14-2FF80C2E2FE9}">
      <dgm:prSet phldrT="[Texto]"/>
      <dgm:spPr/>
      <dgm:t>
        <a:bodyPr/>
        <a:lstStyle/>
        <a:p>
          <a:endParaRPr lang="es-DO" dirty="0"/>
        </a:p>
      </dgm:t>
    </dgm:pt>
    <dgm:pt modelId="{0E68F1B3-FE66-4638-A7A1-373F5701C5D2}" type="parTrans" cxnId="{1AC1FCFB-8776-4AEC-A38C-E44E27977F54}">
      <dgm:prSet/>
      <dgm:spPr/>
      <dgm:t>
        <a:bodyPr/>
        <a:lstStyle/>
        <a:p>
          <a:endParaRPr lang="es-DO"/>
        </a:p>
      </dgm:t>
    </dgm:pt>
    <dgm:pt modelId="{A87FD92B-006C-4CD0-80DA-653491409E8A}" type="sibTrans" cxnId="{1AC1FCFB-8776-4AEC-A38C-E44E27977F54}">
      <dgm:prSet/>
      <dgm:spPr/>
      <dgm:t>
        <a:bodyPr/>
        <a:lstStyle/>
        <a:p>
          <a:endParaRPr lang="es-DO"/>
        </a:p>
      </dgm:t>
    </dgm:pt>
    <dgm:pt modelId="{26F3403A-9586-4E43-BBDB-DA1E570863CE}" type="pres">
      <dgm:prSet presAssocID="{C2587199-6126-4CAA-AA47-843E7DD39A0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9DE4FA6-13EE-48F3-8846-941546BA1170}" type="pres">
      <dgm:prSet presAssocID="{9B0A5C3B-4BCE-4522-8F14-2FF80C2E2FE9}" presName="circle1" presStyleLbl="node1" presStyleIdx="0" presStyleCnt="1"/>
      <dgm:spPr/>
    </dgm:pt>
    <dgm:pt modelId="{34A76A70-A935-4909-893D-94269D547F42}" type="pres">
      <dgm:prSet presAssocID="{9B0A5C3B-4BCE-4522-8F14-2FF80C2E2FE9}" presName="space" presStyleCnt="0"/>
      <dgm:spPr/>
    </dgm:pt>
    <dgm:pt modelId="{4677B520-D13B-4BAC-88CE-E9FF2D711F0C}" type="pres">
      <dgm:prSet presAssocID="{9B0A5C3B-4BCE-4522-8F14-2FF80C2E2FE9}" presName="rect1" presStyleLbl="alignAcc1" presStyleIdx="0" presStyleCnt="1" custLinFactNeighborX="-89" custLinFactNeighborY="-490"/>
      <dgm:spPr/>
    </dgm:pt>
    <dgm:pt modelId="{38667A94-E5A2-4C34-9D2B-901D9BD246AB}" type="pres">
      <dgm:prSet presAssocID="{9B0A5C3B-4BCE-4522-8F14-2FF80C2E2FE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6F9E333-5F3B-446E-9A1D-C9FC6269F18D}" type="presOf" srcId="{9B0A5C3B-4BCE-4522-8F14-2FF80C2E2FE9}" destId="{4677B520-D13B-4BAC-88CE-E9FF2D711F0C}" srcOrd="0" destOrd="0" presId="urn:microsoft.com/office/officeart/2005/8/layout/target3"/>
    <dgm:cxn modelId="{5D8F489F-C635-4DC5-9814-CC1EB58CEBC0}" type="presOf" srcId="{9B0A5C3B-4BCE-4522-8F14-2FF80C2E2FE9}" destId="{38667A94-E5A2-4C34-9D2B-901D9BD246AB}" srcOrd="1" destOrd="0" presId="urn:microsoft.com/office/officeart/2005/8/layout/target3"/>
    <dgm:cxn modelId="{1AC1FCFB-8776-4AEC-A38C-E44E27977F54}" srcId="{C2587199-6126-4CAA-AA47-843E7DD39A03}" destId="{9B0A5C3B-4BCE-4522-8F14-2FF80C2E2FE9}" srcOrd="0" destOrd="0" parTransId="{0E68F1B3-FE66-4638-A7A1-373F5701C5D2}" sibTransId="{A87FD92B-006C-4CD0-80DA-653491409E8A}"/>
    <dgm:cxn modelId="{A24505FD-E9A4-428E-8E8E-4A1B51E4385E}" type="presOf" srcId="{C2587199-6126-4CAA-AA47-843E7DD39A03}" destId="{26F3403A-9586-4E43-BBDB-DA1E570863CE}" srcOrd="0" destOrd="0" presId="urn:microsoft.com/office/officeart/2005/8/layout/target3"/>
    <dgm:cxn modelId="{F734774B-4331-4125-9555-1F9E93AA3398}" type="presParOf" srcId="{26F3403A-9586-4E43-BBDB-DA1E570863CE}" destId="{B9DE4FA6-13EE-48F3-8846-941546BA1170}" srcOrd="0" destOrd="0" presId="urn:microsoft.com/office/officeart/2005/8/layout/target3"/>
    <dgm:cxn modelId="{C51FDE12-BC23-4B90-A17C-5F5152A0C743}" type="presParOf" srcId="{26F3403A-9586-4E43-BBDB-DA1E570863CE}" destId="{34A76A70-A935-4909-893D-94269D547F42}" srcOrd="1" destOrd="0" presId="urn:microsoft.com/office/officeart/2005/8/layout/target3"/>
    <dgm:cxn modelId="{0C49EF84-506A-4D84-8D38-2263CBEA51EB}" type="presParOf" srcId="{26F3403A-9586-4E43-BBDB-DA1E570863CE}" destId="{4677B520-D13B-4BAC-88CE-E9FF2D711F0C}" srcOrd="2" destOrd="0" presId="urn:microsoft.com/office/officeart/2005/8/layout/target3"/>
    <dgm:cxn modelId="{589964AA-8969-48CC-9531-72D0C01A870A}" type="presParOf" srcId="{26F3403A-9586-4E43-BBDB-DA1E570863CE}" destId="{38667A94-E5A2-4C34-9D2B-901D9BD246A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1EE27-0A70-4833-852D-508FCFA6CEB9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3FC1BD1-9BCF-4187-9C21-B5CDB1F8631B}">
      <dgm:prSet/>
      <dgm:spPr>
        <a:xfrm>
          <a:off x="516280" y="1905725"/>
          <a:ext cx="3279480" cy="194918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s-MX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BARRERAS DE ACCESO  </a:t>
          </a:r>
          <a:endParaRPr lang="es-CO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2B32093-1302-4983-A0D5-0BFFF0E89626}" type="parTrans" cxnId="{8CD69638-89CB-4C6B-8C32-1EF996886C97}">
      <dgm:prSet/>
      <dgm:spPr/>
      <dgm:t>
        <a:bodyPr/>
        <a:lstStyle/>
        <a:p>
          <a:endParaRPr lang="es-CO"/>
        </a:p>
      </dgm:t>
    </dgm:pt>
    <dgm:pt modelId="{A4C42D46-5B98-4B1B-9247-08F9D8AB26BE}" type="sibTrans" cxnId="{8CD69638-89CB-4C6B-8C32-1EF996886C97}">
      <dgm:prSet/>
      <dgm:spPr/>
      <dgm:t>
        <a:bodyPr/>
        <a:lstStyle/>
        <a:p>
          <a:endParaRPr lang="es-CO"/>
        </a:p>
      </dgm:t>
    </dgm:pt>
    <dgm:pt modelId="{BD834669-36A9-4C33-9C03-B122EF010CF3}">
      <dgm:prSet custT="1"/>
      <dgm:spPr>
        <a:xfrm>
          <a:off x="4517247" y="3392"/>
          <a:ext cx="3607432" cy="1100266"/>
        </a:xfr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CO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 ADMINISTRATIVO:: identificación , verificación ,autorización  </a:t>
          </a:r>
          <a:endParaRPr lang="es-CO" sz="20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6713668-3447-4C58-B2D4-481063317E2A}" type="parTrans" cxnId="{B9533273-2D87-4E82-9170-4316D357BCB7}">
      <dgm:prSet/>
      <dgm:spPr>
        <a:xfrm>
          <a:off x="3795760" y="553526"/>
          <a:ext cx="721486" cy="2326793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99BD4729-9186-440F-8623-E400F967C8FC}" type="sibTrans" cxnId="{B9533273-2D87-4E82-9170-4316D357BCB7}">
      <dgm:prSet/>
      <dgm:spPr/>
      <dgm:t>
        <a:bodyPr/>
        <a:lstStyle/>
        <a:p>
          <a:endParaRPr lang="es-CO"/>
        </a:p>
      </dgm:t>
    </dgm:pt>
    <dgm:pt modelId="{27BC46B6-589A-423B-A5F7-B8316C09A896}">
      <dgm:prSet custT="1"/>
      <dgm:spPr>
        <a:xfrm>
          <a:off x="4517247" y="1554588"/>
          <a:ext cx="3607432" cy="1100266"/>
        </a:xfr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CO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 DE HOSPITALIZACION::</a:t>
          </a:r>
          <a:r>
            <a: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supeditada a las autorizaciones de las EPS</a:t>
          </a:r>
          <a:r>
            <a:rPr lang="es-CO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</a:t>
          </a:r>
          <a:r>
            <a:rPr lang="es-ES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2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A1D739E-4171-46C6-A41D-EE658FA2EDBF}" type="parTrans" cxnId="{08998FC1-2E56-4A10-BEEF-CC4BC911C5CC}">
      <dgm:prSet/>
      <dgm:spPr>
        <a:xfrm>
          <a:off x="3795760" y="2104722"/>
          <a:ext cx="721486" cy="775597"/>
        </a:xfrm>
        <a:solidFill>
          <a:schemeClr val="accent1"/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7B09E0EE-5092-40B8-8D6D-BA4A967941C4}" type="sibTrans" cxnId="{08998FC1-2E56-4A10-BEEF-CC4BC911C5CC}">
      <dgm:prSet/>
      <dgm:spPr/>
      <dgm:t>
        <a:bodyPr/>
        <a:lstStyle/>
        <a:p>
          <a:endParaRPr lang="es-CO"/>
        </a:p>
      </dgm:t>
    </dgm:pt>
    <dgm:pt modelId="{E803B057-BDE5-41B5-9C60-B7CAF5BEC941}">
      <dgm:prSet custT="1"/>
      <dgm:spPr>
        <a:xfrm>
          <a:off x="4517247" y="3105784"/>
          <a:ext cx="3607432" cy="1100266"/>
        </a:xfr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CO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 DE REMISION:: IPS receptoras no reciben , devuelven paciente</a:t>
          </a:r>
          <a:r>
            <a:rPr lang="es-ES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2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FCE9472-CBD8-4AD2-B923-5B064FF4470D}" type="parTrans" cxnId="{D9BE3BDC-F0A1-4E35-9535-1CB79354BE9A}">
      <dgm:prSet/>
      <dgm:spPr>
        <a:xfrm>
          <a:off x="3795760" y="2880320"/>
          <a:ext cx="721486" cy="775597"/>
        </a:xfrm>
        <a:solidFill>
          <a:schemeClr val="accent1"/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D0595B7C-9338-40A0-A7F3-A4A2E4AFEFA8}" type="sibTrans" cxnId="{D9BE3BDC-F0A1-4E35-9535-1CB79354BE9A}">
      <dgm:prSet/>
      <dgm:spPr/>
      <dgm:t>
        <a:bodyPr/>
        <a:lstStyle/>
        <a:p>
          <a:endParaRPr lang="es-CO"/>
        </a:p>
      </dgm:t>
    </dgm:pt>
    <dgm:pt modelId="{C3D56BA6-AF4B-4C70-9A38-BBAAAEA10D44}">
      <dgm:prSet custT="1"/>
      <dgm:spPr>
        <a:xfrm>
          <a:off x="4517247" y="4656980"/>
          <a:ext cx="3607432" cy="1100266"/>
        </a:xfr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just" rtl="0"/>
          <a:r>
            <a:rPr lang="es-ES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Procesos ambulatorios::  </a:t>
          </a:r>
          <a:r>
            <a:rPr lang="es-CO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medicamentos, procedimientos, interconsultas, citas </a:t>
          </a:r>
          <a:r>
            <a:rPr lang="es-MX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control y programas de prevención son negados</a:t>
          </a:r>
          <a:r>
            <a:rPr lang="es-ES" sz="20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20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E4E155C-6E90-4AA8-9AA1-0328214338AA}" type="parTrans" cxnId="{7D6516E3-76EE-458C-9BE7-31B968765F71}">
      <dgm:prSet/>
      <dgm:spPr>
        <a:xfrm>
          <a:off x="3795760" y="2880320"/>
          <a:ext cx="721486" cy="2326793"/>
        </a:xfrm>
        <a:solidFill>
          <a:schemeClr val="accent1"/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O"/>
        </a:p>
      </dgm:t>
    </dgm:pt>
    <dgm:pt modelId="{58630521-3C3F-4770-8FDB-E46C0C58B8C1}" type="sibTrans" cxnId="{7D6516E3-76EE-458C-9BE7-31B968765F71}">
      <dgm:prSet/>
      <dgm:spPr/>
      <dgm:t>
        <a:bodyPr/>
        <a:lstStyle/>
        <a:p>
          <a:endParaRPr lang="es-CO"/>
        </a:p>
      </dgm:t>
    </dgm:pt>
    <dgm:pt modelId="{8B9B58EA-4DC1-4DEC-BD4F-97EDBD608635}">
      <dgm:prSet custT="1"/>
      <dgm:spPr>
        <a:solidFill>
          <a:schemeClr val="accent2"/>
        </a:solidFill>
      </dgm:spPr>
      <dgm:t>
        <a:bodyPr/>
        <a:lstStyle/>
        <a:p>
          <a:pPr algn="just"/>
          <a:r>
            <a:rPr lang="es-CO" sz="2000" b="1" dirty="0">
              <a:latin typeface="Arial" panose="020B0604020202020204" pitchFamily="34" charset="0"/>
              <a:cs typeface="Arial" panose="020B0604020202020204" pitchFamily="34" charset="0"/>
            </a:rPr>
            <a:t>PROCESO CLINICO:: El </a:t>
          </a:r>
          <a:r>
            <a:rPr lang="es-CO" sz="2000" b="1" dirty="0" err="1">
              <a:latin typeface="Arial" panose="020B0604020202020204" pitchFamily="34" charset="0"/>
              <a:cs typeface="Arial" panose="020B0604020202020204" pitchFamily="34" charset="0"/>
            </a:rPr>
            <a:t>Triage</a:t>
          </a:r>
          <a:r>
            <a:rPr lang="es-CO" sz="20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MX" sz="2000" b="1" dirty="0">
              <a:latin typeface="Arial" panose="020B0604020202020204" pitchFamily="34" charset="0"/>
              <a:cs typeface="Arial" panose="020B0604020202020204" pitchFamily="34" charset="0"/>
            </a:rPr>
            <a:t> atención inicial de urgencias y</a:t>
          </a:r>
          <a:endParaRPr lang="es-CO" sz="20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CO" sz="2000" b="1" dirty="0">
              <a:latin typeface="Arial" panose="020B0604020202020204" pitchFamily="34" charset="0"/>
              <a:cs typeface="Arial" panose="020B0604020202020204" pitchFamily="34" charset="0"/>
            </a:rPr>
            <a:t>- La conducta del paciente(solicitud de autorizaciones</a:t>
          </a:r>
          <a:r>
            <a:rPr lang="es-CO" sz="1700" b="1" dirty="0"/>
            <a:t>).</a:t>
          </a:r>
        </a:p>
      </dgm:t>
    </dgm:pt>
    <dgm:pt modelId="{EB9884EC-A880-48AD-B36B-457404BC8447}" type="parTrans" cxnId="{E7E56AA1-D376-403A-911B-C570BACB5D5F}">
      <dgm:prSet/>
      <dgm:spPr/>
      <dgm:t>
        <a:bodyPr/>
        <a:lstStyle/>
        <a:p>
          <a:endParaRPr lang="es-CO"/>
        </a:p>
      </dgm:t>
    </dgm:pt>
    <dgm:pt modelId="{1FE801D2-F126-4C1D-854F-048368FBD78E}" type="sibTrans" cxnId="{E7E56AA1-D376-403A-911B-C570BACB5D5F}">
      <dgm:prSet/>
      <dgm:spPr/>
      <dgm:t>
        <a:bodyPr/>
        <a:lstStyle/>
        <a:p>
          <a:endParaRPr lang="es-CO"/>
        </a:p>
      </dgm:t>
    </dgm:pt>
    <dgm:pt modelId="{C1CCBAD2-B342-49D0-9DC9-96536390340E}" type="pres">
      <dgm:prSet presAssocID="{FCC1EE27-0A70-4833-852D-508FCFA6CE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3156B3-50A5-4026-8FC7-353641C86FF2}" type="pres">
      <dgm:prSet presAssocID="{C3FC1BD1-9BCF-4187-9C21-B5CDB1F8631B}" presName="hierRoot1" presStyleCnt="0">
        <dgm:presLayoutVars>
          <dgm:hierBranch val="init"/>
        </dgm:presLayoutVars>
      </dgm:prSet>
      <dgm:spPr/>
    </dgm:pt>
    <dgm:pt modelId="{9C269AC4-3C97-499C-B21D-E7866FE5FFF7}" type="pres">
      <dgm:prSet presAssocID="{C3FC1BD1-9BCF-4187-9C21-B5CDB1F8631B}" presName="rootComposite1" presStyleCnt="0"/>
      <dgm:spPr/>
    </dgm:pt>
    <dgm:pt modelId="{494DF439-9F66-445E-AEBE-80B20E9D247A}" type="pres">
      <dgm:prSet presAssocID="{C3FC1BD1-9BCF-4187-9C21-B5CDB1F8631B}" presName="rootText1" presStyleLbl="node0" presStyleIdx="0" presStyleCnt="1" custScaleX="131614" custScaleY="177156" custLinFactNeighborX="-74878" custLinFactNeighborY="-34902">
        <dgm:presLayoutVars>
          <dgm:chPref val="3"/>
        </dgm:presLayoutVars>
      </dgm:prSet>
      <dgm:spPr>
        <a:prstGeom prst="rect">
          <a:avLst/>
        </a:prstGeom>
      </dgm:spPr>
    </dgm:pt>
    <dgm:pt modelId="{302B4382-BFBE-4E67-84C1-A4A40C4AFFBD}" type="pres">
      <dgm:prSet presAssocID="{C3FC1BD1-9BCF-4187-9C21-B5CDB1F8631B}" presName="rootConnector1" presStyleLbl="node1" presStyleIdx="0" presStyleCnt="0"/>
      <dgm:spPr/>
    </dgm:pt>
    <dgm:pt modelId="{A1647EA7-14DF-40EA-AFD3-B9F0A27268A4}" type="pres">
      <dgm:prSet presAssocID="{C3FC1BD1-9BCF-4187-9C21-B5CDB1F8631B}" presName="hierChild2" presStyleCnt="0"/>
      <dgm:spPr/>
    </dgm:pt>
    <dgm:pt modelId="{4E258116-0AED-49C8-9178-360C592106BF}" type="pres">
      <dgm:prSet presAssocID="{E6713668-3447-4C58-B2D4-481063317E2A}" presName="Name64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2326793"/>
              </a:moveTo>
              <a:lnTo>
                <a:pt x="360743" y="2326793"/>
              </a:lnTo>
              <a:lnTo>
                <a:pt x="360743" y="0"/>
              </a:lnTo>
              <a:lnTo>
                <a:pt x="721486" y="0"/>
              </a:lnTo>
            </a:path>
          </a:pathLst>
        </a:custGeom>
      </dgm:spPr>
    </dgm:pt>
    <dgm:pt modelId="{2E3AEC56-169F-4EED-8A08-60133539582E}" type="pres">
      <dgm:prSet presAssocID="{BD834669-36A9-4C33-9C03-B122EF010CF3}" presName="hierRoot2" presStyleCnt="0">
        <dgm:presLayoutVars>
          <dgm:hierBranch val="init"/>
        </dgm:presLayoutVars>
      </dgm:prSet>
      <dgm:spPr/>
    </dgm:pt>
    <dgm:pt modelId="{FBEE69EC-AABA-4366-B5FD-CECB1A5BA0BD}" type="pres">
      <dgm:prSet presAssocID="{BD834669-36A9-4C33-9C03-B122EF010CF3}" presName="rootComposite" presStyleCnt="0"/>
      <dgm:spPr/>
    </dgm:pt>
    <dgm:pt modelId="{1452C860-7471-46B6-9437-4F39CD6595D6}" type="pres">
      <dgm:prSet presAssocID="{BD834669-36A9-4C33-9C03-B122EF010CF3}" presName="rootText" presStyleLbl="node2" presStyleIdx="0" presStyleCnt="5" custScaleX="263940" custLinFactNeighborX="-5678" custLinFactNeighborY="-1551">
        <dgm:presLayoutVars>
          <dgm:chPref val="3"/>
        </dgm:presLayoutVars>
      </dgm:prSet>
      <dgm:spPr>
        <a:prstGeom prst="rect">
          <a:avLst/>
        </a:prstGeom>
      </dgm:spPr>
    </dgm:pt>
    <dgm:pt modelId="{B642FC28-EDF0-4763-8A2B-C0E6572C79C0}" type="pres">
      <dgm:prSet presAssocID="{BD834669-36A9-4C33-9C03-B122EF010CF3}" presName="rootConnector" presStyleLbl="node2" presStyleIdx="0" presStyleCnt="5"/>
      <dgm:spPr/>
    </dgm:pt>
    <dgm:pt modelId="{2742AB6D-88D2-4CEA-BF7A-A5D03C2CC763}" type="pres">
      <dgm:prSet presAssocID="{BD834669-36A9-4C33-9C03-B122EF010CF3}" presName="hierChild4" presStyleCnt="0"/>
      <dgm:spPr/>
    </dgm:pt>
    <dgm:pt modelId="{BC04D0C5-21D3-4286-918C-FE0938D31DF9}" type="pres">
      <dgm:prSet presAssocID="{BD834669-36A9-4C33-9C03-B122EF010CF3}" presName="hierChild5" presStyleCnt="0"/>
      <dgm:spPr/>
    </dgm:pt>
    <dgm:pt modelId="{952EE8A7-2E1E-4B7F-8EA1-76429DAC6C4B}" type="pres">
      <dgm:prSet presAssocID="{EB9884EC-A880-48AD-B36B-457404BC8447}" presName="Name64" presStyleLbl="parChTrans1D2" presStyleIdx="1" presStyleCnt="5"/>
      <dgm:spPr/>
    </dgm:pt>
    <dgm:pt modelId="{0DEB5C72-3408-417D-8AAE-B961033F1F14}" type="pres">
      <dgm:prSet presAssocID="{8B9B58EA-4DC1-4DEC-BD4F-97EDBD608635}" presName="hierRoot2" presStyleCnt="0">
        <dgm:presLayoutVars>
          <dgm:hierBranch val="init"/>
        </dgm:presLayoutVars>
      </dgm:prSet>
      <dgm:spPr/>
    </dgm:pt>
    <dgm:pt modelId="{B5C81182-E30A-4DB0-AD87-3336FFA20203}" type="pres">
      <dgm:prSet presAssocID="{8B9B58EA-4DC1-4DEC-BD4F-97EDBD608635}" presName="rootComposite" presStyleCnt="0"/>
      <dgm:spPr/>
    </dgm:pt>
    <dgm:pt modelId="{82148FE1-E57E-42DC-84C7-7B96043F1742}" type="pres">
      <dgm:prSet presAssocID="{8B9B58EA-4DC1-4DEC-BD4F-97EDBD608635}" presName="rootText" presStyleLbl="node2" presStyleIdx="1" presStyleCnt="5" custScaleX="270317" custLinFactNeighborX="-9986" custLinFactNeighborY="-8164">
        <dgm:presLayoutVars>
          <dgm:chPref val="3"/>
        </dgm:presLayoutVars>
      </dgm:prSet>
      <dgm:spPr/>
    </dgm:pt>
    <dgm:pt modelId="{297E28A7-ED13-436A-9AAD-07FB0340BB92}" type="pres">
      <dgm:prSet presAssocID="{8B9B58EA-4DC1-4DEC-BD4F-97EDBD608635}" presName="rootConnector" presStyleLbl="node2" presStyleIdx="1" presStyleCnt="5"/>
      <dgm:spPr/>
    </dgm:pt>
    <dgm:pt modelId="{EFCCA7BE-94E4-4FED-8740-BEBCBB0268F8}" type="pres">
      <dgm:prSet presAssocID="{8B9B58EA-4DC1-4DEC-BD4F-97EDBD608635}" presName="hierChild4" presStyleCnt="0"/>
      <dgm:spPr/>
    </dgm:pt>
    <dgm:pt modelId="{C87339DF-8CF4-442B-B0FB-055639B98FF3}" type="pres">
      <dgm:prSet presAssocID="{8B9B58EA-4DC1-4DEC-BD4F-97EDBD608635}" presName="hierChild5" presStyleCnt="0"/>
      <dgm:spPr/>
    </dgm:pt>
    <dgm:pt modelId="{C864B8D2-6139-40DA-A797-2A3054918F90}" type="pres">
      <dgm:prSet presAssocID="{AA1D739E-4171-46C6-A41D-EE658FA2EDBF}" presName="Name64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775597"/>
              </a:moveTo>
              <a:lnTo>
                <a:pt x="360743" y="775597"/>
              </a:lnTo>
              <a:lnTo>
                <a:pt x="360743" y="0"/>
              </a:lnTo>
              <a:lnTo>
                <a:pt x="721486" y="0"/>
              </a:lnTo>
            </a:path>
          </a:pathLst>
        </a:custGeom>
      </dgm:spPr>
    </dgm:pt>
    <dgm:pt modelId="{546A235B-1233-41B1-B863-6343306E8AA5}" type="pres">
      <dgm:prSet presAssocID="{27BC46B6-589A-423B-A5F7-B8316C09A896}" presName="hierRoot2" presStyleCnt="0">
        <dgm:presLayoutVars>
          <dgm:hierBranch val="init"/>
        </dgm:presLayoutVars>
      </dgm:prSet>
      <dgm:spPr/>
    </dgm:pt>
    <dgm:pt modelId="{D0F5F7B3-CDE6-44E1-9AD6-90660D21C772}" type="pres">
      <dgm:prSet presAssocID="{27BC46B6-589A-423B-A5F7-B8316C09A896}" presName="rootComposite" presStyleCnt="0"/>
      <dgm:spPr/>
    </dgm:pt>
    <dgm:pt modelId="{D37B51E8-DE25-4DC6-B788-3D6C6DECA1BD}" type="pres">
      <dgm:prSet presAssocID="{27BC46B6-589A-423B-A5F7-B8316C09A896}" presName="rootText" presStyleLbl="node2" presStyleIdx="2" presStyleCnt="5" custScaleX="261456">
        <dgm:presLayoutVars>
          <dgm:chPref val="3"/>
        </dgm:presLayoutVars>
      </dgm:prSet>
      <dgm:spPr>
        <a:prstGeom prst="rect">
          <a:avLst/>
        </a:prstGeom>
      </dgm:spPr>
    </dgm:pt>
    <dgm:pt modelId="{8D80CD63-DE90-4FD4-A035-776A92C9E628}" type="pres">
      <dgm:prSet presAssocID="{27BC46B6-589A-423B-A5F7-B8316C09A896}" presName="rootConnector" presStyleLbl="node2" presStyleIdx="2" presStyleCnt="5"/>
      <dgm:spPr/>
    </dgm:pt>
    <dgm:pt modelId="{AA32AA48-88E8-420E-92F4-4E369A0DE33D}" type="pres">
      <dgm:prSet presAssocID="{27BC46B6-589A-423B-A5F7-B8316C09A896}" presName="hierChild4" presStyleCnt="0"/>
      <dgm:spPr/>
    </dgm:pt>
    <dgm:pt modelId="{978F0C81-18AD-4886-A63E-D71A9478E431}" type="pres">
      <dgm:prSet presAssocID="{27BC46B6-589A-423B-A5F7-B8316C09A896}" presName="hierChild5" presStyleCnt="0"/>
      <dgm:spPr/>
    </dgm:pt>
    <dgm:pt modelId="{683B6C4C-D7D8-4F60-9C12-A977381A1F46}" type="pres">
      <dgm:prSet presAssocID="{4FCE9472-CBD8-4AD2-B923-5B064FF4470D}" presName="Name64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743" y="0"/>
              </a:lnTo>
              <a:lnTo>
                <a:pt x="360743" y="775597"/>
              </a:lnTo>
              <a:lnTo>
                <a:pt x="721486" y="775597"/>
              </a:lnTo>
            </a:path>
          </a:pathLst>
        </a:custGeom>
      </dgm:spPr>
    </dgm:pt>
    <dgm:pt modelId="{E3362100-EBA9-4338-80F6-E463F310A869}" type="pres">
      <dgm:prSet presAssocID="{E803B057-BDE5-41B5-9C60-B7CAF5BEC941}" presName="hierRoot2" presStyleCnt="0">
        <dgm:presLayoutVars>
          <dgm:hierBranch val="init"/>
        </dgm:presLayoutVars>
      </dgm:prSet>
      <dgm:spPr/>
    </dgm:pt>
    <dgm:pt modelId="{5AC48FF3-6D93-4CA0-A553-A266D3704B84}" type="pres">
      <dgm:prSet presAssocID="{E803B057-BDE5-41B5-9C60-B7CAF5BEC941}" presName="rootComposite" presStyleCnt="0"/>
      <dgm:spPr/>
    </dgm:pt>
    <dgm:pt modelId="{F08C5FE9-7BA3-4858-A5B6-3C56A52CD408}" type="pres">
      <dgm:prSet presAssocID="{E803B057-BDE5-41B5-9C60-B7CAF5BEC941}" presName="rootText" presStyleLbl="node2" presStyleIdx="3" presStyleCnt="5" custScaleX="262163">
        <dgm:presLayoutVars>
          <dgm:chPref val="3"/>
        </dgm:presLayoutVars>
      </dgm:prSet>
      <dgm:spPr>
        <a:prstGeom prst="rect">
          <a:avLst/>
        </a:prstGeom>
      </dgm:spPr>
    </dgm:pt>
    <dgm:pt modelId="{25DBAD21-65F4-4EE9-B69A-A86F0B15AE30}" type="pres">
      <dgm:prSet presAssocID="{E803B057-BDE5-41B5-9C60-B7CAF5BEC941}" presName="rootConnector" presStyleLbl="node2" presStyleIdx="3" presStyleCnt="5"/>
      <dgm:spPr/>
    </dgm:pt>
    <dgm:pt modelId="{9DB9DD8E-6D4B-4D24-9C84-D4D46BDCE8C5}" type="pres">
      <dgm:prSet presAssocID="{E803B057-BDE5-41B5-9C60-B7CAF5BEC941}" presName="hierChild4" presStyleCnt="0"/>
      <dgm:spPr/>
    </dgm:pt>
    <dgm:pt modelId="{6A2FE2FC-13E4-4241-AD87-31690A4CDEF6}" type="pres">
      <dgm:prSet presAssocID="{E803B057-BDE5-41B5-9C60-B7CAF5BEC941}" presName="hierChild5" presStyleCnt="0"/>
      <dgm:spPr/>
    </dgm:pt>
    <dgm:pt modelId="{A67ADBCA-18B1-4977-BAA3-D53C45B8AB15}" type="pres">
      <dgm:prSet presAssocID="{4E4E155C-6E90-4AA8-9AA1-0328214338AA}" presName="Name64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743" y="0"/>
              </a:lnTo>
              <a:lnTo>
                <a:pt x="360743" y="2326793"/>
              </a:lnTo>
              <a:lnTo>
                <a:pt x="721486" y="2326793"/>
              </a:lnTo>
            </a:path>
          </a:pathLst>
        </a:custGeom>
      </dgm:spPr>
    </dgm:pt>
    <dgm:pt modelId="{D7EF7BBF-4B2D-499E-91CB-D217F4F1741F}" type="pres">
      <dgm:prSet presAssocID="{C3D56BA6-AF4B-4C70-9A38-BBAAAEA10D44}" presName="hierRoot2" presStyleCnt="0">
        <dgm:presLayoutVars>
          <dgm:hierBranch val="init"/>
        </dgm:presLayoutVars>
      </dgm:prSet>
      <dgm:spPr/>
    </dgm:pt>
    <dgm:pt modelId="{AA29256C-0DA2-4476-9642-02E1391539DE}" type="pres">
      <dgm:prSet presAssocID="{C3D56BA6-AF4B-4C70-9A38-BBAAAEA10D44}" presName="rootComposite" presStyleCnt="0"/>
      <dgm:spPr/>
    </dgm:pt>
    <dgm:pt modelId="{6B3B04B0-B335-450D-A54D-0F676716D464}" type="pres">
      <dgm:prSet presAssocID="{C3D56BA6-AF4B-4C70-9A38-BBAAAEA10D44}" presName="rootText" presStyleLbl="node2" presStyleIdx="4" presStyleCnt="5" custScaleX="264885">
        <dgm:presLayoutVars>
          <dgm:chPref val="3"/>
        </dgm:presLayoutVars>
      </dgm:prSet>
      <dgm:spPr>
        <a:prstGeom prst="rect">
          <a:avLst/>
        </a:prstGeom>
      </dgm:spPr>
    </dgm:pt>
    <dgm:pt modelId="{DC8BC471-BCFA-44F7-8AAB-3EAE3E44A7A8}" type="pres">
      <dgm:prSet presAssocID="{C3D56BA6-AF4B-4C70-9A38-BBAAAEA10D44}" presName="rootConnector" presStyleLbl="node2" presStyleIdx="4" presStyleCnt="5"/>
      <dgm:spPr/>
    </dgm:pt>
    <dgm:pt modelId="{1DF347B7-1071-4EC5-9625-A1464C80F915}" type="pres">
      <dgm:prSet presAssocID="{C3D56BA6-AF4B-4C70-9A38-BBAAAEA10D44}" presName="hierChild4" presStyleCnt="0"/>
      <dgm:spPr/>
    </dgm:pt>
    <dgm:pt modelId="{E2AB705C-2ED2-4BED-8348-A22238907EEE}" type="pres">
      <dgm:prSet presAssocID="{C3D56BA6-AF4B-4C70-9A38-BBAAAEA10D44}" presName="hierChild5" presStyleCnt="0"/>
      <dgm:spPr/>
    </dgm:pt>
    <dgm:pt modelId="{DBA3D83A-A68F-405F-A9A2-CE05811BD3D4}" type="pres">
      <dgm:prSet presAssocID="{C3FC1BD1-9BCF-4187-9C21-B5CDB1F8631B}" presName="hierChild3" presStyleCnt="0"/>
      <dgm:spPr/>
    </dgm:pt>
  </dgm:ptLst>
  <dgm:cxnLst>
    <dgm:cxn modelId="{0D8F1106-7E48-4ACE-8E7A-D37541B5BC18}" type="presOf" srcId="{E803B057-BDE5-41B5-9C60-B7CAF5BEC941}" destId="{F08C5FE9-7BA3-4858-A5B6-3C56A52CD408}" srcOrd="0" destOrd="0" presId="urn:microsoft.com/office/officeart/2009/3/layout/HorizontalOrganizationChart"/>
    <dgm:cxn modelId="{59A5B706-0BED-4075-BF66-1041BBB22C29}" type="presOf" srcId="{E803B057-BDE5-41B5-9C60-B7CAF5BEC941}" destId="{25DBAD21-65F4-4EE9-B69A-A86F0B15AE30}" srcOrd="1" destOrd="0" presId="urn:microsoft.com/office/officeart/2009/3/layout/HorizontalOrganizationChart"/>
    <dgm:cxn modelId="{ADA5CC0F-BB0E-454A-A59E-0E4B51DD8B26}" type="presOf" srcId="{4E4E155C-6E90-4AA8-9AA1-0328214338AA}" destId="{A67ADBCA-18B1-4977-BAA3-D53C45B8AB15}" srcOrd="0" destOrd="0" presId="urn:microsoft.com/office/officeart/2009/3/layout/HorizontalOrganizationChart"/>
    <dgm:cxn modelId="{0E84A214-DB28-40C6-A439-015FEBBB762F}" type="presOf" srcId="{27BC46B6-589A-423B-A5F7-B8316C09A896}" destId="{8D80CD63-DE90-4FD4-A035-776A92C9E628}" srcOrd="1" destOrd="0" presId="urn:microsoft.com/office/officeart/2009/3/layout/HorizontalOrganizationChart"/>
    <dgm:cxn modelId="{AA2AA82F-D426-4E75-809B-765D8D7855C6}" type="presOf" srcId="{C3D56BA6-AF4B-4C70-9A38-BBAAAEA10D44}" destId="{6B3B04B0-B335-450D-A54D-0F676716D464}" srcOrd="0" destOrd="0" presId="urn:microsoft.com/office/officeart/2009/3/layout/HorizontalOrganizationChart"/>
    <dgm:cxn modelId="{8CD69638-89CB-4C6B-8C32-1EF996886C97}" srcId="{FCC1EE27-0A70-4833-852D-508FCFA6CEB9}" destId="{C3FC1BD1-9BCF-4187-9C21-B5CDB1F8631B}" srcOrd="0" destOrd="0" parTransId="{82B32093-1302-4983-A0D5-0BFFF0E89626}" sibTransId="{A4C42D46-5B98-4B1B-9247-08F9D8AB26BE}"/>
    <dgm:cxn modelId="{B4D6FD39-C420-4DC0-993F-599BE22FC4E1}" type="presOf" srcId="{E6713668-3447-4C58-B2D4-481063317E2A}" destId="{4E258116-0AED-49C8-9178-360C592106BF}" srcOrd="0" destOrd="0" presId="urn:microsoft.com/office/officeart/2009/3/layout/HorizontalOrganizationChart"/>
    <dgm:cxn modelId="{1CF63440-6B4F-4428-8E52-FD069D27CA0D}" type="presOf" srcId="{C3FC1BD1-9BCF-4187-9C21-B5CDB1F8631B}" destId="{494DF439-9F66-445E-AEBE-80B20E9D247A}" srcOrd="0" destOrd="0" presId="urn:microsoft.com/office/officeart/2009/3/layout/HorizontalOrganizationChart"/>
    <dgm:cxn modelId="{BD428147-4863-46A2-9A88-2602151C6E12}" type="presOf" srcId="{BD834669-36A9-4C33-9C03-B122EF010CF3}" destId="{B642FC28-EDF0-4763-8A2B-C0E6572C79C0}" srcOrd="1" destOrd="0" presId="urn:microsoft.com/office/officeart/2009/3/layout/HorizontalOrganizationChart"/>
    <dgm:cxn modelId="{6DE60968-A1FD-4B4E-8BA5-AFD0B5873733}" type="presOf" srcId="{C3FC1BD1-9BCF-4187-9C21-B5CDB1F8631B}" destId="{302B4382-BFBE-4E67-84C1-A4A40C4AFFBD}" srcOrd="1" destOrd="0" presId="urn:microsoft.com/office/officeart/2009/3/layout/HorizontalOrganizationChart"/>
    <dgm:cxn modelId="{B9533273-2D87-4E82-9170-4316D357BCB7}" srcId="{C3FC1BD1-9BCF-4187-9C21-B5CDB1F8631B}" destId="{BD834669-36A9-4C33-9C03-B122EF010CF3}" srcOrd="0" destOrd="0" parTransId="{E6713668-3447-4C58-B2D4-481063317E2A}" sibTransId="{99BD4729-9186-440F-8623-E400F967C8FC}"/>
    <dgm:cxn modelId="{95DF2D7A-9A63-45B1-9939-38759C36DC59}" type="presOf" srcId="{8B9B58EA-4DC1-4DEC-BD4F-97EDBD608635}" destId="{297E28A7-ED13-436A-9AAD-07FB0340BB92}" srcOrd="1" destOrd="0" presId="urn:microsoft.com/office/officeart/2009/3/layout/HorizontalOrganizationChart"/>
    <dgm:cxn modelId="{053A0589-6018-4FEE-B85C-B669041042C5}" type="presOf" srcId="{FCC1EE27-0A70-4833-852D-508FCFA6CEB9}" destId="{C1CCBAD2-B342-49D0-9DC9-96536390340E}" srcOrd="0" destOrd="0" presId="urn:microsoft.com/office/officeart/2009/3/layout/HorizontalOrganizationChart"/>
    <dgm:cxn modelId="{AFCF0E89-86FB-49FB-A073-D6EA6F1D4FA1}" type="presOf" srcId="{4FCE9472-CBD8-4AD2-B923-5B064FF4470D}" destId="{683B6C4C-D7D8-4F60-9C12-A977381A1F46}" srcOrd="0" destOrd="0" presId="urn:microsoft.com/office/officeart/2009/3/layout/HorizontalOrganizationChart"/>
    <dgm:cxn modelId="{3A1CF595-97C1-474A-98FA-984F0D6F9852}" type="presOf" srcId="{C3D56BA6-AF4B-4C70-9A38-BBAAAEA10D44}" destId="{DC8BC471-BCFA-44F7-8AAB-3EAE3E44A7A8}" srcOrd="1" destOrd="0" presId="urn:microsoft.com/office/officeart/2009/3/layout/HorizontalOrganizationChart"/>
    <dgm:cxn modelId="{E7E56AA1-D376-403A-911B-C570BACB5D5F}" srcId="{C3FC1BD1-9BCF-4187-9C21-B5CDB1F8631B}" destId="{8B9B58EA-4DC1-4DEC-BD4F-97EDBD608635}" srcOrd="1" destOrd="0" parTransId="{EB9884EC-A880-48AD-B36B-457404BC8447}" sibTransId="{1FE801D2-F126-4C1D-854F-048368FBD78E}"/>
    <dgm:cxn modelId="{2B4560A8-4B90-469C-A796-936123FAC61A}" type="presOf" srcId="{AA1D739E-4171-46C6-A41D-EE658FA2EDBF}" destId="{C864B8D2-6139-40DA-A797-2A3054918F90}" srcOrd="0" destOrd="0" presId="urn:microsoft.com/office/officeart/2009/3/layout/HorizontalOrganizationChart"/>
    <dgm:cxn modelId="{08998FC1-2E56-4A10-BEEF-CC4BC911C5CC}" srcId="{C3FC1BD1-9BCF-4187-9C21-B5CDB1F8631B}" destId="{27BC46B6-589A-423B-A5F7-B8316C09A896}" srcOrd="2" destOrd="0" parTransId="{AA1D739E-4171-46C6-A41D-EE658FA2EDBF}" sibTransId="{7B09E0EE-5092-40B8-8D6D-BA4A967941C4}"/>
    <dgm:cxn modelId="{D9BE3BDC-F0A1-4E35-9535-1CB79354BE9A}" srcId="{C3FC1BD1-9BCF-4187-9C21-B5CDB1F8631B}" destId="{E803B057-BDE5-41B5-9C60-B7CAF5BEC941}" srcOrd="3" destOrd="0" parTransId="{4FCE9472-CBD8-4AD2-B923-5B064FF4470D}" sibTransId="{D0595B7C-9338-40A0-A7F3-A4A2E4AFEFA8}"/>
    <dgm:cxn modelId="{7D6516E3-76EE-458C-9BE7-31B968765F71}" srcId="{C3FC1BD1-9BCF-4187-9C21-B5CDB1F8631B}" destId="{C3D56BA6-AF4B-4C70-9A38-BBAAAEA10D44}" srcOrd="4" destOrd="0" parTransId="{4E4E155C-6E90-4AA8-9AA1-0328214338AA}" sibTransId="{58630521-3C3F-4770-8FDB-E46C0C58B8C1}"/>
    <dgm:cxn modelId="{B0F6BFE4-5F95-4F06-A67D-4476870D470B}" type="presOf" srcId="{BD834669-36A9-4C33-9C03-B122EF010CF3}" destId="{1452C860-7471-46B6-9437-4F39CD6595D6}" srcOrd="0" destOrd="0" presId="urn:microsoft.com/office/officeart/2009/3/layout/HorizontalOrganizationChart"/>
    <dgm:cxn modelId="{A905BAE5-8EC5-48EC-A91B-A7E3DF4D43AE}" type="presOf" srcId="{27BC46B6-589A-423B-A5F7-B8316C09A896}" destId="{D37B51E8-DE25-4DC6-B788-3D6C6DECA1BD}" srcOrd="0" destOrd="0" presId="urn:microsoft.com/office/officeart/2009/3/layout/HorizontalOrganizationChart"/>
    <dgm:cxn modelId="{7ED950F0-9CC7-4DA9-B40B-16AC8B7D11ED}" type="presOf" srcId="{EB9884EC-A880-48AD-B36B-457404BC8447}" destId="{952EE8A7-2E1E-4B7F-8EA1-76429DAC6C4B}" srcOrd="0" destOrd="0" presId="urn:microsoft.com/office/officeart/2009/3/layout/HorizontalOrganizationChart"/>
    <dgm:cxn modelId="{C78CCFF2-326B-4053-A2B4-566B666B29C1}" type="presOf" srcId="{8B9B58EA-4DC1-4DEC-BD4F-97EDBD608635}" destId="{82148FE1-E57E-42DC-84C7-7B96043F1742}" srcOrd="0" destOrd="0" presId="urn:microsoft.com/office/officeart/2009/3/layout/HorizontalOrganizationChart"/>
    <dgm:cxn modelId="{838E3CF4-9C4F-4203-9C48-17E210C494C1}" type="presParOf" srcId="{C1CCBAD2-B342-49D0-9DC9-96536390340E}" destId="{093156B3-50A5-4026-8FC7-353641C86FF2}" srcOrd="0" destOrd="0" presId="urn:microsoft.com/office/officeart/2009/3/layout/HorizontalOrganizationChart"/>
    <dgm:cxn modelId="{34F58D35-9982-4BC0-817C-AFF255585361}" type="presParOf" srcId="{093156B3-50A5-4026-8FC7-353641C86FF2}" destId="{9C269AC4-3C97-499C-B21D-E7866FE5FFF7}" srcOrd="0" destOrd="0" presId="urn:microsoft.com/office/officeart/2009/3/layout/HorizontalOrganizationChart"/>
    <dgm:cxn modelId="{CDB634CB-C43F-4D61-B409-875E50CA67BA}" type="presParOf" srcId="{9C269AC4-3C97-499C-B21D-E7866FE5FFF7}" destId="{494DF439-9F66-445E-AEBE-80B20E9D247A}" srcOrd="0" destOrd="0" presId="urn:microsoft.com/office/officeart/2009/3/layout/HorizontalOrganizationChart"/>
    <dgm:cxn modelId="{EB0892FC-4CA0-4549-91E7-3919E7B6DFDD}" type="presParOf" srcId="{9C269AC4-3C97-499C-B21D-E7866FE5FFF7}" destId="{302B4382-BFBE-4E67-84C1-A4A40C4AFFBD}" srcOrd="1" destOrd="0" presId="urn:microsoft.com/office/officeart/2009/3/layout/HorizontalOrganizationChart"/>
    <dgm:cxn modelId="{B7F6CA24-0511-4985-AEF4-143186AC6789}" type="presParOf" srcId="{093156B3-50A5-4026-8FC7-353641C86FF2}" destId="{A1647EA7-14DF-40EA-AFD3-B9F0A27268A4}" srcOrd="1" destOrd="0" presId="urn:microsoft.com/office/officeart/2009/3/layout/HorizontalOrganizationChart"/>
    <dgm:cxn modelId="{A4CA944B-5962-4EF4-8ACC-54E32880C341}" type="presParOf" srcId="{A1647EA7-14DF-40EA-AFD3-B9F0A27268A4}" destId="{4E258116-0AED-49C8-9178-360C592106BF}" srcOrd="0" destOrd="0" presId="urn:microsoft.com/office/officeart/2009/3/layout/HorizontalOrganizationChart"/>
    <dgm:cxn modelId="{EECFADB8-2341-493B-963F-C5A3B542D74F}" type="presParOf" srcId="{A1647EA7-14DF-40EA-AFD3-B9F0A27268A4}" destId="{2E3AEC56-169F-4EED-8A08-60133539582E}" srcOrd="1" destOrd="0" presId="urn:microsoft.com/office/officeart/2009/3/layout/HorizontalOrganizationChart"/>
    <dgm:cxn modelId="{87ECD535-D15E-41A2-A850-A388E4397D95}" type="presParOf" srcId="{2E3AEC56-169F-4EED-8A08-60133539582E}" destId="{FBEE69EC-AABA-4366-B5FD-CECB1A5BA0BD}" srcOrd="0" destOrd="0" presId="urn:microsoft.com/office/officeart/2009/3/layout/HorizontalOrganizationChart"/>
    <dgm:cxn modelId="{2930C85E-BDBC-4414-A7A8-866A9502C30C}" type="presParOf" srcId="{FBEE69EC-AABA-4366-B5FD-CECB1A5BA0BD}" destId="{1452C860-7471-46B6-9437-4F39CD6595D6}" srcOrd="0" destOrd="0" presId="urn:microsoft.com/office/officeart/2009/3/layout/HorizontalOrganizationChart"/>
    <dgm:cxn modelId="{A38C5758-0D49-4FF9-B1DA-28E16DD119E1}" type="presParOf" srcId="{FBEE69EC-AABA-4366-B5FD-CECB1A5BA0BD}" destId="{B642FC28-EDF0-4763-8A2B-C0E6572C79C0}" srcOrd="1" destOrd="0" presId="urn:microsoft.com/office/officeart/2009/3/layout/HorizontalOrganizationChart"/>
    <dgm:cxn modelId="{3A0383CB-1248-44B0-80F4-5CB2188562CC}" type="presParOf" srcId="{2E3AEC56-169F-4EED-8A08-60133539582E}" destId="{2742AB6D-88D2-4CEA-BF7A-A5D03C2CC763}" srcOrd="1" destOrd="0" presId="urn:microsoft.com/office/officeart/2009/3/layout/HorizontalOrganizationChart"/>
    <dgm:cxn modelId="{89FB32C6-F177-4EC9-9486-61C18CD6F078}" type="presParOf" srcId="{2E3AEC56-169F-4EED-8A08-60133539582E}" destId="{BC04D0C5-21D3-4286-918C-FE0938D31DF9}" srcOrd="2" destOrd="0" presId="urn:microsoft.com/office/officeart/2009/3/layout/HorizontalOrganizationChart"/>
    <dgm:cxn modelId="{4AFC04EA-A73B-4463-B1C0-A8555A61A108}" type="presParOf" srcId="{A1647EA7-14DF-40EA-AFD3-B9F0A27268A4}" destId="{952EE8A7-2E1E-4B7F-8EA1-76429DAC6C4B}" srcOrd="2" destOrd="0" presId="urn:microsoft.com/office/officeart/2009/3/layout/HorizontalOrganizationChart"/>
    <dgm:cxn modelId="{55A466D6-5BAF-4D72-98E9-558BE4D23059}" type="presParOf" srcId="{A1647EA7-14DF-40EA-AFD3-B9F0A27268A4}" destId="{0DEB5C72-3408-417D-8AAE-B961033F1F14}" srcOrd="3" destOrd="0" presId="urn:microsoft.com/office/officeart/2009/3/layout/HorizontalOrganizationChart"/>
    <dgm:cxn modelId="{02E9ECE3-551D-46D4-B766-3840862FA539}" type="presParOf" srcId="{0DEB5C72-3408-417D-8AAE-B961033F1F14}" destId="{B5C81182-E30A-4DB0-AD87-3336FFA20203}" srcOrd="0" destOrd="0" presId="urn:microsoft.com/office/officeart/2009/3/layout/HorizontalOrganizationChart"/>
    <dgm:cxn modelId="{7480DCB0-58EF-4EB2-AE93-34A51E771994}" type="presParOf" srcId="{B5C81182-E30A-4DB0-AD87-3336FFA20203}" destId="{82148FE1-E57E-42DC-84C7-7B96043F1742}" srcOrd="0" destOrd="0" presId="urn:microsoft.com/office/officeart/2009/3/layout/HorizontalOrganizationChart"/>
    <dgm:cxn modelId="{F7ED46B8-6BE4-4E3A-B861-5FBC09A42D31}" type="presParOf" srcId="{B5C81182-E30A-4DB0-AD87-3336FFA20203}" destId="{297E28A7-ED13-436A-9AAD-07FB0340BB92}" srcOrd="1" destOrd="0" presId="urn:microsoft.com/office/officeart/2009/3/layout/HorizontalOrganizationChart"/>
    <dgm:cxn modelId="{8CE3DEC7-5E2B-4DEE-B498-7B19DF3DC5FA}" type="presParOf" srcId="{0DEB5C72-3408-417D-8AAE-B961033F1F14}" destId="{EFCCA7BE-94E4-4FED-8740-BEBCBB0268F8}" srcOrd="1" destOrd="0" presId="urn:microsoft.com/office/officeart/2009/3/layout/HorizontalOrganizationChart"/>
    <dgm:cxn modelId="{6E05E218-D5AD-4CD8-A302-6FDE46F6193D}" type="presParOf" srcId="{0DEB5C72-3408-417D-8AAE-B961033F1F14}" destId="{C87339DF-8CF4-442B-B0FB-055639B98FF3}" srcOrd="2" destOrd="0" presId="urn:microsoft.com/office/officeart/2009/3/layout/HorizontalOrganizationChart"/>
    <dgm:cxn modelId="{32948A52-EAFA-42FE-B110-AA5E72F68D78}" type="presParOf" srcId="{A1647EA7-14DF-40EA-AFD3-B9F0A27268A4}" destId="{C864B8D2-6139-40DA-A797-2A3054918F90}" srcOrd="4" destOrd="0" presId="urn:microsoft.com/office/officeart/2009/3/layout/HorizontalOrganizationChart"/>
    <dgm:cxn modelId="{FB8D7FB9-DE67-4733-AFDE-2E6EA7411068}" type="presParOf" srcId="{A1647EA7-14DF-40EA-AFD3-B9F0A27268A4}" destId="{546A235B-1233-41B1-B863-6343306E8AA5}" srcOrd="5" destOrd="0" presId="urn:microsoft.com/office/officeart/2009/3/layout/HorizontalOrganizationChart"/>
    <dgm:cxn modelId="{0E15DA99-5F74-4B11-A11A-528C341B3718}" type="presParOf" srcId="{546A235B-1233-41B1-B863-6343306E8AA5}" destId="{D0F5F7B3-CDE6-44E1-9AD6-90660D21C772}" srcOrd="0" destOrd="0" presId="urn:microsoft.com/office/officeart/2009/3/layout/HorizontalOrganizationChart"/>
    <dgm:cxn modelId="{F0BEA8A5-2724-4993-8246-C3022FBA62CF}" type="presParOf" srcId="{D0F5F7B3-CDE6-44E1-9AD6-90660D21C772}" destId="{D37B51E8-DE25-4DC6-B788-3D6C6DECA1BD}" srcOrd="0" destOrd="0" presId="urn:microsoft.com/office/officeart/2009/3/layout/HorizontalOrganizationChart"/>
    <dgm:cxn modelId="{2E0CD6FC-D584-4E59-9974-2878F2528F98}" type="presParOf" srcId="{D0F5F7B3-CDE6-44E1-9AD6-90660D21C772}" destId="{8D80CD63-DE90-4FD4-A035-776A92C9E628}" srcOrd="1" destOrd="0" presId="urn:microsoft.com/office/officeart/2009/3/layout/HorizontalOrganizationChart"/>
    <dgm:cxn modelId="{3BA71BA8-13B9-47EC-81FF-99F5C1F32246}" type="presParOf" srcId="{546A235B-1233-41B1-B863-6343306E8AA5}" destId="{AA32AA48-88E8-420E-92F4-4E369A0DE33D}" srcOrd="1" destOrd="0" presId="urn:microsoft.com/office/officeart/2009/3/layout/HorizontalOrganizationChart"/>
    <dgm:cxn modelId="{EC0392CE-3772-4BA9-B65E-155A75BEB153}" type="presParOf" srcId="{546A235B-1233-41B1-B863-6343306E8AA5}" destId="{978F0C81-18AD-4886-A63E-D71A9478E431}" srcOrd="2" destOrd="0" presId="urn:microsoft.com/office/officeart/2009/3/layout/HorizontalOrganizationChart"/>
    <dgm:cxn modelId="{0F28F20E-C83E-4DCC-B868-69F6F573C690}" type="presParOf" srcId="{A1647EA7-14DF-40EA-AFD3-B9F0A27268A4}" destId="{683B6C4C-D7D8-4F60-9C12-A977381A1F46}" srcOrd="6" destOrd="0" presId="urn:microsoft.com/office/officeart/2009/3/layout/HorizontalOrganizationChart"/>
    <dgm:cxn modelId="{E6C285F2-7438-4B11-9B88-83CA3089F4E1}" type="presParOf" srcId="{A1647EA7-14DF-40EA-AFD3-B9F0A27268A4}" destId="{E3362100-EBA9-4338-80F6-E463F310A869}" srcOrd="7" destOrd="0" presId="urn:microsoft.com/office/officeart/2009/3/layout/HorizontalOrganizationChart"/>
    <dgm:cxn modelId="{9A2D5C11-47F8-488E-993E-1F70E606C874}" type="presParOf" srcId="{E3362100-EBA9-4338-80F6-E463F310A869}" destId="{5AC48FF3-6D93-4CA0-A553-A266D3704B84}" srcOrd="0" destOrd="0" presId="urn:microsoft.com/office/officeart/2009/3/layout/HorizontalOrganizationChart"/>
    <dgm:cxn modelId="{D88EDC95-7A05-45FC-9790-88A4556329ED}" type="presParOf" srcId="{5AC48FF3-6D93-4CA0-A553-A266D3704B84}" destId="{F08C5FE9-7BA3-4858-A5B6-3C56A52CD408}" srcOrd="0" destOrd="0" presId="urn:microsoft.com/office/officeart/2009/3/layout/HorizontalOrganizationChart"/>
    <dgm:cxn modelId="{70FE7B70-F66C-4867-9EEB-ED8D71C63636}" type="presParOf" srcId="{5AC48FF3-6D93-4CA0-A553-A266D3704B84}" destId="{25DBAD21-65F4-4EE9-B69A-A86F0B15AE30}" srcOrd="1" destOrd="0" presId="urn:microsoft.com/office/officeart/2009/3/layout/HorizontalOrganizationChart"/>
    <dgm:cxn modelId="{6CC1330D-9041-4228-924E-40E541578CA3}" type="presParOf" srcId="{E3362100-EBA9-4338-80F6-E463F310A869}" destId="{9DB9DD8E-6D4B-4D24-9C84-D4D46BDCE8C5}" srcOrd="1" destOrd="0" presId="urn:microsoft.com/office/officeart/2009/3/layout/HorizontalOrganizationChart"/>
    <dgm:cxn modelId="{D7761D22-273A-4D35-B6EA-A0CA295718B7}" type="presParOf" srcId="{E3362100-EBA9-4338-80F6-E463F310A869}" destId="{6A2FE2FC-13E4-4241-AD87-31690A4CDEF6}" srcOrd="2" destOrd="0" presId="urn:microsoft.com/office/officeart/2009/3/layout/HorizontalOrganizationChart"/>
    <dgm:cxn modelId="{1BB04FB5-2985-4DA1-AA75-505EBB49A497}" type="presParOf" srcId="{A1647EA7-14DF-40EA-AFD3-B9F0A27268A4}" destId="{A67ADBCA-18B1-4977-BAA3-D53C45B8AB15}" srcOrd="8" destOrd="0" presId="urn:microsoft.com/office/officeart/2009/3/layout/HorizontalOrganizationChart"/>
    <dgm:cxn modelId="{91DA18E5-4228-4134-8140-407BD3B9858D}" type="presParOf" srcId="{A1647EA7-14DF-40EA-AFD3-B9F0A27268A4}" destId="{D7EF7BBF-4B2D-499E-91CB-D217F4F1741F}" srcOrd="9" destOrd="0" presId="urn:microsoft.com/office/officeart/2009/3/layout/HorizontalOrganizationChart"/>
    <dgm:cxn modelId="{E1A6BD0E-011B-4A88-B3E0-95ECC3231BC0}" type="presParOf" srcId="{D7EF7BBF-4B2D-499E-91CB-D217F4F1741F}" destId="{AA29256C-0DA2-4476-9642-02E1391539DE}" srcOrd="0" destOrd="0" presId="urn:microsoft.com/office/officeart/2009/3/layout/HorizontalOrganizationChart"/>
    <dgm:cxn modelId="{5CB510B1-840F-496D-8765-4416D742B2AB}" type="presParOf" srcId="{AA29256C-0DA2-4476-9642-02E1391539DE}" destId="{6B3B04B0-B335-450D-A54D-0F676716D464}" srcOrd="0" destOrd="0" presId="urn:microsoft.com/office/officeart/2009/3/layout/HorizontalOrganizationChart"/>
    <dgm:cxn modelId="{D4942AC2-8730-468D-AAC3-2F1D01CA9A33}" type="presParOf" srcId="{AA29256C-0DA2-4476-9642-02E1391539DE}" destId="{DC8BC471-BCFA-44F7-8AAB-3EAE3E44A7A8}" srcOrd="1" destOrd="0" presId="urn:microsoft.com/office/officeart/2009/3/layout/HorizontalOrganizationChart"/>
    <dgm:cxn modelId="{D540390D-1C66-4A56-BDDD-0A6820708EAB}" type="presParOf" srcId="{D7EF7BBF-4B2D-499E-91CB-D217F4F1741F}" destId="{1DF347B7-1071-4EC5-9625-A1464C80F915}" srcOrd="1" destOrd="0" presId="urn:microsoft.com/office/officeart/2009/3/layout/HorizontalOrganizationChart"/>
    <dgm:cxn modelId="{A9EA4EF1-E641-4EF0-A842-C3F57EC2437C}" type="presParOf" srcId="{D7EF7BBF-4B2D-499E-91CB-D217F4F1741F}" destId="{E2AB705C-2ED2-4BED-8348-A22238907EEE}" srcOrd="2" destOrd="0" presId="urn:microsoft.com/office/officeart/2009/3/layout/HorizontalOrganizationChart"/>
    <dgm:cxn modelId="{9737E97F-FE0E-42F0-ADE5-766CD5973ED6}" type="presParOf" srcId="{093156B3-50A5-4026-8FC7-353641C86FF2}" destId="{DBA3D83A-A68F-405F-A9A2-CE05811BD3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0D173-6D1B-4292-8A72-DCE8CE8DE1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64EC4E5-BA47-46B2-BF89-725B54E1FE49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Segmentación de la población según su capacidad de pago</a:t>
          </a:r>
          <a:endParaRPr lang="es-CO" dirty="0">
            <a:solidFill>
              <a:schemeClr val="tx1"/>
            </a:solidFill>
          </a:endParaRPr>
        </a:p>
      </dgm:t>
    </dgm:pt>
    <dgm:pt modelId="{8A6A3E44-2868-4034-8B13-896C279E873C}" type="parTrans" cxnId="{62CC45ED-42D1-4668-A1D8-C661AF1B337D}">
      <dgm:prSet/>
      <dgm:spPr/>
      <dgm:t>
        <a:bodyPr/>
        <a:lstStyle/>
        <a:p>
          <a:endParaRPr lang="es-CO"/>
        </a:p>
      </dgm:t>
    </dgm:pt>
    <dgm:pt modelId="{C1104F88-03EF-4DE4-8346-C631E19E9E09}" type="sibTrans" cxnId="{62CC45ED-42D1-4668-A1D8-C661AF1B337D}">
      <dgm:prSet/>
      <dgm:spPr/>
      <dgm:t>
        <a:bodyPr/>
        <a:lstStyle/>
        <a:p>
          <a:endParaRPr lang="es-CO"/>
        </a:p>
      </dgm:t>
    </dgm:pt>
    <dgm:pt modelId="{D84DBB6E-D669-4CC1-9C86-C1613ED7E962}">
      <dgm:prSet phldrT="[Texto]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O" dirty="0">
              <a:solidFill>
                <a:schemeClr val="tx1"/>
              </a:solidFill>
            </a:rPr>
            <a:t>Modelo de atención curativo</a:t>
          </a:r>
        </a:p>
      </dgm:t>
    </dgm:pt>
    <dgm:pt modelId="{7FECCD7F-84B1-474E-B568-7764F1375B1B}" type="parTrans" cxnId="{B24BB6E0-2762-4A71-AA3A-BC46A38A39DA}">
      <dgm:prSet/>
      <dgm:spPr/>
      <dgm:t>
        <a:bodyPr/>
        <a:lstStyle/>
        <a:p>
          <a:endParaRPr lang="es-CO"/>
        </a:p>
      </dgm:t>
    </dgm:pt>
    <dgm:pt modelId="{1F64523E-3CD5-4364-86E5-8918EDFC0C49}" type="sibTrans" cxnId="{B24BB6E0-2762-4A71-AA3A-BC46A38A39DA}">
      <dgm:prSet/>
      <dgm:spPr/>
      <dgm:t>
        <a:bodyPr/>
        <a:lstStyle/>
        <a:p>
          <a:endParaRPr lang="es-CO"/>
        </a:p>
      </dgm:t>
    </dgm:pt>
    <dgm:pt modelId="{60BC18F2-1299-4461-AEF1-AF55F32B7167}">
      <dgm:prSet phldrT="[Texto]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Atomización de los recursos lo que facilita el despilfarro, la ineficiencia y la corrupción.</a:t>
          </a:r>
          <a:endParaRPr lang="es-CO" dirty="0">
            <a:solidFill>
              <a:schemeClr val="tx1"/>
            </a:solidFill>
          </a:endParaRPr>
        </a:p>
      </dgm:t>
    </dgm:pt>
    <dgm:pt modelId="{9AC2D69E-0A19-4996-A80B-AC25D0A4D9A9}" type="parTrans" cxnId="{B47563D2-67BF-437F-A190-E31166F34F27}">
      <dgm:prSet/>
      <dgm:spPr/>
      <dgm:t>
        <a:bodyPr/>
        <a:lstStyle/>
        <a:p>
          <a:endParaRPr lang="es-CO"/>
        </a:p>
      </dgm:t>
    </dgm:pt>
    <dgm:pt modelId="{B8901261-33D1-44E6-98D4-4DAD644B6147}" type="sibTrans" cxnId="{B47563D2-67BF-437F-A190-E31166F34F27}">
      <dgm:prSet/>
      <dgm:spPr/>
      <dgm:t>
        <a:bodyPr/>
        <a:lstStyle/>
        <a:p>
          <a:endParaRPr lang="es-CO"/>
        </a:p>
      </dgm:t>
    </dgm:pt>
    <dgm:pt modelId="{2DDEBD84-2272-4903-A85D-7CC5053FE2E6}">
      <dgm:prSet phldrT="[Texto]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Desfinanciación y restricción del crecimiento de la Red Pública Hospitalaria </a:t>
          </a:r>
          <a:endParaRPr lang="es-CO" dirty="0">
            <a:solidFill>
              <a:schemeClr val="tx1"/>
            </a:solidFill>
          </a:endParaRPr>
        </a:p>
      </dgm:t>
    </dgm:pt>
    <dgm:pt modelId="{40905BDD-DBE6-42B3-980B-ACBB00592643}" type="parTrans" cxnId="{9D2C24AD-DFB4-44D6-98F7-785EAF35854F}">
      <dgm:prSet/>
      <dgm:spPr/>
      <dgm:t>
        <a:bodyPr/>
        <a:lstStyle/>
        <a:p>
          <a:endParaRPr lang="es-CO"/>
        </a:p>
      </dgm:t>
    </dgm:pt>
    <dgm:pt modelId="{82A4FF7E-5CE2-47BF-9266-1EAD06FA062E}" type="sibTrans" cxnId="{9D2C24AD-DFB4-44D6-98F7-785EAF35854F}">
      <dgm:prSet/>
      <dgm:spPr/>
      <dgm:t>
        <a:bodyPr/>
        <a:lstStyle/>
        <a:p>
          <a:endParaRPr lang="es-CO"/>
        </a:p>
      </dgm:t>
    </dgm:pt>
    <dgm:pt modelId="{20DE60DB-872A-4FE3-A30C-19D3C1495076}">
      <dgm:prSet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O" dirty="0">
              <a:solidFill>
                <a:schemeClr val="tx1"/>
              </a:solidFill>
            </a:rPr>
            <a:t>Débil autoridad sanitaria</a:t>
          </a:r>
        </a:p>
      </dgm:t>
    </dgm:pt>
    <dgm:pt modelId="{04F9775B-A945-488D-9315-A6817E040243}" type="parTrans" cxnId="{F651C966-C633-431C-B819-B7C62AD53E86}">
      <dgm:prSet/>
      <dgm:spPr/>
      <dgm:t>
        <a:bodyPr/>
        <a:lstStyle/>
        <a:p>
          <a:endParaRPr lang="es-CO"/>
        </a:p>
      </dgm:t>
    </dgm:pt>
    <dgm:pt modelId="{DAA812B9-3DEB-45B1-9DA8-4892A272D89C}" type="sibTrans" cxnId="{F651C966-C633-431C-B819-B7C62AD53E86}">
      <dgm:prSet/>
      <dgm:spPr/>
      <dgm:t>
        <a:bodyPr/>
        <a:lstStyle/>
        <a:p>
          <a:endParaRPr lang="es-CO"/>
        </a:p>
      </dgm:t>
    </dgm:pt>
    <dgm:pt modelId="{CD675428-7A77-465A-AB8F-3DE0EC496E09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Fragmentación de la prestación de servicios de salud </a:t>
          </a:r>
          <a:endParaRPr lang="es-CO" dirty="0">
            <a:solidFill>
              <a:schemeClr val="tx1"/>
            </a:solidFill>
          </a:endParaRPr>
        </a:p>
      </dgm:t>
    </dgm:pt>
    <dgm:pt modelId="{0112BBFC-833F-4F34-A162-46566DF6E021}" type="parTrans" cxnId="{FEC284BE-F819-4592-B237-DD23C333F39E}">
      <dgm:prSet/>
      <dgm:spPr/>
      <dgm:t>
        <a:bodyPr/>
        <a:lstStyle/>
        <a:p>
          <a:endParaRPr lang="es-CO"/>
        </a:p>
      </dgm:t>
    </dgm:pt>
    <dgm:pt modelId="{8159E588-D31A-495C-87FB-7636FECC206A}" type="sibTrans" cxnId="{FEC284BE-F819-4592-B237-DD23C333F39E}">
      <dgm:prSet/>
      <dgm:spPr/>
      <dgm:t>
        <a:bodyPr/>
        <a:lstStyle/>
        <a:p>
          <a:endParaRPr lang="es-CO"/>
        </a:p>
      </dgm:t>
    </dgm:pt>
    <dgm:pt modelId="{FC943621-0507-48D0-B38B-7E9AAC0030B2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O" dirty="0">
              <a:solidFill>
                <a:schemeClr val="tx1"/>
              </a:solidFill>
            </a:rPr>
            <a:t>Compraventa de servicios </a:t>
          </a:r>
        </a:p>
      </dgm:t>
    </dgm:pt>
    <dgm:pt modelId="{F4E81C85-257F-438F-A50F-127AE8A5B2E8}" type="parTrans" cxnId="{EC9EA902-B489-473E-BC7D-E5EAB8BA8270}">
      <dgm:prSet/>
      <dgm:spPr/>
      <dgm:t>
        <a:bodyPr/>
        <a:lstStyle/>
        <a:p>
          <a:endParaRPr lang="es-CO"/>
        </a:p>
      </dgm:t>
    </dgm:pt>
    <dgm:pt modelId="{F4E65680-737D-469A-A106-3D3E2FA44721}" type="sibTrans" cxnId="{EC9EA902-B489-473E-BC7D-E5EAB8BA8270}">
      <dgm:prSet/>
      <dgm:spPr/>
      <dgm:t>
        <a:bodyPr/>
        <a:lstStyle/>
        <a:p>
          <a:endParaRPr lang="es-CO"/>
        </a:p>
      </dgm:t>
    </dgm:pt>
    <dgm:pt modelId="{5E956B90-74F3-4ACC-B567-187DF5F1C1D1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Garantía del derecho a la salud limitada por la sostenibilidad financiera</a:t>
          </a:r>
          <a:endParaRPr lang="es-CO" dirty="0">
            <a:solidFill>
              <a:schemeClr val="tx1"/>
            </a:solidFill>
          </a:endParaRPr>
        </a:p>
      </dgm:t>
    </dgm:pt>
    <dgm:pt modelId="{7910233B-9E65-4F46-A090-55EFB69631C7}" type="parTrans" cxnId="{F97316EF-1416-4F3F-9682-80E7DBC51726}">
      <dgm:prSet/>
      <dgm:spPr/>
      <dgm:t>
        <a:bodyPr/>
        <a:lstStyle/>
        <a:p>
          <a:endParaRPr lang="es-CO"/>
        </a:p>
      </dgm:t>
    </dgm:pt>
    <dgm:pt modelId="{D0364479-A0EC-45B5-8ED7-7D6077167C45}" type="sibTrans" cxnId="{F97316EF-1416-4F3F-9682-80E7DBC51726}">
      <dgm:prSet/>
      <dgm:spPr/>
      <dgm:t>
        <a:bodyPr/>
        <a:lstStyle/>
        <a:p>
          <a:endParaRPr lang="es-CO"/>
        </a:p>
      </dgm:t>
    </dgm:pt>
    <dgm:pt modelId="{99179E5C-923A-45A7-B681-EB43D81B2A3F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Constreñimiento, presión o restricción del ejercicio profesional</a:t>
          </a:r>
          <a:endParaRPr lang="es-CO" dirty="0">
            <a:solidFill>
              <a:schemeClr val="tx1"/>
            </a:solidFill>
          </a:endParaRPr>
        </a:p>
      </dgm:t>
    </dgm:pt>
    <dgm:pt modelId="{67EEB05F-DBF5-4E69-AD6A-679C2244F4B3}" type="parTrans" cxnId="{3EF93768-F14C-4B37-9AF4-3769DD8B9397}">
      <dgm:prSet/>
      <dgm:spPr/>
      <dgm:t>
        <a:bodyPr/>
        <a:lstStyle/>
        <a:p>
          <a:endParaRPr lang="es-CO"/>
        </a:p>
      </dgm:t>
    </dgm:pt>
    <dgm:pt modelId="{020ED698-5D8E-4158-80FD-7D2D3FE85960}" type="sibTrans" cxnId="{3EF93768-F14C-4B37-9AF4-3769DD8B9397}">
      <dgm:prSet/>
      <dgm:spPr/>
      <dgm:t>
        <a:bodyPr/>
        <a:lstStyle/>
        <a:p>
          <a:endParaRPr lang="es-CO"/>
        </a:p>
      </dgm:t>
    </dgm:pt>
    <dgm:pt modelId="{30EE8002-93AE-4EBF-9BE0-985661E90131}">
      <dgm:prSet phldrT="[Texto]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Débiles las condiciones laborales del talento humano </a:t>
          </a:r>
          <a:endParaRPr lang="es-CO" dirty="0">
            <a:solidFill>
              <a:schemeClr val="tx1"/>
            </a:solidFill>
          </a:endParaRPr>
        </a:p>
      </dgm:t>
    </dgm:pt>
    <dgm:pt modelId="{659CC74C-509B-4673-8267-5AAF3F5E31CF}" type="parTrans" cxnId="{E9A066F6-0649-4457-BB0B-D41911F58548}">
      <dgm:prSet/>
      <dgm:spPr/>
      <dgm:t>
        <a:bodyPr/>
        <a:lstStyle/>
        <a:p>
          <a:endParaRPr lang="es-CO"/>
        </a:p>
      </dgm:t>
    </dgm:pt>
    <dgm:pt modelId="{E6AE896D-011C-4C4D-B54F-7FE4F949DAB9}" type="sibTrans" cxnId="{E9A066F6-0649-4457-BB0B-D41911F58548}">
      <dgm:prSet/>
      <dgm:spPr/>
      <dgm:t>
        <a:bodyPr/>
        <a:lstStyle/>
        <a:p>
          <a:endParaRPr lang="es-CO"/>
        </a:p>
      </dgm:t>
    </dgm:pt>
    <dgm:pt modelId="{A12F7E70-2816-45B6-B425-A6B570FC923E}" type="pres">
      <dgm:prSet presAssocID="{B2F0D173-6D1B-4292-8A72-DCE8CE8DE142}" presName="diagram" presStyleCnt="0">
        <dgm:presLayoutVars>
          <dgm:dir/>
          <dgm:resizeHandles val="exact"/>
        </dgm:presLayoutVars>
      </dgm:prSet>
      <dgm:spPr/>
    </dgm:pt>
    <dgm:pt modelId="{3FE82D6E-BD5B-4BE2-BA83-50D554C2FD8A}" type="pres">
      <dgm:prSet presAssocID="{564EC4E5-BA47-46B2-BF89-725B54E1FE49}" presName="node" presStyleLbl="node1" presStyleIdx="0" presStyleCnt="10" custScaleX="129651" custScaleY="125337">
        <dgm:presLayoutVars>
          <dgm:bulletEnabled val="1"/>
        </dgm:presLayoutVars>
      </dgm:prSet>
      <dgm:spPr/>
    </dgm:pt>
    <dgm:pt modelId="{EE4C0E92-4BAA-4A88-AF25-230591B2B20E}" type="pres">
      <dgm:prSet presAssocID="{C1104F88-03EF-4DE4-8346-C631E19E9E09}" presName="sibTrans" presStyleCnt="0"/>
      <dgm:spPr/>
    </dgm:pt>
    <dgm:pt modelId="{98F8ABCD-E2BD-4B83-A087-51E71AABA8D3}" type="pres">
      <dgm:prSet presAssocID="{20DE60DB-872A-4FE3-A30C-19D3C1495076}" presName="node" presStyleLbl="node1" presStyleIdx="1" presStyleCnt="10" custLinFactNeighborX="2983">
        <dgm:presLayoutVars>
          <dgm:bulletEnabled val="1"/>
        </dgm:presLayoutVars>
      </dgm:prSet>
      <dgm:spPr/>
    </dgm:pt>
    <dgm:pt modelId="{6D361CE5-2846-4EBC-A715-9C6528F4BB82}" type="pres">
      <dgm:prSet presAssocID="{DAA812B9-3DEB-45B1-9DA8-4892A272D89C}" presName="sibTrans" presStyleCnt="0"/>
      <dgm:spPr/>
    </dgm:pt>
    <dgm:pt modelId="{D1B4A788-7394-472A-ABF0-6AEF6FFF559D}" type="pres">
      <dgm:prSet presAssocID="{D84DBB6E-D669-4CC1-9C86-C1613ED7E962}" presName="node" presStyleLbl="node1" presStyleIdx="2" presStyleCnt="10" custScaleX="114586" custScaleY="125386">
        <dgm:presLayoutVars>
          <dgm:bulletEnabled val="1"/>
        </dgm:presLayoutVars>
      </dgm:prSet>
      <dgm:spPr/>
    </dgm:pt>
    <dgm:pt modelId="{3E2B98D4-D1E2-4B47-B897-461610F0547F}" type="pres">
      <dgm:prSet presAssocID="{1F64523E-3CD5-4364-86E5-8918EDFC0C49}" presName="sibTrans" presStyleCnt="0"/>
      <dgm:spPr/>
    </dgm:pt>
    <dgm:pt modelId="{DA6716F8-B6A1-429E-8287-F8B91A97966A}" type="pres">
      <dgm:prSet presAssocID="{CD675428-7A77-465A-AB8F-3DE0EC496E09}" presName="node" presStyleLbl="node1" presStyleIdx="3" presStyleCnt="10">
        <dgm:presLayoutVars>
          <dgm:bulletEnabled val="1"/>
        </dgm:presLayoutVars>
      </dgm:prSet>
      <dgm:spPr/>
    </dgm:pt>
    <dgm:pt modelId="{70D7A205-D5F4-4842-8BBB-D2184286BA9A}" type="pres">
      <dgm:prSet presAssocID="{8159E588-D31A-495C-87FB-7636FECC206A}" presName="sibTrans" presStyleCnt="0"/>
      <dgm:spPr/>
    </dgm:pt>
    <dgm:pt modelId="{F06E10B7-2184-4D4B-A79F-A7171704B4BB}" type="pres">
      <dgm:prSet presAssocID="{60BC18F2-1299-4461-AEF1-AF55F32B7167}" presName="node" presStyleLbl="node1" presStyleIdx="4" presStyleCnt="10" custScaleX="134237" custScaleY="143025">
        <dgm:presLayoutVars>
          <dgm:bulletEnabled val="1"/>
        </dgm:presLayoutVars>
      </dgm:prSet>
      <dgm:spPr/>
    </dgm:pt>
    <dgm:pt modelId="{CC8E6256-F7C4-42E7-9092-0AF973BA1EB0}" type="pres">
      <dgm:prSet presAssocID="{B8901261-33D1-44E6-98D4-4DAD644B6147}" presName="sibTrans" presStyleCnt="0"/>
      <dgm:spPr/>
    </dgm:pt>
    <dgm:pt modelId="{50053D6B-5BC0-4C97-8152-6FBA5878251B}" type="pres">
      <dgm:prSet presAssocID="{FC943621-0507-48D0-B38B-7E9AAC0030B2}" presName="node" presStyleLbl="node1" presStyleIdx="5" presStyleCnt="10">
        <dgm:presLayoutVars>
          <dgm:bulletEnabled val="1"/>
        </dgm:presLayoutVars>
      </dgm:prSet>
      <dgm:spPr/>
    </dgm:pt>
    <dgm:pt modelId="{B4FA6577-D8B2-4480-A7E9-3818BCE866DF}" type="pres">
      <dgm:prSet presAssocID="{F4E65680-737D-469A-A106-3D3E2FA44721}" presName="sibTrans" presStyleCnt="0"/>
      <dgm:spPr/>
    </dgm:pt>
    <dgm:pt modelId="{20E236E3-EB68-4ABE-8A2B-0126B7A129D0}" type="pres">
      <dgm:prSet presAssocID="{2DDEBD84-2272-4903-A85D-7CC5053FE2E6}" presName="node" presStyleLbl="node1" presStyleIdx="6" presStyleCnt="10" custScaleX="110000" custScaleY="144588">
        <dgm:presLayoutVars>
          <dgm:bulletEnabled val="1"/>
        </dgm:presLayoutVars>
      </dgm:prSet>
      <dgm:spPr/>
    </dgm:pt>
    <dgm:pt modelId="{F0F0CCE8-90B9-47AC-BF0F-53E169B1C44D}" type="pres">
      <dgm:prSet presAssocID="{82A4FF7E-5CE2-47BF-9266-1EAD06FA062E}" presName="sibTrans" presStyleCnt="0"/>
      <dgm:spPr/>
    </dgm:pt>
    <dgm:pt modelId="{242A5088-3AD3-4CFD-8A12-E6A80265594C}" type="pres">
      <dgm:prSet presAssocID="{99179E5C-923A-45A7-B681-EB43D81B2A3F}" presName="node" presStyleLbl="node1" presStyleIdx="7" presStyleCnt="10">
        <dgm:presLayoutVars>
          <dgm:bulletEnabled val="1"/>
        </dgm:presLayoutVars>
      </dgm:prSet>
      <dgm:spPr/>
    </dgm:pt>
    <dgm:pt modelId="{EE6A07CC-56B8-41BA-BCF6-C64EACACA383}" type="pres">
      <dgm:prSet presAssocID="{020ED698-5D8E-4158-80FD-7D2D3FE85960}" presName="sibTrans" presStyleCnt="0"/>
      <dgm:spPr/>
    </dgm:pt>
    <dgm:pt modelId="{9F6ECE1D-CA8B-49B3-9EA5-469884B5EF14}" type="pres">
      <dgm:prSet presAssocID="{30EE8002-93AE-4EBF-9BE0-985661E90131}" presName="node" presStyleLbl="node1" presStyleIdx="8" presStyleCnt="10" custScaleX="151126" custLinFactNeighborX="1364" custLinFactNeighborY="-758">
        <dgm:presLayoutVars>
          <dgm:bulletEnabled val="1"/>
        </dgm:presLayoutVars>
      </dgm:prSet>
      <dgm:spPr/>
    </dgm:pt>
    <dgm:pt modelId="{60966C36-1472-49F1-A73A-562F5518DB97}" type="pres">
      <dgm:prSet presAssocID="{E6AE896D-011C-4C4D-B54F-7FE4F949DAB9}" presName="sibTrans" presStyleCnt="0"/>
      <dgm:spPr/>
    </dgm:pt>
    <dgm:pt modelId="{A0D8BAB7-6E19-4339-8546-5FAEA9341FB6}" type="pres">
      <dgm:prSet presAssocID="{5E956B90-74F3-4ACC-B567-187DF5F1C1D1}" presName="node" presStyleLbl="node1" presStyleIdx="9" presStyleCnt="10" custScaleX="231031">
        <dgm:presLayoutVars>
          <dgm:bulletEnabled val="1"/>
        </dgm:presLayoutVars>
      </dgm:prSet>
      <dgm:spPr/>
    </dgm:pt>
  </dgm:ptLst>
  <dgm:cxnLst>
    <dgm:cxn modelId="{EC9EA902-B489-473E-BC7D-E5EAB8BA8270}" srcId="{B2F0D173-6D1B-4292-8A72-DCE8CE8DE142}" destId="{FC943621-0507-48D0-B38B-7E9AAC0030B2}" srcOrd="5" destOrd="0" parTransId="{F4E81C85-257F-438F-A50F-127AE8A5B2E8}" sibTransId="{F4E65680-737D-469A-A106-3D3E2FA44721}"/>
    <dgm:cxn modelId="{0FF38908-D9A7-4E7F-8285-6612CDEE7C1D}" type="presOf" srcId="{5E956B90-74F3-4ACC-B567-187DF5F1C1D1}" destId="{A0D8BAB7-6E19-4339-8546-5FAEA9341FB6}" srcOrd="0" destOrd="0" presId="urn:microsoft.com/office/officeart/2005/8/layout/default"/>
    <dgm:cxn modelId="{9A35DD18-0300-4200-914B-C35C7444DC13}" type="presOf" srcId="{60BC18F2-1299-4461-AEF1-AF55F32B7167}" destId="{F06E10B7-2184-4D4B-A79F-A7171704B4BB}" srcOrd="0" destOrd="0" presId="urn:microsoft.com/office/officeart/2005/8/layout/default"/>
    <dgm:cxn modelId="{04BE6020-1922-4366-AC38-E4B2329B0080}" type="presOf" srcId="{FC943621-0507-48D0-B38B-7E9AAC0030B2}" destId="{50053D6B-5BC0-4C97-8152-6FBA5878251B}" srcOrd="0" destOrd="0" presId="urn:microsoft.com/office/officeart/2005/8/layout/default"/>
    <dgm:cxn modelId="{F651C966-C633-431C-B819-B7C62AD53E86}" srcId="{B2F0D173-6D1B-4292-8A72-DCE8CE8DE142}" destId="{20DE60DB-872A-4FE3-A30C-19D3C1495076}" srcOrd="1" destOrd="0" parTransId="{04F9775B-A945-488D-9315-A6817E040243}" sibTransId="{DAA812B9-3DEB-45B1-9DA8-4892A272D89C}"/>
    <dgm:cxn modelId="{3EF93768-F14C-4B37-9AF4-3769DD8B9397}" srcId="{B2F0D173-6D1B-4292-8A72-DCE8CE8DE142}" destId="{99179E5C-923A-45A7-B681-EB43D81B2A3F}" srcOrd="7" destOrd="0" parTransId="{67EEB05F-DBF5-4E69-AD6A-679C2244F4B3}" sibTransId="{020ED698-5D8E-4158-80FD-7D2D3FE85960}"/>
    <dgm:cxn modelId="{EE3D0A69-1D54-4A71-91BC-E2FA762FA4EF}" type="presOf" srcId="{99179E5C-923A-45A7-B681-EB43D81B2A3F}" destId="{242A5088-3AD3-4CFD-8A12-E6A80265594C}" srcOrd="0" destOrd="0" presId="urn:microsoft.com/office/officeart/2005/8/layout/default"/>
    <dgm:cxn modelId="{2DCEAD4F-5693-4CF8-B953-F9278B39F986}" type="presOf" srcId="{2DDEBD84-2272-4903-A85D-7CC5053FE2E6}" destId="{20E236E3-EB68-4ABE-8A2B-0126B7A129D0}" srcOrd="0" destOrd="0" presId="urn:microsoft.com/office/officeart/2005/8/layout/default"/>
    <dgm:cxn modelId="{65814474-2DE2-4488-BCC1-A5E47B032BCA}" type="presOf" srcId="{30EE8002-93AE-4EBF-9BE0-985661E90131}" destId="{9F6ECE1D-CA8B-49B3-9EA5-469884B5EF14}" srcOrd="0" destOrd="0" presId="urn:microsoft.com/office/officeart/2005/8/layout/default"/>
    <dgm:cxn modelId="{C9B7207D-5A9C-4FDB-9216-0816309DCA8D}" type="presOf" srcId="{564EC4E5-BA47-46B2-BF89-725B54E1FE49}" destId="{3FE82D6E-BD5B-4BE2-BA83-50D554C2FD8A}" srcOrd="0" destOrd="0" presId="urn:microsoft.com/office/officeart/2005/8/layout/default"/>
    <dgm:cxn modelId="{F8151198-1586-41BD-84A3-5DF1BC117EF1}" type="presOf" srcId="{CD675428-7A77-465A-AB8F-3DE0EC496E09}" destId="{DA6716F8-B6A1-429E-8287-F8B91A97966A}" srcOrd="0" destOrd="0" presId="urn:microsoft.com/office/officeart/2005/8/layout/default"/>
    <dgm:cxn modelId="{9D2C24AD-DFB4-44D6-98F7-785EAF35854F}" srcId="{B2F0D173-6D1B-4292-8A72-DCE8CE8DE142}" destId="{2DDEBD84-2272-4903-A85D-7CC5053FE2E6}" srcOrd="6" destOrd="0" parTransId="{40905BDD-DBE6-42B3-980B-ACBB00592643}" sibTransId="{82A4FF7E-5CE2-47BF-9266-1EAD06FA062E}"/>
    <dgm:cxn modelId="{E4E315B4-08C5-4F86-8F98-043658E208A3}" type="presOf" srcId="{D84DBB6E-D669-4CC1-9C86-C1613ED7E962}" destId="{D1B4A788-7394-472A-ABF0-6AEF6FFF559D}" srcOrd="0" destOrd="0" presId="urn:microsoft.com/office/officeart/2005/8/layout/default"/>
    <dgm:cxn modelId="{002259B4-D615-4287-A9C1-5D253F6108E3}" type="presOf" srcId="{20DE60DB-872A-4FE3-A30C-19D3C1495076}" destId="{98F8ABCD-E2BD-4B83-A087-51E71AABA8D3}" srcOrd="0" destOrd="0" presId="urn:microsoft.com/office/officeart/2005/8/layout/default"/>
    <dgm:cxn modelId="{FEC284BE-F819-4592-B237-DD23C333F39E}" srcId="{B2F0D173-6D1B-4292-8A72-DCE8CE8DE142}" destId="{CD675428-7A77-465A-AB8F-3DE0EC496E09}" srcOrd="3" destOrd="0" parTransId="{0112BBFC-833F-4F34-A162-46566DF6E021}" sibTransId="{8159E588-D31A-495C-87FB-7636FECC206A}"/>
    <dgm:cxn modelId="{F069CCC3-D155-4E35-BE1F-285E5FF0426F}" type="presOf" srcId="{B2F0D173-6D1B-4292-8A72-DCE8CE8DE142}" destId="{A12F7E70-2816-45B6-B425-A6B570FC923E}" srcOrd="0" destOrd="0" presId="urn:microsoft.com/office/officeart/2005/8/layout/default"/>
    <dgm:cxn modelId="{B47563D2-67BF-437F-A190-E31166F34F27}" srcId="{B2F0D173-6D1B-4292-8A72-DCE8CE8DE142}" destId="{60BC18F2-1299-4461-AEF1-AF55F32B7167}" srcOrd="4" destOrd="0" parTransId="{9AC2D69E-0A19-4996-A80B-AC25D0A4D9A9}" sibTransId="{B8901261-33D1-44E6-98D4-4DAD644B6147}"/>
    <dgm:cxn modelId="{B24BB6E0-2762-4A71-AA3A-BC46A38A39DA}" srcId="{B2F0D173-6D1B-4292-8A72-DCE8CE8DE142}" destId="{D84DBB6E-D669-4CC1-9C86-C1613ED7E962}" srcOrd="2" destOrd="0" parTransId="{7FECCD7F-84B1-474E-B568-7764F1375B1B}" sibTransId="{1F64523E-3CD5-4364-86E5-8918EDFC0C49}"/>
    <dgm:cxn modelId="{62CC45ED-42D1-4668-A1D8-C661AF1B337D}" srcId="{B2F0D173-6D1B-4292-8A72-DCE8CE8DE142}" destId="{564EC4E5-BA47-46B2-BF89-725B54E1FE49}" srcOrd="0" destOrd="0" parTransId="{8A6A3E44-2868-4034-8B13-896C279E873C}" sibTransId="{C1104F88-03EF-4DE4-8346-C631E19E9E09}"/>
    <dgm:cxn modelId="{F97316EF-1416-4F3F-9682-80E7DBC51726}" srcId="{B2F0D173-6D1B-4292-8A72-DCE8CE8DE142}" destId="{5E956B90-74F3-4ACC-B567-187DF5F1C1D1}" srcOrd="9" destOrd="0" parTransId="{7910233B-9E65-4F46-A090-55EFB69631C7}" sibTransId="{D0364479-A0EC-45B5-8ED7-7D6077167C45}"/>
    <dgm:cxn modelId="{E9A066F6-0649-4457-BB0B-D41911F58548}" srcId="{B2F0D173-6D1B-4292-8A72-DCE8CE8DE142}" destId="{30EE8002-93AE-4EBF-9BE0-985661E90131}" srcOrd="8" destOrd="0" parTransId="{659CC74C-509B-4673-8267-5AAF3F5E31CF}" sibTransId="{E6AE896D-011C-4C4D-B54F-7FE4F949DAB9}"/>
    <dgm:cxn modelId="{9B732713-50FE-4A2C-955F-CEDD75953927}" type="presParOf" srcId="{A12F7E70-2816-45B6-B425-A6B570FC923E}" destId="{3FE82D6E-BD5B-4BE2-BA83-50D554C2FD8A}" srcOrd="0" destOrd="0" presId="urn:microsoft.com/office/officeart/2005/8/layout/default"/>
    <dgm:cxn modelId="{50314EB3-052B-4080-A060-F9E68AE75C61}" type="presParOf" srcId="{A12F7E70-2816-45B6-B425-A6B570FC923E}" destId="{EE4C0E92-4BAA-4A88-AF25-230591B2B20E}" srcOrd="1" destOrd="0" presId="urn:microsoft.com/office/officeart/2005/8/layout/default"/>
    <dgm:cxn modelId="{DA894F43-6214-4CC2-8E40-22668B67AA06}" type="presParOf" srcId="{A12F7E70-2816-45B6-B425-A6B570FC923E}" destId="{98F8ABCD-E2BD-4B83-A087-51E71AABA8D3}" srcOrd="2" destOrd="0" presId="urn:microsoft.com/office/officeart/2005/8/layout/default"/>
    <dgm:cxn modelId="{07761E27-18E4-4CEC-BEE9-C70D0C908D2D}" type="presParOf" srcId="{A12F7E70-2816-45B6-B425-A6B570FC923E}" destId="{6D361CE5-2846-4EBC-A715-9C6528F4BB82}" srcOrd="3" destOrd="0" presId="urn:microsoft.com/office/officeart/2005/8/layout/default"/>
    <dgm:cxn modelId="{85B753C8-1A98-45C7-8FCC-DA8D3C3AC082}" type="presParOf" srcId="{A12F7E70-2816-45B6-B425-A6B570FC923E}" destId="{D1B4A788-7394-472A-ABF0-6AEF6FFF559D}" srcOrd="4" destOrd="0" presId="urn:microsoft.com/office/officeart/2005/8/layout/default"/>
    <dgm:cxn modelId="{1D086BDF-DBD7-40CD-8EA9-FDEAA04C979D}" type="presParOf" srcId="{A12F7E70-2816-45B6-B425-A6B570FC923E}" destId="{3E2B98D4-D1E2-4B47-B897-461610F0547F}" srcOrd="5" destOrd="0" presId="urn:microsoft.com/office/officeart/2005/8/layout/default"/>
    <dgm:cxn modelId="{C5307E01-98C7-413D-B896-693CBF8CA6EE}" type="presParOf" srcId="{A12F7E70-2816-45B6-B425-A6B570FC923E}" destId="{DA6716F8-B6A1-429E-8287-F8B91A97966A}" srcOrd="6" destOrd="0" presId="urn:microsoft.com/office/officeart/2005/8/layout/default"/>
    <dgm:cxn modelId="{1049F33C-B7F1-4E9F-A557-2B1936E94FBF}" type="presParOf" srcId="{A12F7E70-2816-45B6-B425-A6B570FC923E}" destId="{70D7A205-D5F4-4842-8BBB-D2184286BA9A}" srcOrd="7" destOrd="0" presId="urn:microsoft.com/office/officeart/2005/8/layout/default"/>
    <dgm:cxn modelId="{876FCE31-B632-431D-B7DE-88885DB8903E}" type="presParOf" srcId="{A12F7E70-2816-45B6-B425-A6B570FC923E}" destId="{F06E10B7-2184-4D4B-A79F-A7171704B4BB}" srcOrd="8" destOrd="0" presId="urn:microsoft.com/office/officeart/2005/8/layout/default"/>
    <dgm:cxn modelId="{CE20C5C5-495F-43F7-B70F-49D8ECD23CFA}" type="presParOf" srcId="{A12F7E70-2816-45B6-B425-A6B570FC923E}" destId="{CC8E6256-F7C4-42E7-9092-0AF973BA1EB0}" srcOrd="9" destOrd="0" presId="urn:microsoft.com/office/officeart/2005/8/layout/default"/>
    <dgm:cxn modelId="{D621FC7A-C489-4699-AE49-24271A436104}" type="presParOf" srcId="{A12F7E70-2816-45B6-B425-A6B570FC923E}" destId="{50053D6B-5BC0-4C97-8152-6FBA5878251B}" srcOrd="10" destOrd="0" presId="urn:microsoft.com/office/officeart/2005/8/layout/default"/>
    <dgm:cxn modelId="{17A67B50-0E99-429A-B771-5472954CF4CD}" type="presParOf" srcId="{A12F7E70-2816-45B6-B425-A6B570FC923E}" destId="{B4FA6577-D8B2-4480-A7E9-3818BCE866DF}" srcOrd="11" destOrd="0" presId="urn:microsoft.com/office/officeart/2005/8/layout/default"/>
    <dgm:cxn modelId="{3640BE16-64B0-4DAB-89AB-101FBE612D25}" type="presParOf" srcId="{A12F7E70-2816-45B6-B425-A6B570FC923E}" destId="{20E236E3-EB68-4ABE-8A2B-0126B7A129D0}" srcOrd="12" destOrd="0" presId="urn:microsoft.com/office/officeart/2005/8/layout/default"/>
    <dgm:cxn modelId="{6E0277E9-9ABA-4E08-AAA6-0DBA5EA9FF33}" type="presParOf" srcId="{A12F7E70-2816-45B6-B425-A6B570FC923E}" destId="{F0F0CCE8-90B9-47AC-BF0F-53E169B1C44D}" srcOrd="13" destOrd="0" presId="urn:microsoft.com/office/officeart/2005/8/layout/default"/>
    <dgm:cxn modelId="{D0D27F99-C566-44B0-A8E1-AD3DE6B7DB53}" type="presParOf" srcId="{A12F7E70-2816-45B6-B425-A6B570FC923E}" destId="{242A5088-3AD3-4CFD-8A12-E6A80265594C}" srcOrd="14" destOrd="0" presId="urn:microsoft.com/office/officeart/2005/8/layout/default"/>
    <dgm:cxn modelId="{2362479C-94D7-41E5-B680-B9751F018D8E}" type="presParOf" srcId="{A12F7E70-2816-45B6-B425-A6B570FC923E}" destId="{EE6A07CC-56B8-41BA-BCF6-C64EACACA383}" srcOrd="15" destOrd="0" presId="urn:microsoft.com/office/officeart/2005/8/layout/default"/>
    <dgm:cxn modelId="{ADA8ED7D-1A68-46F4-9E41-51C753CC3F42}" type="presParOf" srcId="{A12F7E70-2816-45B6-B425-A6B570FC923E}" destId="{9F6ECE1D-CA8B-49B3-9EA5-469884B5EF14}" srcOrd="16" destOrd="0" presId="urn:microsoft.com/office/officeart/2005/8/layout/default"/>
    <dgm:cxn modelId="{DD8FCC56-6087-4975-9965-E5E569A30E40}" type="presParOf" srcId="{A12F7E70-2816-45B6-B425-A6B570FC923E}" destId="{60966C36-1472-49F1-A73A-562F5518DB97}" srcOrd="17" destOrd="0" presId="urn:microsoft.com/office/officeart/2005/8/layout/default"/>
    <dgm:cxn modelId="{A3052892-923B-410E-B6CF-FB3590B9B00A}" type="presParOf" srcId="{A12F7E70-2816-45B6-B425-A6B570FC923E}" destId="{A0D8BAB7-6E19-4339-8546-5FAEA9341FB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6D9CE-E502-47C0-8EE2-7E9CD5418207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8A181D6-2542-44AD-97DB-802A9236A036}">
      <dgm:prSet phldrT="[Texto]" custT="1"/>
      <dgm:spPr/>
      <dgm:t>
        <a:bodyPr/>
        <a:lstStyle/>
        <a:p>
          <a:r>
            <a:rPr lang="es-MX" sz="1800" b="1" dirty="0"/>
            <a:t>ASPECTOS GENERALES DE REFORMA A LA  SALUD</a:t>
          </a:r>
        </a:p>
      </dgm:t>
    </dgm:pt>
    <dgm:pt modelId="{08EA5E0C-9F1E-4CBA-BA4C-04242208D31D}" type="parTrans" cxnId="{C6EE587C-B4B0-459E-BBCD-E00E0044F8E9}">
      <dgm:prSet/>
      <dgm:spPr/>
      <dgm:t>
        <a:bodyPr/>
        <a:lstStyle/>
        <a:p>
          <a:endParaRPr lang="es-MX" sz="1200" b="1"/>
        </a:p>
      </dgm:t>
    </dgm:pt>
    <dgm:pt modelId="{1DB38AC1-1CFE-4DCA-A5DC-8624A6514C92}" type="sibTrans" cxnId="{C6EE587C-B4B0-459E-BBCD-E00E0044F8E9}">
      <dgm:prSet/>
      <dgm:spPr/>
      <dgm:t>
        <a:bodyPr/>
        <a:lstStyle/>
        <a:p>
          <a:endParaRPr lang="es-MX" sz="1200" b="1"/>
        </a:p>
      </dgm:t>
    </dgm:pt>
    <dgm:pt modelId="{103F917D-4677-4EE5-AA9B-7E54932A84B3}">
      <dgm:prSet phldrT="[Texto]" custT="1"/>
      <dgm:spPr/>
      <dgm:t>
        <a:bodyPr/>
        <a:lstStyle/>
        <a:p>
          <a:r>
            <a:rPr lang="es-MX" sz="1200" b="1" dirty="0"/>
            <a:t>LEMENTOS DETERMINANTES DE LA SALUD </a:t>
          </a:r>
        </a:p>
      </dgm:t>
    </dgm:pt>
    <dgm:pt modelId="{F432ADFC-3466-49D5-896E-0F190D89D54E}" type="parTrans" cxnId="{D6C294F5-4F69-4830-8949-44EF7E92F1AF}">
      <dgm:prSet/>
      <dgm:spPr/>
      <dgm:t>
        <a:bodyPr/>
        <a:lstStyle/>
        <a:p>
          <a:endParaRPr lang="es-MX" sz="1200" b="1"/>
        </a:p>
      </dgm:t>
    </dgm:pt>
    <dgm:pt modelId="{387E8676-52DB-491F-8404-70FFDF779159}" type="sibTrans" cxnId="{D6C294F5-4F69-4830-8949-44EF7E92F1AF}">
      <dgm:prSet/>
      <dgm:spPr/>
      <dgm:t>
        <a:bodyPr/>
        <a:lstStyle/>
        <a:p>
          <a:endParaRPr lang="es-MX" sz="1200" b="1"/>
        </a:p>
      </dgm:t>
    </dgm:pt>
    <dgm:pt modelId="{27D3E7E0-D647-4BD4-82DE-2FF7FDAA8EDC}">
      <dgm:prSet phldrT="[Texto]" custT="1"/>
      <dgm:spPr/>
      <dgm:t>
        <a:bodyPr/>
        <a:lstStyle/>
        <a:p>
          <a:r>
            <a:rPr lang="es-MX" sz="1200" b="1" dirty="0"/>
            <a:t>SISTEMA PUBLICO INTEGRAL DE INFORMACION  </a:t>
          </a:r>
        </a:p>
      </dgm:t>
    </dgm:pt>
    <dgm:pt modelId="{565AA477-2865-412D-909E-B58DA6795CA1}" type="parTrans" cxnId="{904DCADF-B4B2-4FA8-A869-AA45DBAADCD9}">
      <dgm:prSet/>
      <dgm:spPr/>
      <dgm:t>
        <a:bodyPr/>
        <a:lstStyle/>
        <a:p>
          <a:endParaRPr lang="es-MX" sz="1200" b="1"/>
        </a:p>
      </dgm:t>
    </dgm:pt>
    <dgm:pt modelId="{65902DE7-8476-4217-BD71-B566FDC144BD}" type="sibTrans" cxnId="{904DCADF-B4B2-4FA8-A869-AA45DBAADCD9}">
      <dgm:prSet/>
      <dgm:spPr/>
      <dgm:t>
        <a:bodyPr/>
        <a:lstStyle/>
        <a:p>
          <a:endParaRPr lang="es-MX" sz="1200" b="1"/>
        </a:p>
      </dgm:t>
    </dgm:pt>
    <dgm:pt modelId="{0DD4FF0D-DAB7-4EA6-95EE-64435CFE69C0}">
      <dgm:prSet custT="1"/>
      <dgm:spPr/>
      <dgm:t>
        <a:bodyPr/>
        <a:lstStyle/>
        <a:p>
          <a:r>
            <a:rPr lang="es-MX" sz="1200" b="1" dirty="0"/>
            <a:t>ADMINISTRATIVAS DE RECURSOS PUBLICOS </a:t>
          </a:r>
        </a:p>
      </dgm:t>
    </dgm:pt>
    <dgm:pt modelId="{71EFADAF-6520-48AF-B7BF-55D8111D37FB}" type="parTrans" cxnId="{FA2685DA-80FF-41CD-B5AD-D2421D4FA81C}">
      <dgm:prSet/>
      <dgm:spPr/>
      <dgm:t>
        <a:bodyPr/>
        <a:lstStyle/>
        <a:p>
          <a:endParaRPr lang="es-MX" sz="1200" b="1"/>
        </a:p>
      </dgm:t>
    </dgm:pt>
    <dgm:pt modelId="{F2CF1575-35C8-43AE-A849-A63BFF4D75DE}" type="sibTrans" cxnId="{FA2685DA-80FF-41CD-B5AD-D2421D4FA81C}">
      <dgm:prSet/>
      <dgm:spPr/>
      <dgm:t>
        <a:bodyPr/>
        <a:lstStyle/>
        <a:p>
          <a:endParaRPr lang="es-MX" sz="1200" b="1"/>
        </a:p>
      </dgm:t>
    </dgm:pt>
    <dgm:pt modelId="{CEF8DA73-091E-4D64-9175-FF5400B8E928}">
      <dgm:prSet custT="1"/>
      <dgm:spPr/>
      <dgm:t>
        <a:bodyPr/>
        <a:lstStyle/>
        <a:p>
          <a:r>
            <a:rPr lang="es-MX" sz="1200" b="1" dirty="0"/>
            <a:t>IREGIMEN LABORAL PARA EL SECTOR SALUD  </a:t>
          </a:r>
        </a:p>
      </dgm:t>
    </dgm:pt>
    <dgm:pt modelId="{9272EF78-2DF0-4878-96AA-FB5E19461F29}" type="parTrans" cxnId="{2E21851C-968F-4AE1-9643-F5584B9CF685}">
      <dgm:prSet/>
      <dgm:spPr/>
      <dgm:t>
        <a:bodyPr/>
        <a:lstStyle/>
        <a:p>
          <a:endParaRPr lang="es-MX" sz="1200" b="1"/>
        </a:p>
      </dgm:t>
    </dgm:pt>
    <dgm:pt modelId="{CEE43AA5-9EAF-44CD-9945-2A2957A53D90}" type="sibTrans" cxnId="{2E21851C-968F-4AE1-9643-F5584B9CF685}">
      <dgm:prSet/>
      <dgm:spPr/>
      <dgm:t>
        <a:bodyPr/>
        <a:lstStyle/>
        <a:p>
          <a:endParaRPr lang="es-MX" sz="1200" b="1"/>
        </a:p>
      </dgm:t>
    </dgm:pt>
    <dgm:pt modelId="{800DE58B-4B61-421C-BDB5-45E517E0F14E}">
      <dgm:prSet custT="1"/>
      <dgm:spPr/>
      <dgm:t>
        <a:bodyPr/>
        <a:lstStyle/>
        <a:p>
          <a:r>
            <a:rPr lang="es-MX" sz="1200" b="1" dirty="0"/>
            <a:t>ATENCION PRIMARIA EN SALUD </a:t>
          </a:r>
        </a:p>
      </dgm:t>
    </dgm:pt>
    <dgm:pt modelId="{34A508F4-3CC0-4CCF-9394-109B117F80EF}" type="parTrans" cxnId="{495459D2-DCA1-4270-92DA-0A4BCE1E597E}">
      <dgm:prSet/>
      <dgm:spPr/>
      <dgm:t>
        <a:bodyPr/>
        <a:lstStyle/>
        <a:p>
          <a:endParaRPr lang="es-MX" sz="1200" b="1"/>
        </a:p>
      </dgm:t>
    </dgm:pt>
    <dgm:pt modelId="{BF5708B5-A358-40AE-A89D-459A14DC778F}" type="sibTrans" cxnId="{495459D2-DCA1-4270-92DA-0A4BCE1E597E}">
      <dgm:prSet/>
      <dgm:spPr/>
      <dgm:t>
        <a:bodyPr/>
        <a:lstStyle/>
        <a:p>
          <a:endParaRPr lang="es-MX" sz="1200" b="1"/>
        </a:p>
      </dgm:t>
    </dgm:pt>
    <dgm:pt modelId="{DC21ECC1-F09E-4906-A6BF-019968E3EB8F}" type="pres">
      <dgm:prSet presAssocID="{6466D9CE-E502-47C0-8EE2-7E9CD54182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6E08DB-C3FD-493D-8126-8724C10421A5}" type="pres">
      <dgm:prSet presAssocID="{88A181D6-2542-44AD-97DB-802A9236A036}" presName="centerShape" presStyleLbl="node0" presStyleIdx="0" presStyleCnt="1" custScaleX="151234"/>
      <dgm:spPr/>
    </dgm:pt>
    <dgm:pt modelId="{C8F518D1-B5FB-47B4-B871-F7F81C0A755A}" type="pres">
      <dgm:prSet presAssocID="{0DD4FF0D-DAB7-4EA6-95EE-64435CFE69C0}" presName="node" presStyleLbl="node1" presStyleIdx="0" presStyleCnt="5" custScaleX="145847">
        <dgm:presLayoutVars>
          <dgm:bulletEnabled val="1"/>
        </dgm:presLayoutVars>
      </dgm:prSet>
      <dgm:spPr/>
    </dgm:pt>
    <dgm:pt modelId="{66B6C413-97FC-4F4E-A5A5-338747BBAF20}" type="pres">
      <dgm:prSet presAssocID="{0DD4FF0D-DAB7-4EA6-95EE-64435CFE69C0}" presName="dummy" presStyleCnt="0"/>
      <dgm:spPr/>
    </dgm:pt>
    <dgm:pt modelId="{D287A47E-28AF-4F8B-B27C-996C60E893BE}" type="pres">
      <dgm:prSet presAssocID="{F2CF1575-35C8-43AE-A849-A63BFF4D75DE}" presName="sibTrans" presStyleLbl="sibTrans2D1" presStyleIdx="0" presStyleCnt="5"/>
      <dgm:spPr/>
    </dgm:pt>
    <dgm:pt modelId="{6A9E80F6-E21A-45FB-9A03-5339135F6951}" type="pres">
      <dgm:prSet presAssocID="{800DE58B-4B61-421C-BDB5-45E517E0F14E}" presName="node" presStyleLbl="node1" presStyleIdx="1" presStyleCnt="5" custScaleX="129613">
        <dgm:presLayoutVars>
          <dgm:bulletEnabled val="1"/>
        </dgm:presLayoutVars>
      </dgm:prSet>
      <dgm:spPr/>
    </dgm:pt>
    <dgm:pt modelId="{2B2D72B8-C834-4196-994A-018C070FAFD9}" type="pres">
      <dgm:prSet presAssocID="{800DE58B-4B61-421C-BDB5-45E517E0F14E}" presName="dummy" presStyleCnt="0"/>
      <dgm:spPr/>
    </dgm:pt>
    <dgm:pt modelId="{2F9F4BA1-7EB2-4D57-9D87-8EC182369909}" type="pres">
      <dgm:prSet presAssocID="{BF5708B5-A358-40AE-A89D-459A14DC778F}" presName="sibTrans" presStyleLbl="sibTrans2D1" presStyleIdx="1" presStyleCnt="5"/>
      <dgm:spPr/>
    </dgm:pt>
    <dgm:pt modelId="{06EA0136-E971-49E8-B702-092EF882FECF}" type="pres">
      <dgm:prSet presAssocID="{CEF8DA73-091E-4D64-9175-FF5400B8E928}" presName="node" presStyleLbl="node1" presStyleIdx="2" presStyleCnt="5" custScaleX="130241">
        <dgm:presLayoutVars>
          <dgm:bulletEnabled val="1"/>
        </dgm:presLayoutVars>
      </dgm:prSet>
      <dgm:spPr/>
    </dgm:pt>
    <dgm:pt modelId="{6CF7B052-F159-4EB0-8E22-64E6D7E15315}" type="pres">
      <dgm:prSet presAssocID="{CEF8DA73-091E-4D64-9175-FF5400B8E928}" presName="dummy" presStyleCnt="0"/>
      <dgm:spPr/>
    </dgm:pt>
    <dgm:pt modelId="{CE7126ED-E483-4774-8615-0AFF041D9A16}" type="pres">
      <dgm:prSet presAssocID="{CEE43AA5-9EAF-44CD-9945-2A2957A53D90}" presName="sibTrans" presStyleLbl="sibTrans2D1" presStyleIdx="2" presStyleCnt="5"/>
      <dgm:spPr/>
    </dgm:pt>
    <dgm:pt modelId="{C84EAF16-7A8B-40CB-85D7-501E1B45B6E3}" type="pres">
      <dgm:prSet presAssocID="{103F917D-4677-4EE5-AA9B-7E54932A84B3}" presName="node" presStyleLbl="node1" presStyleIdx="3" presStyleCnt="5" custScaleX="129613">
        <dgm:presLayoutVars>
          <dgm:bulletEnabled val="1"/>
        </dgm:presLayoutVars>
      </dgm:prSet>
      <dgm:spPr/>
    </dgm:pt>
    <dgm:pt modelId="{B5AE0965-0A51-4E9F-889B-1696989979DA}" type="pres">
      <dgm:prSet presAssocID="{103F917D-4677-4EE5-AA9B-7E54932A84B3}" presName="dummy" presStyleCnt="0"/>
      <dgm:spPr/>
    </dgm:pt>
    <dgm:pt modelId="{937CA5A4-2250-44F2-99B6-B4C53EF7FA9D}" type="pres">
      <dgm:prSet presAssocID="{387E8676-52DB-491F-8404-70FFDF779159}" presName="sibTrans" presStyleLbl="sibTrans2D1" presStyleIdx="3" presStyleCnt="5"/>
      <dgm:spPr/>
    </dgm:pt>
    <dgm:pt modelId="{472F5A29-C8B9-497E-A7B2-31170A00125C}" type="pres">
      <dgm:prSet presAssocID="{27D3E7E0-D647-4BD4-82DE-2FF7FDAA8EDC}" presName="node" presStyleLbl="node1" presStyleIdx="4" presStyleCnt="5" custScaleX="127007" custScaleY="92445" custRadScaleRad="97271" custRadScaleInc="-18273">
        <dgm:presLayoutVars>
          <dgm:bulletEnabled val="1"/>
        </dgm:presLayoutVars>
      </dgm:prSet>
      <dgm:spPr/>
    </dgm:pt>
    <dgm:pt modelId="{36126279-DABF-4D86-95EB-6084BA30EA45}" type="pres">
      <dgm:prSet presAssocID="{27D3E7E0-D647-4BD4-82DE-2FF7FDAA8EDC}" presName="dummy" presStyleCnt="0"/>
      <dgm:spPr/>
    </dgm:pt>
    <dgm:pt modelId="{4641407C-1BBD-4362-BD34-E7D7AA8A5310}" type="pres">
      <dgm:prSet presAssocID="{65902DE7-8476-4217-BD71-B566FDC144BD}" presName="sibTrans" presStyleLbl="sibTrans2D1" presStyleIdx="4" presStyleCnt="5"/>
      <dgm:spPr/>
    </dgm:pt>
  </dgm:ptLst>
  <dgm:cxnLst>
    <dgm:cxn modelId="{2E21851C-968F-4AE1-9643-F5584B9CF685}" srcId="{88A181D6-2542-44AD-97DB-802A9236A036}" destId="{CEF8DA73-091E-4D64-9175-FF5400B8E928}" srcOrd="2" destOrd="0" parTransId="{9272EF78-2DF0-4878-96AA-FB5E19461F29}" sibTransId="{CEE43AA5-9EAF-44CD-9945-2A2957A53D90}"/>
    <dgm:cxn modelId="{F42F9E2F-86A4-4A4E-A510-79E778D72DCC}" type="presOf" srcId="{88A181D6-2542-44AD-97DB-802A9236A036}" destId="{366E08DB-C3FD-493D-8126-8724C10421A5}" srcOrd="0" destOrd="0" presId="urn:microsoft.com/office/officeart/2005/8/layout/radial6"/>
    <dgm:cxn modelId="{FEF3A237-D06A-4565-BAED-3EB0EFB9C07E}" type="presOf" srcId="{800DE58B-4B61-421C-BDB5-45E517E0F14E}" destId="{6A9E80F6-E21A-45FB-9A03-5339135F6951}" srcOrd="0" destOrd="0" presId="urn:microsoft.com/office/officeart/2005/8/layout/radial6"/>
    <dgm:cxn modelId="{ED52B839-2328-4AFD-9C91-E0AB29DFDA61}" type="presOf" srcId="{103F917D-4677-4EE5-AA9B-7E54932A84B3}" destId="{C84EAF16-7A8B-40CB-85D7-501E1B45B6E3}" srcOrd="0" destOrd="0" presId="urn:microsoft.com/office/officeart/2005/8/layout/radial6"/>
    <dgm:cxn modelId="{D87B1D63-ADB6-4A81-9C82-48BE40E5BF7B}" type="presOf" srcId="{65902DE7-8476-4217-BD71-B566FDC144BD}" destId="{4641407C-1BBD-4362-BD34-E7D7AA8A5310}" srcOrd="0" destOrd="0" presId="urn:microsoft.com/office/officeart/2005/8/layout/radial6"/>
    <dgm:cxn modelId="{635FEE52-75BF-4DEA-A700-A1D7B41B1D95}" type="presOf" srcId="{F2CF1575-35C8-43AE-A849-A63BFF4D75DE}" destId="{D287A47E-28AF-4F8B-B27C-996C60E893BE}" srcOrd="0" destOrd="0" presId="urn:microsoft.com/office/officeart/2005/8/layout/radial6"/>
    <dgm:cxn modelId="{9FDCA15A-AD24-49F5-9EA8-04D94F849F3E}" type="presOf" srcId="{27D3E7E0-D647-4BD4-82DE-2FF7FDAA8EDC}" destId="{472F5A29-C8B9-497E-A7B2-31170A00125C}" srcOrd="0" destOrd="0" presId="urn:microsoft.com/office/officeart/2005/8/layout/radial6"/>
    <dgm:cxn modelId="{C6EE587C-B4B0-459E-BBCD-E00E0044F8E9}" srcId="{6466D9CE-E502-47C0-8EE2-7E9CD5418207}" destId="{88A181D6-2542-44AD-97DB-802A9236A036}" srcOrd="0" destOrd="0" parTransId="{08EA5E0C-9F1E-4CBA-BA4C-04242208D31D}" sibTransId="{1DB38AC1-1CFE-4DCA-A5DC-8624A6514C92}"/>
    <dgm:cxn modelId="{FD8A3880-3033-4F47-8FDC-D4834F7A5ED2}" type="presOf" srcId="{387E8676-52DB-491F-8404-70FFDF779159}" destId="{937CA5A4-2250-44F2-99B6-B4C53EF7FA9D}" srcOrd="0" destOrd="0" presId="urn:microsoft.com/office/officeart/2005/8/layout/radial6"/>
    <dgm:cxn modelId="{6C55BD97-83F7-4141-BFAC-A421F5FC3D84}" type="presOf" srcId="{CEF8DA73-091E-4D64-9175-FF5400B8E928}" destId="{06EA0136-E971-49E8-B702-092EF882FECF}" srcOrd="0" destOrd="0" presId="urn:microsoft.com/office/officeart/2005/8/layout/radial6"/>
    <dgm:cxn modelId="{F72DA5B1-8DE2-408E-B33C-366A74283707}" type="presOf" srcId="{0DD4FF0D-DAB7-4EA6-95EE-64435CFE69C0}" destId="{C8F518D1-B5FB-47B4-B871-F7F81C0A755A}" srcOrd="0" destOrd="0" presId="urn:microsoft.com/office/officeart/2005/8/layout/radial6"/>
    <dgm:cxn modelId="{90FCA8CC-3EAB-4CE5-B922-6065D097B30D}" type="presOf" srcId="{BF5708B5-A358-40AE-A89D-459A14DC778F}" destId="{2F9F4BA1-7EB2-4D57-9D87-8EC182369909}" srcOrd="0" destOrd="0" presId="urn:microsoft.com/office/officeart/2005/8/layout/radial6"/>
    <dgm:cxn modelId="{495459D2-DCA1-4270-92DA-0A4BCE1E597E}" srcId="{88A181D6-2542-44AD-97DB-802A9236A036}" destId="{800DE58B-4B61-421C-BDB5-45E517E0F14E}" srcOrd="1" destOrd="0" parTransId="{34A508F4-3CC0-4CCF-9394-109B117F80EF}" sibTransId="{BF5708B5-A358-40AE-A89D-459A14DC778F}"/>
    <dgm:cxn modelId="{FA2685DA-80FF-41CD-B5AD-D2421D4FA81C}" srcId="{88A181D6-2542-44AD-97DB-802A9236A036}" destId="{0DD4FF0D-DAB7-4EA6-95EE-64435CFE69C0}" srcOrd="0" destOrd="0" parTransId="{71EFADAF-6520-48AF-B7BF-55D8111D37FB}" sibTransId="{F2CF1575-35C8-43AE-A849-A63BFF4D75DE}"/>
    <dgm:cxn modelId="{904DCADF-B4B2-4FA8-A869-AA45DBAADCD9}" srcId="{88A181D6-2542-44AD-97DB-802A9236A036}" destId="{27D3E7E0-D647-4BD4-82DE-2FF7FDAA8EDC}" srcOrd="4" destOrd="0" parTransId="{565AA477-2865-412D-909E-B58DA6795CA1}" sibTransId="{65902DE7-8476-4217-BD71-B566FDC144BD}"/>
    <dgm:cxn modelId="{85F58DE1-6C4A-4BC8-8135-378319F2E8EB}" type="presOf" srcId="{CEE43AA5-9EAF-44CD-9945-2A2957A53D90}" destId="{CE7126ED-E483-4774-8615-0AFF041D9A16}" srcOrd="0" destOrd="0" presId="urn:microsoft.com/office/officeart/2005/8/layout/radial6"/>
    <dgm:cxn modelId="{D6C294F5-4F69-4830-8949-44EF7E92F1AF}" srcId="{88A181D6-2542-44AD-97DB-802A9236A036}" destId="{103F917D-4677-4EE5-AA9B-7E54932A84B3}" srcOrd="3" destOrd="0" parTransId="{F432ADFC-3466-49D5-896E-0F190D89D54E}" sibTransId="{387E8676-52DB-491F-8404-70FFDF779159}"/>
    <dgm:cxn modelId="{5391B6FC-6E3D-4DBF-9DC1-E424BF8C8DE7}" type="presOf" srcId="{6466D9CE-E502-47C0-8EE2-7E9CD5418207}" destId="{DC21ECC1-F09E-4906-A6BF-019968E3EB8F}" srcOrd="0" destOrd="0" presId="urn:microsoft.com/office/officeart/2005/8/layout/radial6"/>
    <dgm:cxn modelId="{7B355A5A-7C6C-47E9-8D57-EBE36725D4D0}" type="presParOf" srcId="{DC21ECC1-F09E-4906-A6BF-019968E3EB8F}" destId="{366E08DB-C3FD-493D-8126-8724C10421A5}" srcOrd="0" destOrd="0" presId="urn:microsoft.com/office/officeart/2005/8/layout/radial6"/>
    <dgm:cxn modelId="{0509A32F-245F-4A58-9E8F-F13ECB6FA30F}" type="presParOf" srcId="{DC21ECC1-F09E-4906-A6BF-019968E3EB8F}" destId="{C8F518D1-B5FB-47B4-B871-F7F81C0A755A}" srcOrd="1" destOrd="0" presId="urn:microsoft.com/office/officeart/2005/8/layout/radial6"/>
    <dgm:cxn modelId="{D0C24DFC-6444-4E25-8ED9-0D19957F558B}" type="presParOf" srcId="{DC21ECC1-F09E-4906-A6BF-019968E3EB8F}" destId="{66B6C413-97FC-4F4E-A5A5-338747BBAF20}" srcOrd="2" destOrd="0" presId="urn:microsoft.com/office/officeart/2005/8/layout/radial6"/>
    <dgm:cxn modelId="{9934A26F-4793-49A7-9101-CC7D644BD913}" type="presParOf" srcId="{DC21ECC1-F09E-4906-A6BF-019968E3EB8F}" destId="{D287A47E-28AF-4F8B-B27C-996C60E893BE}" srcOrd="3" destOrd="0" presId="urn:microsoft.com/office/officeart/2005/8/layout/radial6"/>
    <dgm:cxn modelId="{B88BB70C-5216-43F5-91A2-F454291C9A09}" type="presParOf" srcId="{DC21ECC1-F09E-4906-A6BF-019968E3EB8F}" destId="{6A9E80F6-E21A-45FB-9A03-5339135F6951}" srcOrd="4" destOrd="0" presId="urn:microsoft.com/office/officeart/2005/8/layout/radial6"/>
    <dgm:cxn modelId="{8402D451-60D4-4B05-AA9B-13BAECDAA550}" type="presParOf" srcId="{DC21ECC1-F09E-4906-A6BF-019968E3EB8F}" destId="{2B2D72B8-C834-4196-994A-018C070FAFD9}" srcOrd="5" destOrd="0" presId="urn:microsoft.com/office/officeart/2005/8/layout/radial6"/>
    <dgm:cxn modelId="{7ABC8758-9802-4C36-BF5A-6AFFE9A60CD4}" type="presParOf" srcId="{DC21ECC1-F09E-4906-A6BF-019968E3EB8F}" destId="{2F9F4BA1-7EB2-4D57-9D87-8EC182369909}" srcOrd="6" destOrd="0" presId="urn:microsoft.com/office/officeart/2005/8/layout/radial6"/>
    <dgm:cxn modelId="{B17DAD24-78A7-4F9B-8C84-CD2430B54019}" type="presParOf" srcId="{DC21ECC1-F09E-4906-A6BF-019968E3EB8F}" destId="{06EA0136-E971-49E8-B702-092EF882FECF}" srcOrd="7" destOrd="0" presId="urn:microsoft.com/office/officeart/2005/8/layout/radial6"/>
    <dgm:cxn modelId="{F640AA0D-0F90-4BB5-8D04-24455F76FEA8}" type="presParOf" srcId="{DC21ECC1-F09E-4906-A6BF-019968E3EB8F}" destId="{6CF7B052-F159-4EB0-8E22-64E6D7E15315}" srcOrd="8" destOrd="0" presId="urn:microsoft.com/office/officeart/2005/8/layout/radial6"/>
    <dgm:cxn modelId="{000B3DDF-AEBF-4530-8954-ACAB4AC3F88E}" type="presParOf" srcId="{DC21ECC1-F09E-4906-A6BF-019968E3EB8F}" destId="{CE7126ED-E483-4774-8615-0AFF041D9A16}" srcOrd="9" destOrd="0" presId="urn:microsoft.com/office/officeart/2005/8/layout/radial6"/>
    <dgm:cxn modelId="{08D7F988-3B65-480E-8E96-A53F969D1AB2}" type="presParOf" srcId="{DC21ECC1-F09E-4906-A6BF-019968E3EB8F}" destId="{C84EAF16-7A8B-40CB-85D7-501E1B45B6E3}" srcOrd="10" destOrd="0" presId="urn:microsoft.com/office/officeart/2005/8/layout/radial6"/>
    <dgm:cxn modelId="{1D9D1854-CC82-43C9-A42F-3A7BFFD7A5F0}" type="presParOf" srcId="{DC21ECC1-F09E-4906-A6BF-019968E3EB8F}" destId="{B5AE0965-0A51-4E9F-889B-1696989979DA}" srcOrd="11" destOrd="0" presId="urn:microsoft.com/office/officeart/2005/8/layout/radial6"/>
    <dgm:cxn modelId="{33D4C6D3-4085-49D7-B419-8E09BCA72FD4}" type="presParOf" srcId="{DC21ECC1-F09E-4906-A6BF-019968E3EB8F}" destId="{937CA5A4-2250-44F2-99B6-B4C53EF7FA9D}" srcOrd="12" destOrd="0" presId="urn:microsoft.com/office/officeart/2005/8/layout/radial6"/>
    <dgm:cxn modelId="{E9F95874-3DC5-4E75-99BD-3CEF635C83E5}" type="presParOf" srcId="{DC21ECC1-F09E-4906-A6BF-019968E3EB8F}" destId="{472F5A29-C8B9-497E-A7B2-31170A00125C}" srcOrd="13" destOrd="0" presId="urn:microsoft.com/office/officeart/2005/8/layout/radial6"/>
    <dgm:cxn modelId="{89EFCDC3-F817-435B-A89D-EC46192F15BC}" type="presParOf" srcId="{DC21ECC1-F09E-4906-A6BF-019968E3EB8F}" destId="{36126279-DABF-4D86-95EB-6084BA30EA45}" srcOrd="14" destOrd="0" presId="urn:microsoft.com/office/officeart/2005/8/layout/radial6"/>
    <dgm:cxn modelId="{6320F192-9032-4CA5-A379-F42F0497D007}" type="presParOf" srcId="{DC21ECC1-F09E-4906-A6BF-019968E3EB8F}" destId="{4641407C-1BBD-4362-BD34-E7D7AA8A531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95054-9EBF-457A-BB32-892134F03DEC}" type="doc">
      <dgm:prSet loTypeId="urn:microsoft.com/office/officeart/2005/8/layout/arrow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D9F4DF0C-58B9-4ED4-ACC9-6687889DAF2C}">
      <dgm:prSet phldrT="[Texto]"/>
      <dgm:spPr/>
      <dgm:t>
        <a:bodyPr/>
        <a:lstStyle/>
        <a:p>
          <a:r>
            <a:rPr lang="es-CO" dirty="0"/>
            <a:t>Manejar la integralidad de cada individuo y familia de su población asignada</a:t>
          </a:r>
        </a:p>
      </dgm:t>
    </dgm:pt>
    <dgm:pt modelId="{B87912A4-AB7E-4D83-A35A-B4590F0C6311}" type="parTrans" cxnId="{12A01AE1-16F8-4DDD-A3FD-FDF9110D9E80}">
      <dgm:prSet/>
      <dgm:spPr/>
      <dgm:t>
        <a:bodyPr/>
        <a:lstStyle/>
        <a:p>
          <a:endParaRPr lang="es-CO"/>
        </a:p>
      </dgm:t>
    </dgm:pt>
    <dgm:pt modelId="{D4CE32CD-944E-4F9F-909A-7C42876129A7}" type="sibTrans" cxnId="{12A01AE1-16F8-4DDD-A3FD-FDF9110D9E80}">
      <dgm:prSet/>
      <dgm:spPr/>
      <dgm:t>
        <a:bodyPr/>
        <a:lstStyle/>
        <a:p>
          <a:endParaRPr lang="es-CO"/>
        </a:p>
      </dgm:t>
    </dgm:pt>
    <dgm:pt modelId="{ABCAEBA0-43EA-488E-9AF8-DCDD08F64FF6}">
      <dgm:prSet phldrT="[Texto]"/>
      <dgm:spPr/>
      <dgm:t>
        <a:bodyPr/>
        <a:lstStyle/>
        <a:p>
          <a:r>
            <a:rPr lang="es-CO" b="0" dirty="0"/>
            <a:t>Comunicar el riesgo en salud y cumplir   con  el  manual de los servicios de salud </a:t>
          </a:r>
        </a:p>
        <a:p>
          <a:endParaRPr lang="es-CO" b="0" dirty="0"/>
        </a:p>
        <a:p>
          <a:r>
            <a:rPr lang="es-CO" b="0" dirty="0"/>
            <a:t> </a:t>
          </a:r>
        </a:p>
      </dgm:t>
    </dgm:pt>
    <dgm:pt modelId="{02C9B5C0-2B2D-4323-AFD7-508ECB6E1050}" type="parTrans" cxnId="{1E84EB93-31EC-48A9-8E56-BB7EAE1478E3}">
      <dgm:prSet/>
      <dgm:spPr/>
      <dgm:t>
        <a:bodyPr/>
        <a:lstStyle/>
        <a:p>
          <a:endParaRPr lang="es-CO"/>
        </a:p>
      </dgm:t>
    </dgm:pt>
    <dgm:pt modelId="{063F8E19-A3B1-43E8-AD75-6AE8E1E958DD}" type="sibTrans" cxnId="{1E84EB93-31EC-48A9-8E56-BB7EAE1478E3}">
      <dgm:prSet/>
      <dgm:spPr/>
      <dgm:t>
        <a:bodyPr/>
        <a:lstStyle/>
        <a:p>
          <a:endParaRPr lang="es-CO"/>
        </a:p>
      </dgm:t>
    </dgm:pt>
    <dgm:pt modelId="{B32E802B-D446-4AA1-AC46-3FE11D8A5629}">
      <dgm:prSet phldrT="[Texto]"/>
      <dgm:spPr/>
      <dgm:t>
        <a:bodyPr/>
        <a:lstStyle/>
        <a:p>
          <a:r>
            <a:rPr lang="es-CO" b="0" dirty="0"/>
            <a:t>Autorizar  las intervenciones clínicas incluidas en las RISS tanto de naturaleza preventiva como diagnostica y </a:t>
          </a:r>
          <a:r>
            <a:rPr lang="es-CO" b="0" dirty="0" err="1"/>
            <a:t>terapeutica</a:t>
          </a:r>
          <a:endParaRPr lang="es-CO" b="0" dirty="0"/>
        </a:p>
      </dgm:t>
    </dgm:pt>
    <dgm:pt modelId="{56B0AD90-C25B-41C3-8155-DF96AD42D0C3}" type="parTrans" cxnId="{C67CDCBE-A286-4C84-B11F-0F384E240B57}">
      <dgm:prSet/>
      <dgm:spPr/>
      <dgm:t>
        <a:bodyPr/>
        <a:lstStyle/>
        <a:p>
          <a:endParaRPr lang="es-CO"/>
        </a:p>
      </dgm:t>
    </dgm:pt>
    <dgm:pt modelId="{11C61217-DAD6-440B-9C5B-437E9F6D8AFC}" type="sibTrans" cxnId="{C67CDCBE-A286-4C84-B11F-0F384E240B57}">
      <dgm:prSet/>
      <dgm:spPr/>
      <dgm:t>
        <a:bodyPr/>
        <a:lstStyle/>
        <a:p>
          <a:endParaRPr lang="es-CO"/>
        </a:p>
      </dgm:t>
    </dgm:pt>
    <dgm:pt modelId="{FBD3300F-FAA9-42E6-8A76-A02849B43808}">
      <dgm:prSet/>
      <dgm:spPr/>
      <dgm:t>
        <a:bodyPr/>
        <a:lstStyle/>
        <a:p>
          <a:r>
            <a:rPr lang="es-CO" dirty="0"/>
            <a:t>coordinar las  pautas   en relación a las  actividad de promoción y prevención </a:t>
          </a:r>
        </a:p>
        <a:p>
          <a:r>
            <a:rPr lang="es-CO" dirty="0"/>
            <a:t> </a:t>
          </a:r>
        </a:p>
      </dgm:t>
    </dgm:pt>
    <dgm:pt modelId="{09196BC6-2E84-4BB2-8EB4-326590DD48AD}" type="parTrans" cxnId="{5C0840AA-4D08-4557-BED7-61A5A8D5573F}">
      <dgm:prSet/>
      <dgm:spPr/>
      <dgm:t>
        <a:bodyPr/>
        <a:lstStyle/>
        <a:p>
          <a:endParaRPr lang="es-CO"/>
        </a:p>
      </dgm:t>
    </dgm:pt>
    <dgm:pt modelId="{5F0641CB-ED00-4BCB-BB4D-431D5CDCDFB5}" type="sibTrans" cxnId="{5C0840AA-4D08-4557-BED7-61A5A8D5573F}">
      <dgm:prSet/>
      <dgm:spPr/>
      <dgm:t>
        <a:bodyPr/>
        <a:lstStyle/>
        <a:p>
          <a:endParaRPr lang="es-CO"/>
        </a:p>
      </dgm:t>
    </dgm:pt>
    <dgm:pt modelId="{94188506-73C6-431D-9F05-689B6BF4A2DF}">
      <dgm:prSet/>
      <dgm:spPr/>
      <dgm:t>
        <a:bodyPr/>
        <a:lstStyle/>
        <a:p>
          <a:r>
            <a:rPr lang="es-CO" dirty="0"/>
            <a:t>garantizarles la atención en salud de manera oportuna, continua, pertinente, eficiente e integral</a:t>
          </a:r>
        </a:p>
      </dgm:t>
    </dgm:pt>
    <dgm:pt modelId="{F7A96E27-D296-4DFA-A1A4-7C1BDF17D49B}" type="parTrans" cxnId="{A16DA7E9-BAE5-4C09-9818-3CFEFB2D77F3}">
      <dgm:prSet/>
      <dgm:spPr/>
      <dgm:t>
        <a:bodyPr/>
        <a:lstStyle/>
        <a:p>
          <a:endParaRPr lang="es-CO"/>
        </a:p>
      </dgm:t>
    </dgm:pt>
    <dgm:pt modelId="{942B931A-1DD2-478F-BD32-D075FF25BAA2}" type="sibTrans" cxnId="{A16DA7E9-BAE5-4C09-9818-3CFEFB2D77F3}">
      <dgm:prSet/>
      <dgm:spPr/>
      <dgm:t>
        <a:bodyPr/>
        <a:lstStyle/>
        <a:p>
          <a:endParaRPr lang="es-CO"/>
        </a:p>
      </dgm:t>
    </dgm:pt>
    <dgm:pt modelId="{D5298278-7F2C-4954-B95E-7D230ED7AB10}" type="pres">
      <dgm:prSet presAssocID="{BF795054-9EBF-457A-BB32-892134F03DEC}" presName="arrowDiagram" presStyleCnt="0">
        <dgm:presLayoutVars>
          <dgm:chMax val="5"/>
          <dgm:dir/>
          <dgm:resizeHandles val="exact"/>
        </dgm:presLayoutVars>
      </dgm:prSet>
      <dgm:spPr/>
    </dgm:pt>
    <dgm:pt modelId="{D6AB624C-485B-4842-BC0E-813338ADF8F3}" type="pres">
      <dgm:prSet presAssocID="{BF795054-9EBF-457A-BB32-892134F03DEC}" presName="arrow" presStyleLbl="bgShp" presStyleIdx="0" presStyleCnt="1" custLinFactNeighborX="-1211" custLinFactNeighborY="-717"/>
      <dgm:spPr/>
    </dgm:pt>
    <dgm:pt modelId="{BA51201D-84E2-4D7B-922A-0A3A700FD46B}" type="pres">
      <dgm:prSet presAssocID="{BF795054-9EBF-457A-BB32-892134F03DEC}" presName="arrowDiagram5" presStyleCnt="0"/>
      <dgm:spPr/>
    </dgm:pt>
    <dgm:pt modelId="{6BAFCFBF-04F3-4FB3-83B5-CBCE352E61C1}" type="pres">
      <dgm:prSet presAssocID="{D9F4DF0C-58B9-4ED4-ACC9-6687889DAF2C}" presName="bullet5a" presStyleLbl="node1" presStyleIdx="0" presStyleCnt="5"/>
      <dgm:spPr/>
    </dgm:pt>
    <dgm:pt modelId="{DDCD1BE3-1F3A-4D20-BE65-F6062B49351E}" type="pres">
      <dgm:prSet presAssocID="{D9F4DF0C-58B9-4ED4-ACC9-6687889DAF2C}" presName="textBox5a" presStyleLbl="revTx" presStyleIdx="0" presStyleCnt="5">
        <dgm:presLayoutVars>
          <dgm:bulletEnabled val="1"/>
        </dgm:presLayoutVars>
      </dgm:prSet>
      <dgm:spPr/>
    </dgm:pt>
    <dgm:pt modelId="{70BC169B-71C5-4378-A948-3945655AE574}" type="pres">
      <dgm:prSet presAssocID="{ABCAEBA0-43EA-488E-9AF8-DCDD08F64FF6}" presName="bullet5b" presStyleLbl="node1" presStyleIdx="1" presStyleCnt="5"/>
      <dgm:spPr/>
    </dgm:pt>
    <dgm:pt modelId="{09252958-6025-4CB0-9B36-BCC19AB7C4D5}" type="pres">
      <dgm:prSet presAssocID="{ABCAEBA0-43EA-488E-9AF8-DCDD08F64FF6}" presName="textBox5b" presStyleLbl="revTx" presStyleIdx="1" presStyleCnt="5">
        <dgm:presLayoutVars>
          <dgm:bulletEnabled val="1"/>
        </dgm:presLayoutVars>
      </dgm:prSet>
      <dgm:spPr/>
    </dgm:pt>
    <dgm:pt modelId="{FEE992D6-5100-4FE8-BF2E-E0FB1AFDC231}" type="pres">
      <dgm:prSet presAssocID="{B32E802B-D446-4AA1-AC46-3FE11D8A5629}" presName="bullet5c" presStyleLbl="node1" presStyleIdx="2" presStyleCnt="5"/>
      <dgm:spPr/>
    </dgm:pt>
    <dgm:pt modelId="{024D39E6-6D79-44A5-B61E-5D8102EBE968}" type="pres">
      <dgm:prSet presAssocID="{B32E802B-D446-4AA1-AC46-3FE11D8A5629}" presName="textBox5c" presStyleLbl="revTx" presStyleIdx="2" presStyleCnt="5">
        <dgm:presLayoutVars>
          <dgm:bulletEnabled val="1"/>
        </dgm:presLayoutVars>
      </dgm:prSet>
      <dgm:spPr/>
    </dgm:pt>
    <dgm:pt modelId="{CC923092-A377-40D1-BF07-32D0FC6162B6}" type="pres">
      <dgm:prSet presAssocID="{FBD3300F-FAA9-42E6-8A76-A02849B43808}" presName="bullet5d" presStyleLbl="node1" presStyleIdx="3" presStyleCnt="5"/>
      <dgm:spPr/>
    </dgm:pt>
    <dgm:pt modelId="{83D60135-BEE1-4049-A2D5-FEDC8162BB07}" type="pres">
      <dgm:prSet presAssocID="{FBD3300F-FAA9-42E6-8A76-A02849B43808}" presName="textBox5d" presStyleLbl="revTx" presStyleIdx="3" presStyleCnt="5">
        <dgm:presLayoutVars>
          <dgm:bulletEnabled val="1"/>
        </dgm:presLayoutVars>
      </dgm:prSet>
      <dgm:spPr/>
    </dgm:pt>
    <dgm:pt modelId="{FFF712B5-0BF1-4F05-B645-6F4D1E5C570B}" type="pres">
      <dgm:prSet presAssocID="{94188506-73C6-431D-9F05-689B6BF4A2DF}" presName="bullet5e" presStyleLbl="node1" presStyleIdx="4" presStyleCnt="5"/>
      <dgm:spPr/>
    </dgm:pt>
    <dgm:pt modelId="{9330A707-B1BA-4A88-ABEC-38B94E51482F}" type="pres">
      <dgm:prSet presAssocID="{94188506-73C6-431D-9F05-689B6BF4A2DF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4C15702E-2D1A-4C74-BD88-023F640ED7EC}" type="presOf" srcId="{B32E802B-D446-4AA1-AC46-3FE11D8A5629}" destId="{024D39E6-6D79-44A5-B61E-5D8102EBE968}" srcOrd="0" destOrd="0" presId="urn:microsoft.com/office/officeart/2005/8/layout/arrow2"/>
    <dgm:cxn modelId="{EDE0303F-FE20-4DBA-803B-A2A9F0391551}" type="presOf" srcId="{FBD3300F-FAA9-42E6-8A76-A02849B43808}" destId="{83D60135-BEE1-4049-A2D5-FEDC8162BB07}" srcOrd="0" destOrd="0" presId="urn:microsoft.com/office/officeart/2005/8/layout/arrow2"/>
    <dgm:cxn modelId="{A341555E-1EC9-4B54-95B1-0DAE077F7862}" type="presOf" srcId="{ABCAEBA0-43EA-488E-9AF8-DCDD08F64FF6}" destId="{09252958-6025-4CB0-9B36-BCC19AB7C4D5}" srcOrd="0" destOrd="0" presId="urn:microsoft.com/office/officeart/2005/8/layout/arrow2"/>
    <dgm:cxn modelId="{1E84EB93-31EC-48A9-8E56-BB7EAE1478E3}" srcId="{BF795054-9EBF-457A-BB32-892134F03DEC}" destId="{ABCAEBA0-43EA-488E-9AF8-DCDD08F64FF6}" srcOrd="1" destOrd="0" parTransId="{02C9B5C0-2B2D-4323-AFD7-508ECB6E1050}" sibTransId="{063F8E19-A3B1-43E8-AD75-6AE8E1E958DD}"/>
    <dgm:cxn modelId="{5C0840AA-4D08-4557-BED7-61A5A8D5573F}" srcId="{BF795054-9EBF-457A-BB32-892134F03DEC}" destId="{FBD3300F-FAA9-42E6-8A76-A02849B43808}" srcOrd="3" destOrd="0" parTransId="{09196BC6-2E84-4BB2-8EB4-326590DD48AD}" sibTransId="{5F0641CB-ED00-4BCB-BB4D-431D5CDCDFB5}"/>
    <dgm:cxn modelId="{C67CDCBE-A286-4C84-B11F-0F384E240B57}" srcId="{BF795054-9EBF-457A-BB32-892134F03DEC}" destId="{B32E802B-D446-4AA1-AC46-3FE11D8A5629}" srcOrd="2" destOrd="0" parTransId="{56B0AD90-C25B-41C3-8155-DF96AD42D0C3}" sibTransId="{11C61217-DAD6-440B-9C5B-437E9F6D8AFC}"/>
    <dgm:cxn modelId="{150E4EC1-EBFF-4B40-9C2C-21749BC247F5}" type="presOf" srcId="{D9F4DF0C-58B9-4ED4-ACC9-6687889DAF2C}" destId="{DDCD1BE3-1F3A-4D20-BE65-F6062B49351E}" srcOrd="0" destOrd="0" presId="urn:microsoft.com/office/officeart/2005/8/layout/arrow2"/>
    <dgm:cxn modelId="{C76506D0-17C9-41CE-AC02-B09C3376B108}" type="presOf" srcId="{BF795054-9EBF-457A-BB32-892134F03DEC}" destId="{D5298278-7F2C-4954-B95E-7D230ED7AB10}" srcOrd="0" destOrd="0" presId="urn:microsoft.com/office/officeart/2005/8/layout/arrow2"/>
    <dgm:cxn modelId="{5D037DD3-48AD-4890-959B-423F8B8C8C5F}" type="presOf" srcId="{94188506-73C6-431D-9F05-689B6BF4A2DF}" destId="{9330A707-B1BA-4A88-ABEC-38B94E51482F}" srcOrd="0" destOrd="0" presId="urn:microsoft.com/office/officeart/2005/8/layout/arrow2"/>
    <dgm:cxn modelId="{12A01AE1-16F8-4DDD-A3FD-FDF9110D9E80}" srcId="{BF795054-9EBF-457A-BB32-892134F03DEC}" destId="{D9F4DF0C-58B9-4ED4-ACC9-6687889DAF2C}" srcOrd="0" destOrd="0" parTransId="{B87912A4-AB7E-4D83-A35A-B4590F0C6311}" sibTransId="{D4CE32CD-944E-4F9F-909A-7C42876129A7}"/>
    <dgm:cxn modelId="{A16DA7E9-BAE5-4C09-9818-3CFEFB2D77F3}" srcId="{BF795054-9EBF-457A-BB32-892134F03DEC}" destId="{94188506-73C6-431D-9F05-689B6BF4A2DF}" srcOrd="4" destOrd="0" parTransId="{F7A96E27-D296-4DFA-A1A4-7C1BDF17D49B}" sibTransId="{942B931A-1DD2-478F-BD32-D075FF25BAA2}"/>
    <dgm:cxn modelId="{3617BC4A-FFB5-418C-A6B9-09177C9AD2F9}" type="presParOf" srcId="{D5298278-7F2C-4954-B95E-7D230ED7AB10}" destId="{D6AB624C-485B-4842-BC0E-813338ADF8F3}" srcOrd="0" destOrd="0" presId="urn:microsoft.com/office/officeart/2005/8/layout/arrow2"/>
    <dgm:cxn modelId="{FD222697-E479-4BCD-B913-26579A25A197}" type="presParOf" srcId="{D5298278-7F2C-4954-B95E-7D230ED7AB10}" destId="{BA51201D-84E2-4D7B-922A-0A3A700FD46B}" srcOrd="1" destOrd="0" presId="urn:microsoft.com/office/officeart/2005/8/layout/arrow2"/>
    <dgm:cxn modelId="{16B2A814-96E3-4176-8835-74D4CD743DF4}" type="presParOf" srcId="{BA51201D-84E2-4D7B-922A-0A3A700FD46B}" destId="{6BAFCFBF-04F3-4FB3-83B5-CBCE352E61C1}" srcOrd="0" destOrd="0" presId="urn:microsoft.com/office/officeart/2005/8/layout/arrow2"/>
    <dgm:cxn modelId="{EC824916-0EFF-42D2-B1B3-8E6A75A6A10B}" type="presParOf" srcId="{BA51201D-84E2-4D7B-922A-0A3A700FD46B}" destId="{DDCD1BE3-1F3A-4D20-BE65-F6062B49351E}" srcOrd="1" destOrd="0" presId="urn:microsoft.com/office/officeart/2005/8/layout/arrow2"/>
    <dgm:cxn modelId="{B27E8491-9615-4061-BCDC-FA553DCA97A7}" type="presParOf" srcId="{BA51201D-84E2-4D7B-922A-0A3A700FD46B}" destId="{70BC169B-71C5-4378-A948-3945655AE574}" srcOrd="2" destOrd="0" presId="urn:microsoft.com/office/officeart/2005/8/layout/arrow2"/>
    <dgm:cxn modelId="{4E9C1C37-390C-42AB-95E2-B0F37A9C4C27}" type="presParOf" srcId="{BA51201D-84E2-4D7B-922A-0A3A700FD46B}" destId="{09252958-6025-4CB0-9B36-BCC19AB7C4D5}" srcOrd="3" destOrd="0" presId="urn:microsoft.com/office/officeart/2005/8/layout/arrow2"/>
    <dgm:cxn modelId="{7F16144F-FD7C-4233-AD7F-2B8FB4ED4DD4}" type="presParOf" srcId="{BA51201D-84E2-4D7B-922A-0A3A700FD46B}" destId="{FEE992D6-5100-4FE8-BF2E-E0FB1AFDC231}" srcOrd="4" destOrd="0" presId="urn:microsoft.com/office/officeart/2005/8/layout/arrow2"/>
    <dgm:cxn modelId="{4DE45398-5623-43B4-A68B-361125760212}" type="presParOf" srcId="{BA51201D-84E2-4D7B-922A-0A3A700FD46B}" destId="{024D39E6-6D79-44A5-B61E-5D8102EBE968}" srcOrd="5" destOrd="0" presId="urn:microsoft.com/office/officeart/2005/8/layout/arrow2"/>
    <dgm:cxn modelId="{15E81744-669F-4841-ADF9-20B76B71969E}" type="presParOf" srcId="{BA51201D-84E2-4D7B-922A-0A3A700FD46B}" destId="{CC923092-A377-40D1-BF07-32D0FC6162B6}" srcOrd="6" destOrd="0" presId="urn:microsoft.com/office/officeart/2005/8/layout/arrow2"/>
    <dgm:cxn modelId="{B32363D9-5F2A-45E2-B76D-7625B1F94D99}" type="presParOf" srcId="{BA51201D-84E2-4D7B-922A-0A3A700FD46B}" destId="{83D60135-BEE1-4049-A2D5-FEDC8162BB07}" srcOrd="7" destOrd="0" presId="urn:microsoft.com/office/officeart/2005/8/layout/arrow2"/>
    <dgm:cxn modelId="{D9DD3B0B-9481-4782-A9BF-EA1AB93A8811}" type="presParOf" srcId="{BA51201D-84E2-4D7B-922A-0A3A700FD46B}" destId="{FFF712B5-0BF1-4F05-B645-6F4D1E5C570B}" srcOrd="8" destOrd="0" presId="urn:microsoft.com/office/officeart/2005/8/layout/arrow2"/>
    <dgm:cxn modelId="{1828E1BF-7878-45E7-AF40-CF298F40A27C}" type="presParOf" srcId="{BA51201D-84E2-4D7B-922A-0A3A700FD46B}" destId="{9330A707-B1BA-4A88-ABEC-38B94E51482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53160E-784D-415A-84FE-2369F90C18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0EC2EAE-06A1-460B-8FC6-EE75705249D6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algn="l"/>
          <a:r>
            <a:rPr lang="es-DO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    GOBERNANZA </a:t>
          </a:r>
        </a:p>
      </dgm:t>
    </dgm:pt>
    <dgm:pt modelId="{4662816B-D1E6-41C3-B765-33E0599AEF90}" type="parTrans" cxnId="{6A7C7FC6-C046-46A1-B627-91691D474E25}">
      <dgm:prSet/>
      <dgm:spPr/>
      <dgm:t>
        <a:bodyPr/>
        <a:lstStyle/>
        <a:p>
          <a:endParaRPr lang="es-DO"/>
        </a:p>
      </dgm:t>
    </dgm:pt>
    <dgm:pt modelId="{8ACF4A5A-43E4-4D6B-BE95-8A6E94DD1C63}" type="sibTrans" cxnId="{6A7C7FC6-C046-46A1-B627-91691D474E25}">
      <dgm:prSet/>
      <dgm:spPr/>
      <dgm:t>
        <a:bodyPr/>
        <a:lstStyle/>
        <a:p>
          <a:endParaRPr lang="es-DO"/>
        </a:p>
      </dgm:t>
    </dgm:pt>
    <dgm:pt modelId="{D6D535D8-A0C4-48BC-8A36-267FB6BBCC7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pPr algn="l"/>
          <a:r>
            <a:rPr lang="es-DO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 MODELO ASISTENCIAL  EN SALUD </a:t>
          </a:r>
        </a:p>
      </dgm:t>
    </dgm:pt>
    <dgm:pt modelId="{06CD421D-4CB4-4D38-9EB7-2A1663487BB5}" type="parTrans" cxnId="{AE5E5947-D5A8-418A-A54F-66B61CD3D9C5}">
      <dgm:prSet/>
      <dgm:spPr/>
      <dgm:t>
        <a:bodyPr/>
        <a:lstStyle/>
        <a:p>
          <a:endParaRPr lang="es-DO"/>
        </a:p>
      </dgm:t>
    </dgm:pt>
    <dgm:pt modelId="{E1434AEA-65D8-4EF8-B248-24236022FB23}" type="sibTrans" cxnId="{AE5E5947-D5A8-418A-A54F-66B61CD3D9C5}">
      <dgm:prSet/>
      <dgm:spPr/>
      <dgm:t>
        <a:bodyPr/>
        <a:lstStyle/>
        <a:p>
          <a:endParaRPr lang="es-DO"/>
        </a:p>
      </dgm:t>
    </dgm:pt>
    <dgm:pt modelId="{3A680CAD-E15F-4F6D-B0D4-6C89F26F255C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DO" sz="1400" b="1" dirty="0">
              <a:latin typeface="Verdana" pitchFamily="34" charset="0"/>
              <a:ea typeface="Verdana" pitchFamily="34" charset="0"/>
              <a:cs typeface="Verdana" pitchFamily="34" charset="0"/>
            </a:rPr>
            <a:t>ORGANIZACIÓN Y GESTION </a:t>
          </a:r>
        </a:p>
      </dgm:t>
    </dgm:pt>
    <dgm:pt modelId="{3FF6A7F8-41E3-4252-98A4-7FF096C0F277}" type="parTrans" cxnId="{6CED2E38-93E3-41EA-B9A2-016661A35882}">
      <dgm:prSet/>
      <dgm:spPr/>
      <dgm:t>
        <a:bodyPr/>
        <a:lstStyle/>
        <a:p>
          <a:endParaRPr lang="es-DO"/>
        </a:p>
      </dgm:t>
    </dgm:pt>
    <dgm:pt modelId="{A9722484-DFF2-4642-AE75-48918B38C0E3}" type="sibTrans" cxnId="{6CED2E38-93E3-41EA-B9A2-016661A35882}">
      <dgm:prSet/>
      <dgm:spPr/>
      <dgm:t>
        <a:bodyPr/>
        <a:lstStyle/>
        <a:p>
          <a:endParaRPr lang="es-DO"/>
        </a:p>
      </dgm:t>
    </dgm:pt>
    <dgm:pt modelId="{5BEBFEEA-2181-4EDD-B065-2460849EB4BC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pPr algn="just"/>
          <a:r>
            <a:rPr lang="es-DO" sz="2300" b="1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DO" sz="2000" b="1" dirty="0">
              <a:latin typeface="Verdana" pitchFamily="34" charset="0"/>
              <a:ea typeface="Verdana" pitchFamily="34" charset="0"/>
              <a:cs typeface="Verdana" pitchFamily="34" charset="0"/>
            </a:rPr>
            <a:t>ASIGNACION DE RECURSOS E INCENTIVOS </a:t>
          </a:r>
        </a:p>
      </dgm:t>
    </dgm:pt>
    <dgm:pt modelId="{18FF1283-3674-49EA-8958-C89D397DC7E9}" type="parTrans" cxnId="{0965D6A1-DE27-4E9B-ACD9-753BD1FD822C}">
      <dgm:prSet/>
      <dgm:spPr/>
      <dgm:t>
        <a:bodyPr/>
        <a:lstStyle/>
        <a:p>
          <a:endParaRPr lang="es-CO"/>
        </a:p>
      </dgm:t>
    </dgm:pt>
    <dgm:pt modelId="{4ACDDED9-9203-4552-BC59-AE38F4BCD713}" type="sibTrans" cxnId="{0965D6A1-DE27-4E9B-ACD9-753BD1FD822C}">
      <dgm:prSet/>
      <dgm:spPr/>
      <dgm:t>
        <a:bodyPr/>
        <a:lstStyle/>
        <a:p>
          <a:endParaRPr lang="es-CO"/>
        </a:p>
      </dgm:t>
    </dgm:pt>
    <dgm:pt modelId="{E87B0603-A279-45BA-A90C-C1F01D4DFFA0}" type="pres">
      <dgm:prSet presAssocID="{C453160E-784D-415A-84FE-2369F90C18B9}" presName="CompostProcess" presStyleCnt="0">
        <dgm:presLayoutVars>
          <dgm:dir/>
          <dgm:resizeHandles val="exact"/>
        </dgm:presLayoutVars>
      </dgm:prSet>
      <dgm:spPr/>
    </dgm:pt>
    <dgm:pt modelId="{78AFD25D-3DDF-4E8B-B3E9-0E2086B0C70A}" type="pres">
      <dgm:prSet presAssocID="{C453160E-784D-415A-84FE-2369F90C18B9}" presName="arrow" presStyleLbl="bgShp" presStyleIdx="0" presStyleCnt="1" custLinFactNeighborX="-1921" custLinFactNeighborY="190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0B9EB42E-C1D7-4329-8AEA-BB42575F79BB}" type="pres">
      <dgm:prSet presAssocID="{C453160E-784D-415A-84FE-2369F90C18B9}" presName="linearProcess" presStyleCnt="0"/>
      <dgm:spPr/>
    </dgm:pt>
    <dgm:pt modelId="{D7E8CFE9-5F8D-4159-AE03-B2FF236E2981}" type="pres">
      <dgm:prSet presAssocID="{20EC2EAE-06A1-460B-8FC6-EE75705249D6}" presName="textNode" presStyleLbl="node1" presStyleIdx="0" presStyleCnt="4" custScaleX="43938" custScaleY="112026" custLinFactX="27598" custLinFactNeighborX="100000" custLinFactNeighborY="-4143">
        <dgm:presLayoutVars>
          <dgm:bulletEnabled val="1"/>
        </dgm:presLayoutVars>
      </dgm:prSet>
      <dgm:spPr/>
    </dgm:pt>
    <dgm:pt modelId="{6884731A-F705-46D0-B4FE-E27BAC37A945}" type="pres">
      <dgm:prSet presAssocID="{8ACF4A5A-43E4-4D6B-BE95-8A6E94DD1C63}" presName="sibTrans" presStyleCnt="0"/>
      <dgm:spPr/>
    </dgm:pt>
    <dgm:pt modelId="{17E21E90-6075-4A3D-BD75-BDDA6F140094}" type="pres">
      <dgm:prSet presAssocID="{D6D535D8-A0C4-48BC-8A36-267FB6BBCC70}" presName="textNode" presStyleLbl="node1" presStyleIdx="1" presStyleCnt="4" custScaleX="45246" custScaleY="121058" custLinFactX="-88599" custLinFactNeighborX="-100000" custLinFactNeighborY="-3497">
        <dgm:presLayoutVars>
          <dgm:bulletEnabled val="1"/>
        </dgm:presLayoutVars>
      </dgm:prSet>
      <dgm:spPr/>
    </dgm:pt>
    <dgm:pt modelId="{141EE6B2-E901-4EA9-B5C0-DF36407BE0B0}" type="pres">
      <dgm:prSet presAssocID="{E1434AEA-65D8-4EF8-B248-24236022FB23}" presName="sibTrans" presStyleCnt="0"/>
      <dgm:spPr/>
    </dgm:pt>
    <dgm:pt modelId="{9AA2720B-9FD0-4660-8FBA-38A0FFC7E85A}" type="pres">
      <dgm:prSet presAssocID="{3A680CAD-E15F-4F6D-B0D4-6C89F26F255C}" presName="textNode" presStyleLbl="node1" presStyleIdx="2" presStyleCnt="4" custScaleX="42238" custScaleY="115185" custLinFactX="-16896" custLinFactNeighborX="-100000" custLinFactNeighborY="-2248">
        <dgm:presLayoutVars>
          <dgm:bulletEnabled val="1"/>
        </dgm:presLayoutVars>
      </dgm:prSet>
      <dgm:spPr/>
    </dgm:pt>
    <dgm:pt modelId="{255E6742-A732-4833-9862-F95723CEA2D2}" type="pres">
      <dgm:prSet presAssocID="{A9722484-DFF2-4642-AE75-48918B38C0E3}" presName="sibTrans" presStyleCnt="0"/>
      <dgm:spPr/>
    </dgm:pt>
    <dgm:pt modelId="{2204E397-D9A2-406F-B689-A3FF9D6600DC}" type="pres">
      <dgm:prSet presAssocID="{5BEBFEEA-2181-4EDD-B065-2460849EB4BC}" presName="textNode" presStyleLbl="node1" presStyleIdx="3" presStyleCnt="4" custScaleX="56621" custScaleY="104475" custLinFactX="-27957" custLinFactNeighborX="-100000" custLinFactNeighborY="-1806">
        <dgm:presLayoutVars>
          <dgm:bulletEnabled val="1"/>
        </dgm:presLayoutVars>
      </dgm:prSet>
      <dgm:spPr/>
    </dgm:pt>
  </dgm:ptLst>
  <dgm:cxnLst>
    <dgm:cxn modelId="{B73DA537-C88B-4B62-843D-0968F83A6867}" type="presOf" srcId="{C453160E-784D-415A-84FE-2369F90C18B9}" destId="{E87B0603-A279-45BA-A90C-C1F01D4DFFA0}" srcOrd="0" destOrd="0" presId="urn:microsoft.com/office/officeart/2005/8/layout/hProcess9"/>
    <dgm:cxn modelId="{6CED2E38-93E3-41EA-B9A2-016661A35882}" srcId="{C453160E-784D-415A-84FE-2369F90C18B9}" destId="{3A680CAD-E15F-4F6D-B0D4-6C89F26F255C}" srcOrd="2" destOrd="0" parTransId="{3FF6A7F8-41E3-4252-98A4-7FF096C0F277}" sibTransId="{A9722484-DFF2-4642-AE75-48918B38C0E3}"/>
    <dgm:cxn modelId="{AE5E5947-D5A8-418A-A54F-66B61CD3D9C5}" srcId="{C453160E-784D-415A-84FE-2369F90C18B9}" destId="{D6D535D8-A0C4-48BC-8A36-267FB6BBCC70}" srcOrd="1" destOrd="0" parTransId="{06CD421D-4CB4-4D38-9EB7-2A1663487BB5}" sibTransId="{E1434AEA-65D8-4EF8-B248-24236022FB23}"/>
    <dgm:cxn modelId="{1D4A6156-B234-4A30-92E9-C17803A7E3DD}" type="presOf" srcId="{3A680CAD-E15F-4F6D-B0D4-6C89F26F255C}" destId="{9AA2720B-9FD0-4660-8FBA-38A0FFC7E85A}" srcOrd="0" destOrd="0" presId="urn:microsoft.com/office/officeart/2005/8/layout/hProcess9"/>
    <dgm:cxn modelId="{A98DC785-60AF-45C9-BE80-585796807558}" type="presOf" srcId="{20EC2EAE-06A1-460B-8FC6-EE75705249D6}" destId="{D7E8CFE9-5F8D-4159-AE03-B2FF236E2981}" srcOrd="0" destOrd="0" presId="urn:microsoft.com/office/officeart/2005/8/layout/hProcess9"/>
    <dgm:cxn modelId="{0965D6A1-DE27-4E9B-ACD9-753BD1FD822C}" srcId="{C453160E-784D-415A-84FE-2369F90C18B9}" destId="{5BEBFEEA-2181-4EDD-B065-2460849EB4BC}" srcOrd="3" destOrd="0" parTransId="{18FF1283-3674-49EA-8958-C89D397DC7E9}" sibTransId="{4ACDDED9-9203-4552-BC59-AE38F4BCD713}"/>
    <dgm:cxn modelId="{6A7C7FC6-C046-46A1-B627-91691D474E25}" srcId="{C453160E-784D-415A-84FE-2369F90C18B9}" destId="{20EC2EAE-06A1-460B-8FC6-EE75705249D6}" srcOrd="0" destOrd="0" parTransId="{4662816B-D1E6-41C3-B765-33E0599AEF90}" sibTransId="{8ACF4A5A-43E4-4D6B-BE95-8A6E94DD1C63}"/>
    <dgm:cxn modelId="{329FB7DB-E92C-449E-A386-16841C203B16}" type="presOf" srcId="{D6D535D8-A0C4-48BC-8A36-267FB6BBCC70}" destId="{17E21E90-6075-4A3D-BD75-BDDA6F140094}" srcOrd="0" destOrd="0" presId="urn:microsoft.com/office/officeart/2005/8/layout/hProcess9"/>
    <dgm:cxn modelId="{9ADC40F0-42ED-4C31-9708-1EE2B0921674}" type="presOf" srcId="{5BEBFEEA-2181-4EDD-B065-2460849EB4BC}" destId="{2204E397-D9A2-406F-B689-A3FF9D6600DC}" srcOrd="0" destOrd="0" presId="urn:microsoft.com/office/officeart/2005/8/layout/hProcess9"/>
    <dgm:cxn modelId="{36292D3A-609B-4CA6-AD31-5081A7BD7B1E}" type="presParOf" srcId="{E87B0603-A279-45BA-A90C-C1F01D4DFFA0}" destId="{78AFD25D-3DDF-4E8B-B3E9-0E2086B0C70A}" srcOrd="0" destOrd="0" presId="urn:microsoft.com/office/officeart/2005/8/layout/hProcess9"/>
    <dgm:cxn modelId="{5419A7FA-36F0-4709-9638-1B41612708CF}" type="presParOf" srcId="{E87B0603-A279-45BA-A90C-C1F01D4DFFA0}" destId="{0B9EB42E-C1D7-4329-8AEA-BB42575F79BB}" srcOrd="1" destOrd="0" presId="urn:microsoft.com/office/officeart/2005/8/layout/hProcess9"/>
    <dgm:cxn modelId="{C8DBEC1F-8BBF-4A06-8760-1979D7173EB9}" type="presParOf" srcId="{0B9EB42E-C1D7-4329-8AEA-BB42575F79BB}" destId="{D7E8CFE9-5F8D-4159-AE03-B2FF236E2981}" srcOrd="0" destOrd="0" presId="urn:microsoft.com/office/officeart/2005/8/layout/hProcess9"/>
    <dgm:cxn modelId="{D455963A-C322-4DF0-A81B-00B73E6C4B7E}" type="presParOf" srcId="{0B9EB42E-C1D7-4329-8AEA-BB42575F79BB}" destId="{6884731A-F705-46D0-B4FE-E27BAC37A945}" srcOrd="1" destOrd="0" presId="urn:microsoft.com/office/officeart/2005/8/layout/hProcess9"/>
    <dgm:cxn modelId="{C21D6E79-12AD-4A05-A059-6446BB0AF694}" type="presParOf" srcId="{0B9EB42E-C1D7-4329-8AEA-BB42575F79BB}" destId="{17E21E90-6075-4A3D-BD75-BDDA6F140094}" srcOrd="2" destOrd="0" presId="urn:microsoft.com/office/officeart/2005/8/layout/hProcess9"/>
    <dgm:cxn modelId="{3E6CF58C-9E4B-4392-ADF2-189653386199}" type="presParOf" srcId="{0B9EB42E-C1D7-4329-8AEA-BB42575F79BB}" destId="{141EE6B2-E901-4EA9-B5C0-DF36407BE0B0}" srcOrd="3" destOrd="0" presId="urn:microsoft.com/office/officeart/2005/8/layout/hProcess9"/>
    <dgm:cxn modelId="{34D0AA71-6CBC-4EC3-B634-5D7B97DAEFEC}" type="presParOf" srcId="{0B9EB42E-C1D7-4329-8AEA-BB42575F79BB}" destId="{9AA2720B-9FD0-4660-8FBA-38A0FFC7E85A}" srcOrd="4" destOrd="0" presId="urn:microsoft.com/office/officeart/2005/8/layout/hProcess9"/>
    <dgm:cxn modelId="{C7894EDC-1019-4C81-B6F1-B08D2A94E4A1}" type="presParOf" srcId="{0B9EB42E-C1D7-4329-8AEA-BB42575F79BB}" destId="{255E6742-A732-4833-9862-F95723CEA2D2}" srcOrd="5" destOrd="0" presId="urn:microsoft.com/office/officeart/2005/8/layout/hProcess9"/>
    <dgm:cxn modelId="{521AC917-EC20-48BC-B034-5002A9349D4A}" type="presParOf" srcId="{0B9EB42E-C1D7-4329-8AEA-BB42575F79BB}" destId="{2204E397-D9A2-406F-B689-A3FF9D6600D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EFB3EB-A3E0-4511-91B2-8B38C053904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9F76352-3EAF-44AE-9E05-AFAE4902A6C6}">
      <dgm:prSet custT="1"/>
      <dgm:spPr>
        <a:solidFill>
          <a:schemeClr val="accent1"/>
        </a:solidFill>
      </dgm:spPr>
      <dgm:t>
        <a:bodyPr/>
        <a:lstStyle/>
        <a:p>
          <a:pPr algn="just" rtl="0"/>
          <a:r>
            <a:rPr lang="es-MX" sz="3100" dirty="0"/>
            <a:t>1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.Población y territorio a cargo definidos y amplio conocimiento de sus necesidades preferencias en cuestión de salud que determinan la oferta de servicios públicos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784B3-8C52-4469-823B-5DA37A322F99}" type="parTrans" cxnId="{D8162B1D-396B-41E4-88CD-B6EDA1A28A4C}">
      <dgm:prSet/>
      <dgm:spPr/>
      <dgm:t>
        <a:bodyPr/>
        <a:lstStyle/>
        <a:p>
          <a:endParaRPr lang="es-CO"/>
        </a:p>
      </dgm:t>
    </dgm:pt>
    <dgm:pt modelId="{64F24AD7-4862-489C-8D02-21C81C583DA0}" type="sibTrans" cxnId="{D8162B1D-396B-41E4-88CD-B6EDA1A28A4C}">
      <dgm:prSet/>
      <dgm:spPr/>
      <dgm:t>
        <a:bodyPr/>
        <a:lstStyle/>
        <a:p>
          <a:endParaRPr lang="es-CO"/>
        </a:p>
      </dgm:t>
    </dgm:pt>
    <dgm:pt modelId="{EA7B931F-CA64-4B05-8640-9A8964AAE437}">
      <dgm:prSet custT="1"/>
      <dgm:spPr/>
      <dgm:t>
        <a:bodyPr/>
        <a:lstStyle/>
        <a:p>
          <a:pPr algn="just" rtl="0"/>
          <a:r>
            <a:rPr lang="es-MX" sz="2900" dirty="0"/>
            <a:t>3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.Un primer nivel de atención multidisciplinario que cubre a toda la población y sirve como puerta de entrada al sistema, que integra y coordina la atención de salud, además de satisfacer la mayor parte de las necesidades de salud a la población.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C9D73-8FC0-4514-A1AB-0FC05AF2BFEB}" type="parTrans" cxnId="{C3F59D5D-4334-4CD9-BAF0-FC2EA76F8CC9}">
      <dgm:prSet/>
      <dgm:spPr/>
      <dgm:t>
        <a:bodyPr/>
        <a:lstStyle/>
        <a:p>
          <a:endParaRPr lang="es-CO"/>
        </a:p>
      </dgm:t>
    </dgm:pt>
    <dgm:pt modelId="{74DFF475-536A-43CE-B68E-B2B682C615EA}" type="sibTrans" cxnId="{C3F59D5D-4334-4CD9-BAF0-FC2EA76F8CC9}">
      <dgm:prSet/>
      <dgm:spPr/>
      <dgm:t>
        <a:bodyPr/>
        <a:lstStyle/>
        <a:p>
          <a:endParaRPr lang="es-CO"/>
        </a:p>
      </dgm:t>
    </dgm:pt>
    <dgm:pt modelId="{9F56A214-A663-4D36-A0AD-E4F143FA1CFB}">
      <dgm:prSet custT="1"/>
      <dgm:spPr/>
      <dgm:t>
        <a:bodyPr/>
        <a:lstStyle/>
        <a:p>
          <a:pPr algn="just" rtl="0"/>
          <a:r>
            <a:rPr lang="es-MX" sz="2900" dirty="0"/>
            <a:t>4. 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Prestación de servicios especializados en el lugar mas apropiado, que se ofrecen de preferencia en entornos extra hospitalarios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80986-2D0B-4B20-A0D9-65AC8668F7A1}" type="parTrans" cxnId="{17DB2E0F-D382-46D3-AAA6-E26929644554}">
      <dgm:prSet/>
      <dgm:spPr/>
      <dgm:t>
        <a:bodyPr/>
        <a:lstStyle/>
        <a:p>
          <a:endParaRPr lang="es-CO"/>
        </a:p>
      </dgm:t>
    </dgm:pt>
    <dgm:pt modelId="{46E15BB0-7F73-4E1A-8ACC-C9833E33FAD3}" type="sibTrans" cxnId="{17DB2E0F-D382-46D3-AAA6-E26929644554}">
      <dgm:prSet/>
      <dgm:spPr/>
      <dgm:t>
        <a:bodyPr/>
        <a:lstStyle/>
        <a:p>
          <a:endParaRPr lang="es-CO"/>
        </a:p>
      </dgm:t>
    </dgm:pt>
    <dgm:pt modelId="{3D255332-B3A9-4E04-B6F2-E23F36C64D07}">
      <dgm:prSet custT="1"/>
      <dgm:spPr/>
      <dgm:t>
        <a:bodyPr/>
        <a:lstStyle/>
        <a:p>
          <a:pPr algn="just" rtl="0"/>
          <a:r>
            <a:rPr lang="es-MX" sz="2400" dirty="0"/>
            <a:t>5</a:t>
          </a:r>
          <a:r>
            <a:rPr lang="es-MX" sz="1400" dirty="0"/>
            <a:t>.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Existencia de mecanismos de coordinación asistencial a lo largo de todo el continuo de servicios de salud 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9A898-D4A3-4DCE-BFAD-71704432A23E}" type="parTrans" cxnId="{02F3B8B8-1D38-433A-A42A-72F9DBDCD169}">
      <dgm:prSet/>
      <dgm:spPr/>
      <dgm:t>
        <a:bodyPr/>
        <a:lstStyle/>
        <a:p>
          <a:endParaRPr lang="es-CO"/>
        </a:p>
      </dgm:t>
    </dgm:pt>
    <dgm:pt modelId="{8588F293-668D-47BB-BDC9-741F99327C9D}" type="sibTrans" cxnId="{02F3B8B8-1D38-433A-A42A-72F9DBDCD169}">
      <dgm:prSet/>
      <dgm:spPr/>
      <dgm:t>
        <a:bodyPr/>
        <a:lstStyle/>
        <a:p>
          <a:endParaRPr lang="es-CO"/>
        </a:p>
      </dgm:t>
    </dgm:pt>
    <dgm:pt modelId="{4F1A2284-DF7C-4DEE-8EC9-92761A94EE4F}">
      <dgm:prSet custT="1"/>
      <dgm:spPr/>
      <dgm:t>
        <a:bodyPr/>
        <a:lstStyle/>
        <a:p>
          <a:pPr algn="just" rtl="0"/>
          <a:r>
            <a:rPr lang="es-CO" sz="3100" dirty="0"/>
            <a:t>2.</a:t>
          </a: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Una extensa red de establecimientos de salud que presta servicios de promoción,prevención,diagnostico,tratamiento,gestión de enfermedades, rehabilitación, y cuidados paliativos , y que integra los programas focalizados en enfermedades , riesgos y poblaciones especificas, los servicios de salud personales y los servicios de salud publica.</a:t>
          </a:r>
        </a:p>
      </dgm:t>
    </dgm:pt>
    <dgm:pt modelId="{164D73EA-0183-4131-8F8A-9A2286CB7593}" type="sibTrans" cxnId="{E55C52DC-DBE8-43F1-96F8-8298E55CD777}">
      <dgm:prSet/>
      <dgm:spPr/>
      <dgm:t>
        <a:bodyPr/>
        <a:lstStyle/>
        <a:p>
          <a:endParaRPr lang="es-CO"/>
        </a:p>
      </dgm:t>
    </dgm:pt>
    <dgm:pt modelId="{0A85BE8D-2172-45E3-A01A-4472B455B1FD}" type="parTrans" cxnId="{E55C52DC-DBE8-43F1-96F8-8298E55CD777}">
      <dgm:prSet/>
      <dgm:spPr/>
      <dgm:t>
        <a:bodyPr/>
        <a:lstStyle/>
        <a:p>
          <a:endParaRPr lang="es-CO"/>
        </a:p>
      </dgm:t>
    </dgm:pt>
    <dgm:pt modelId="{60DA44BF-2838-4806-912D-ED76ABE163E5}">
      <dgm:prSet custT="1"/>
      <dgm:spPr/>
      <dgm:t>
        <a:bodyPr/>
        <a:lstStyle/>
        <a:p>
          <a:pPr algn="l" rtl="0"/>
          <a:r>
            <a:rPr lang="es-MX" sz="3200" dirty="0"/>
            <a:t>6. </a:t>
          </a:r>
          <a:r>
            <a:rPr lang="es-MX" sz="1600" dirty="0" err="1">
              <a:latin typeface="Arial" panose="020B0604020202020204" pitchFamily="34" charset="0"/>
              <a:cs typeface="Arial" panose="020B0604020202020204" pitchFamily="34" charset="0"/>
            </a:rPr>
            <a:t>Atencion</a:t>
          </a:r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 de salud centrada en la persona, la familia, y la comunidad, teniendo en cuenta las particularidades culturales y de genero , y los niveles de diversión de la población 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7F69A-2431-4438-966E-C55F70AD690D}" type="parTrans" cxnId="{1F395064-393F-49C8-BB02-78ADE322D714}">
      <dgm:prSet/>
      <dgm:spPr/>
      <dgm:t>
        <a:bodyPr/>
        <a:lstStyle/>
        <a:p>
          <a:endParaRPr lang="es-CO"/>
        </a:p>
      </dgm:t>
    </dgm:pt>
    <dgm:pt modelId="{996D5D4C-9D35-4443-A9BD-9D4666EE02D5}" type="sibTrans" cxnId="{1F395064-393F-49C8-BB02-78ADE322D714}">
      <dgm:prSet/>
      <dgm:spPr/>
      <dgm:t>
        <a:bodyPr/>
        <a:lstStyle/>
        <a:p>
          <a:endParaRPr lang="es-CO"/>
        </a:p>
      </dgm:t>
    </dgm:pt>
    <dgm:pt modelId="{006BC072-BC72-4BDF-91ED-84E2FF72356A}" type="pres">
      <dgm:prSet presAssocID="{9EEFB3EB-A3E0-4511-91B2-8B38C053904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AA6F1C5-6522-4CDA-A0D1-DA32959128FF}" type="pres">
      <dgm:prSet presAssocID="{A9F76352-3EAF-44AE-9E05-AFAE4902A6C6}" presName="horFlow" presStyleCnt="0"/>
      <dgm:spPr/>
    </dgm:pt>
    <dgm:pt modelId="{E660C37A-286E-460F-8E21-6FDB9DFF1E45}" type="pres">
      <dgm:prSet presAssocID="{A9F76352-3EAF-44AE-9E05-AFAE4902A6C6}" presName="bigChev" presStyleLbl="node1" presStyleIdx="0" presStyleCnt="6" custAng="0" custScaleX="838754" custScaleY="218603" custLinFactNeighborX="16532" custLinFactNeighborY="-24346"/>
      <dgm:spPr/>
    </dgm:pt>
    <dgm:pt modelId="{C8BCBE08-E544-41F8-B4FC-DD6881AA083C}" type="pres">
      <dgm:prSet presAssocID="{A9F76352-3EAF-44AE-9E05-AFAE4902A6C6}" presName="vSp" presStyleCnt="0"/>
      <dgm:spPr/>
    </dgm:pt>
    <dgm:pt modelId="{1B9EDE92-39D7-416C-8DA0-9F2C65A44CEB}" type="pres">
      <dgm:prSet presAssocID="{4F1A2284-DF7C-4DEE-8EC9-92761A94EE4F}" presName="horFlow" presStyleCnt="0"/>
      <dgm:spPr/>
    </dgm:pt>
    <dgm:pt modelId="{B3AFCB8B-F86B-40E8-BAB5-E06734D1CF7C}" type="pres">
      <dgm:prSet presAssocID="{4F1A2284-DF7C-4DEE-8EC9-92761A94EE4F}" presName="bigChev" presStyleLbl="node1" presStyleIdx="1" presStyleCnt="6" custAng="0" custScaleX="877007" custScaleY="317058" custLinFactNeighborX="-86" custLinFactNeighborY="-25284"/>
      <dgm:spPr/>
    </dgm:pt>
    <dgm:pt modelId="{F6998CD0-DA6C-4BB5-BCAE-4D8CA60CFD64}" type="pres">
      <dgm:prSet presAssocID="{4F1A2284-DF7C-4DEE-8EC9-92761A94EE4F}" presName="vSp" presStyleCnt="0"/>
      <dgm:spPr/>
    </dgm:pt>
    <dgm:pt modelId="{71FBC9CC-5C97-4B6E-B861-4F95F15953BC}" type="pres">
      <dgm:prSet presAssocID="{EA7B931F-CA64-4B05-8640-9A8964AAE437}" presName="horFlow" presStyleCnt="0"/>
      <dgm:spPr/>
    </dgm:pt>
    <dgm:pt modelId="{E1996376-30CE-4839-83E6-1FFAAB4C5EE4}" type="pres">
      <dgm:prSet presAssocID="{EA7B931F-CA64-4B05-8640-9A8964AAE437}" presName="bigChev" presStyleLbl="node1" presStyleIdx="2" presStyleCnt="6" custAng="0" custScaleX="866502" custScaleY="220923" custLinFactNeighborX="-86" custLinFactNeighborY="-30266"/>
      <dgm:spPr/>
    </dgm:pt>
    <dgm:pt modelId="{F70B7209-1434-4C5C-B3D3-4D82B8EE3E53}" type="pres">
      <dgm:prSet presAssocID="{EA7B931F-CA64-4B05-8640-9A8964AAE437}" presName="vSp" presStyleCnt="0"/>
      <dgm:spPr/>
    </dgm:pt>
    <dgm:pt modelId="{F68C3869-E953-4CF9-B4DB-E21AF8210AA7}" type="pres">
      <dgm:prSet presAssocID="{9F56A214-A663-4D36-A0AD-E4F143FA1CFB}" presName="horFlow" presStyleCnt="0"/>
      <dgm:spPr/>
    </dgm:pt>
    <dgm:pt modelId="{E63807C7-269B-4C9B-9F14-50BA37A46065}" type="pres">
      <dgm:prSet presAssocID="{9F56A214-A663-4D36-A0AD-E4F143FA1CFB}" presName="bigChev" presStyleLbl="node1" presStyleIdx="3" presStyleCnt="6" custAng="0" custScaleX="870278" custScaleY="233118" custLinFactNeighborX="-86" custLinFactNeighborY="-47907"/>
      <dgm:spPr/>
    </dgm:pt>
    <dgm:pt modelId="{F0B8D032-A6D3-4C64-A33C-F3BDAB3609B1}" type="pres">
      <dgm:prSet presAssocID="{9F56A214-A663-4D36-A0AD-E4F143FA1CFB}" presName="vSp" presStyleCnt="0"/>
      <dgm:spPr/>
    </dgm:pt>
    <dgm:pt modelId="{B5193D46-7949-4780-AFE9-5E728EE26DA0}" type="pres">
      <dgm:prSet presAssocID="{60DA44BF-2838-4806-912D-ED76ABE163E5}" presName="horFlow" presStyleCnt="0"/>
      <dgm:spPr/>
    </dgm:pt>
    <dgm:pt modelId="{DF3A08DB-F9EE-4448-A693-4CDA7044FDE7}" type="pres">
      <dgm:prSet presAssocID="{60DA44BF-2838-4806-912D-ED76ABE163E5}" presName="bigChev" presStyleLbl="node1" presStyleIdx="4" presStyleCnt="6" custAng="0" custScaleX="883035" custScaleY="233118" custLinFactNeighborX="-1465" custLinFactNeighborY="98659"/>
      <dgm:spPr/>
    </dgm:pt>
    <dgm:pt modelId="{47DE7416-93D3-4DAE-A0DC-1DBD6D650D87}" type="pres">
      <dgm:prSet presAssocID="{60DA44BF-2838-4806-912D-ED76ABE163E5}" presName="vSp" presStyleCnt="0"/>
      <dgm:spPr/>
    </dgm:pt>
    <dgm:pt modelId="{7352A9A7-657B-4ED7-B465-5B10A5E4E956}" type="pres">
      <dgm:prSet presAssocID="{3D255332-B3A9-4E04-B6F2-E23F36C64D07}" presName="horFlow" presStyleCnt="0"/>
      <dgm:spPr/>
    </dgm:pt>
    <dgm:pt modelId="{0A7E4373-C784-42A5-ADB2-3B6CCACB0DF3}" type="pres">
      <dgm:prSet presAssocID="{3D255332-B3A9-4E04-B6F2-E23F36C64D07}" presName="bigChev" presStyleLbl="node1" presStyleIdx="5" presStyleCnt="6" custAng="0" custScaleX="863747" custScaleY="146419" custLinFactY="-100000" custLinFactNeighborX="-1227" custLinFactNeighborY="-198810"/>
      <dgm:spPr/>
    </dgm:pt>
  </dgm:ptLst>
  <dgm:cxnLst>
    <dgm:cxn modelId="{4BBBDA03-2C8B-4466-BA6E-591BA4CE8E80}" type="presOf" srcId="{9F56A214-A663-4D36-A0AD-E4F143FA1CFB}" destId="{E63807C7-269B-4C9B-9F14-50BA37A46065}" srcOrd="0" destOrd="0" presId="urn:microsoft.com/office/officeart/2005/8/layout/lProcess3"/>
    <dgm:cxn modelId="{17DB2E0F-D382-46D3-AAA6-E26929644554}" srcId="{9EEFB3EB-A3E0-4511-91B2-8B38C0539048}" destId="{9F56A214-A663-4D36-A0AD-E4F143FA1CFB}" srcOrd="3" destOrd="0" parTransId="{6DA80986-2D0B-4B20-A0D9-65AC8668F7A1}" sibTransId="{46E15BB0-7F73-4E1A-8ACC-C9833E33FAD3}"/>
    <dgm:cxn modelId="{9CDB9115-AD29-45BD-925A-36541EC6A059}" type="presOf" srcId="{A9F76352-3EAF-44AE-9E05-AFAE4902A6C6}" destId="{E660C37A-286E-460F-8E21-6FDB9DFF1E45}" srcOrd="0" destOrd="0" presId="urn:microsoft.com/office/officeart/2005/8/layout/lProcess3"/>
    <dgm:cxn modelId="{7246581B-4A3C-4D27-B1F5-894D13E69A64}" type="presOf" srcId="{9EEFB3EB-A3E0-4511-91B2-8B38C0539048}" destId="{006BC072-BC72-4BDF-91ED-84E2FF72356A}" srcOrd="0" destOrd="0" presId="urn:microsoft.com/office/officeart/2005/8/layout/lProcess3"/>
    <dgm:cxn modelId="{D8162B1D-396B-41E4-88CD-B6EDA1A28A4C}" srcId="{9EEFB3EB-A3E0-4511-91B2-8B38C0539048}" destId="{A9F76352-3EAF-44AE-9E05-AFAE4902A6C6}" srcOrd="0" destOrd="0" parTransId="{5F1784B3-8C52-4469-823B-5DA37A322F99}" sibTransId="{64F24AD7-4862-489C-8D02-21C81C583DA0}"/>
    <dgm:cxn modelId="{1D3F302E-DC48-4F00-9A44-24352AB19DE3}" type="presOf" srcId="{4F1A2284-DF7C-4DEE-8EC9-92761A94EE4F}" destId="{B3AFCB8B-F86B-40E8-BAB5-E06734D1CF7C}" srcOrd="0" destOrd="0" presId="urn:microsoft.com/office/officeart/2005/8/layout/lProcess3"/>
    <dgm:cxn modelId="{C3F59D5D-4334-4CD9-BAF0-FC2EA76F8CC9}" srcId="{9EEFB3EB-A3E0-4511-91B2-8B38C0539048}" destId="{EA7B931F-CA64-4B05-8640-9A8964AAE437}" srcOrd="2" destOrd="0" parTransId="{27CC9D73-8FC0-4514-A1AB-0FC05AF2BFEB}" sibTransId="{74DFF475-536A-43CE-B68E-B2B682C615EA}"/>
    <dgm:cxn modelId="{1F395064-393F-49C8-BB02-78ADE322D714}" srcId="{9EEFB3EB-A3E0-4511-91B2-8B38C0539048}" destId="{60DA44BF-2838-4806-912D-ED76ABE163E5}" srcOrd="4" destOrd="0" parTransId="{31B7F69A-2431-4438-966E-C55F70AD690D}" sibTransId="{996D5D4C-9D35-4443-A9BD-9D4666EE02D5}"/>
    <dgm:cxn modelId="{1428F081-554A-4535-B10B-856577D80792}" type="presOf" srcId="{EA7B931F-CA64-4B05-8640-9A8964AAE437}" destId="{E1996376-30CE-4839-83E6-1FFAAB4C5EE4}" srcOrd="0" destOrd="0" presId="urn:microsoft.com/office/officeart/2005/8/layout/lProcess3"/>
    <dgm:cxn modelId="{02F3B8B8-1D38-433A-A42A-72F9DBDCD169}" srcId="{9EEFB3EB-A3E0-4511-91B2-8B38C0539048}" destId="{3D255332-B3A9-4E04-B6F2-E23F36C64D07}" srcOrd="5" destOrd="0" parTransId="{BE69A898-D4A3-4DCE-BFAD-71704432A23E}" sibTransId="{8588F293-668D-47BB-BDC9-741F99327C9D}"/>
    <dgm:cxn modelId="{2F6FC7D3-9D95-4C7B-9800-0BDDB0EC517C}" type="presOf" srcId="{3D255332-B3A9-4E04-B6F2-E23F36C64D07}" destId="{0A7E4373-C784-42A5-ADB2-3B6CCACB0DF3}" srcOrd="0" destOrd="0" presId="urn:microsoft.com/office/officeart/2005/8/layout/lProcess3"/>
    <dgm:cxn modelId="{E55C52DC-DBE8-43F1-96F8-8298E55CD777}" srcId="{9EEFB3EB-A3E0-4511-91B2-8B38C0539048}" destId="{4F1A2284-DF7C-4DEE-8EC9-92761A94EE4F}" srcOrd="1" destOrd="0" parTransId="{0A85BE8D-2172-45E3-A01A-4472B455B1FD}" sibTransId="{164D73EA-0183-4131-8F8A-9A2286CB7593}"/>
    <dgm:cxn modelId="{E9C65BDD-F26F-4BF5-92D9-55C8EADF27C9}" type="presOf" srcId="{60DA44BF-2838-4806-912D-ED76ABE163E5}" destId="{DF3A08DB-F9EE-4448-A693-4CDA7044FDE7}" srcOrd="0" destOrd="0" presId="urn:microsoft.com/office/officeart/2005/8/layout/lProcess3"/>
    <dgm:cxn modelId="{73517FEA-3044-4658-9BD1-B5B3B68A4D42}" type="presParOf" srcId="{006BC072-BC72-4BDF-91ED-84E2FF72356A}" destId="{0AA6F1C5-6522-4CDA-A0D1-DA32959128FF}" srcOrd="0" destOrd="0" presId="urn:microsoft.com/office/officeart/2005/8/layout/lProcess3"/>
    <dgm:cxn modelId="{35BB5CCF-DC50-43C7-8800-A3488D5ABAA4}" type="presParOf" srcId="{0AA6F1C5-6522-4CDA-A0D1-DA32959128FF}" destId="{E660C37A-286E-460F-8E21-6FDB9DFF1E45}" srcOrd="0" destOrd="0" presId="urn:microsoft.com/office/officeart/2005/8/layout/lProcess3"/>
    <dgm:cxn modelId="{22A0433F-B042-436D-91A4-7501DD4A480B}" type="presParOf" srcId="{006BC072-BC72-4BDF-91ED-84E2FF72356A}" destId="{C8BCBE08-E544-41F8-B4FC-DD6881AA083C}" srcOrd="1" destOrd="0" presId="urn:microsoft.com/office/officeart/2005/8/layout/lProcess3"/>
    <dgm:cxn modelId="{1A1A715D-90D0-44FD-9C33-4C2F4390C68C}" type="presParOf" srcId="{006BC072-BC72-4BDF-91ED-84E2FF72356A}" destId="{1B9EDE92-39D7-416C-8DA0-9F2C65A44CEB}" srcOrd="2" destOrd="0" presId="urn:microsoft.com/office/officeart/2005/8/layout/lProcess3"/>
    <dgm:cxn modelId="{320424B4-A71A-4E2E-8C5C-EC0E51AFA10D}" type="presParOf" srcId="{1B9EDE92-39D7-416C-8DA0-9F2C65A44CEB}" destId="{B3AFCB8B-F86B-40E8-BAB5-E06734D1CF7C}" srcOrd="0" destOrd="0" presId="urn:microsoft.com/office/officeart/2005/8/layout/lProcess3"/>
    <dgm:cxn modelId="{FDEEB23A-2B56-46B9-B6CC-7645DA464F8F}" type="presParOf" srcId="{006BC072-BC72-4BDF-91ED-84E2FF72356A}" destId="{F6998CD0-DA6C-4BB5-BCAE-4D8CA60CFD64}" srcOrd="3" destOrd="0" presId="urn:microsoft.com/office/officeart/2005/8/layout/lProcess3"/>
    <dgm:cxn modelId="{26E17F7C-10B6-44AB-B0BE-4300B390F7C7}" type="presParOf" srcId="{006BC072-BC72-4BDF-91ED-84E2FF72356A}" destId="{71FBC9CC-5C97-4B6E-B861-4F95F15953BC}" srcOrd="4" destOrd="0" presId="urn:microsoft.com/office/officeart/2005/8/layout/lProcess3"/>
    <dgm:cxn modelId="{93EF5F0A-1423-4368-A608-7CBA59173A89}" type="presParOf" srcId="{71FBC9CC-5C97-4B6E-B861-4F95F15953BC}" destId="{E1996376-30CE-4839-83E6-1FFAAB4C5EE4}" srcOrd="0" destOrd="0" presId="urn:microsoft.com/office/officeart/2005/8/layout/lProcess3"/>
    <dgm:cxn modelId="{CC505900-BE8B-421F-BD26-B94DCB4AB05C}" type="presParOf" srcId="{006BC072-BC72-4BDF-91ED-84E2FF72356A}" destId="{F70B7209-1434-4C5C-B3D3-4D82B8EE3E53}" srcOrd="5" destOrd="0" presId="urn:microsoft.com/office/officeart/2005/8/layout/lProcess3"/>
    <dgm:cxn modelId="{722BFBA5-5D38-45BD-8969-7B88D8AA50D3}" type="presParOf" srcId="{006BC072-BC72-4BDF-91ED-84E2FF72356A}" destId="{F68C3869-E953-4CF9-B4DB-E21AF8210AA7}" srcOrd="6" destOrd="0" presId="urn:microsoft.com/office/officeart/2005/8/layout/lProcess3"/>
    <dgm:cxn modelId="{6D3A16B4-5B8E-4754-AEC4-625627B1F95E}" type="presParOf" srcId="{F68C3869-E953-4CF9-B4DB-E21AF8210AA7}" destId="{E63807C7-269B-4C9B-9F14-50BA37A46065}" srcOrd="0" destOrd="0" presId="urn:microsoft.com/office/officeart/2005/8/layout/lProcess3"/>
    <dgm:cxn modelId="{06989EDE-9ED1-4F61-AFDF-080D0DD8FCBE}" type="presParOf" srcId="{006BC072-BC72-4BDF-91ED-84E2FF72356A}" destId="{F0B8D032-A6D3-4C64-A33C-F3BDAB3609B1}" srcOrd="7" destOrd="0" presId="urn:microsoft.com/office/officeart/2005/8/layout/lProcess3"/>
    <dgm:cxn modelId="{52BE6E7F-8781-4948-83F9-96823B6366AB}" type="presParOf" srcId="{006BC072-BC72-4BDF-91ED-84E2FF72356A}" destId="{B5193D46-7949-4780-AFE9-5E728EE26DA0}" srcOrd="8" destOrd="0" presId="urn:microsoft.com/office/officeart/2005/8/layout/lProcess3"/>
    <dgm:cxn modelId="{116D2511-0A61-4BBA-9C6A-3E62501D589F}" type="presParOf" srcId="{B5193D46-7949-4780-AFE9-5E728EE26DA0}" destId="{DF3A08DB-F9EE-4448-A693-4CDA7044FDE7}" srcOrd="0" destOrd="0" presId="urn:microsoft.com/office/officeart/2005/8/layout/lProcess3"/>
    <dgm:cxn modelId="{736B179F-7E98-4D13-8AD5-0D83BA060838}" type="presParOf" srcId="{006BC072-BC72-4BDF-91ED-84E2FF72356A}" destId="{47DE7416-93D3-4DAE-A0DC-1DBD6D650D87}" srcOrd="9" destOrd="0" presId="urn:microsoft.com/office/officeart/2005/8/layout/lProcess3"/>
    <dgm:cxn modelId="{A5EADF0E-5694-4A41-A233-52EFD3517CEA}" type="presParOf" srcId="{006BC072-BC72-4BDF-91ED-84E2FF72356A}" destId="{7352A9A7-657B-4ED7-B465-5B10A5E4E956}" srcOrd="10" destOrd="0" presId="urn:microsoft.com/office/officeart/2005/8/layout/lProcess3"/>
    <dgm:cxn modelId="{B8701A2E-46E4-4ABF-9F40-4036C39AA4E4}" type="presParOf" srcId="{7352A9A7-657B-4ED7-B465-5B10A5E4E956}" destId="{0A7E4373-C784-42A5-ADB2-3B6CCACB0D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E4FA6-13EE-48F3-8846-941546BA1170}">
      <dsp:nvSpPr>
        <dsp:cNvPr id="0" name=""/>
        <dsp:cNvSpPr/>
      </dsp:nvSpPr>
      <dsp:spPr>
        <a:xfrm>
          <a:off x="0" y="0"/>
          <a:ext cx="4197928" cy="41979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77B520-D13B-4BAC-88CE-E9FF2D711F0C}">
      <dsp:nvSpPr>
        <dsp:cNvPr id="0" name=""/>
        <dsp:cNvSpPr/>
      </dsp:nvSpPr>
      <dsp:spPr>
        <a:xfrm>
          <a:off x="2091991" y="0"/>
          <a:ext cx="7833837" cy="41979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6500" kern="1200" dirty="0"/>
        </a:p>
      </dsp:txBody>
      <dsp:txXfrm>
        <a:off x="2091991" y="0"/>
        <a:ext cx="7833837" cy="4197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ADBCA-18B1-4977-BAA3-D53C45B8AB15}">
      <dsp:nvSpPr>
        <dsp:cNvPr id="0" name=""/>
        <dsp:cNvSpPr/>
      </dsp:nvSpPr>
      <dsp:spPr>
        <a:xfrm>
          <a:off x="3543796" y="2593693"/>
          <a:ext cx="543051" cy="260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743" y="0"/>
              </a:lnTo>
              <a:lnTo>
                <a:pt x="360743" y="2326793"/>
              </a:lnTo>
              <a:lnTo>
                <a:pt x="721486" y="2326793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B6C4C-D7D8-4F60-9C12-A977381A1F46}">
      <dsp:nvSpPr>
        <dsp:cNvPr id="0" name=""/>
        <dsp:cNvSpPr/>
      </dsp:nvSpPr>
      <dsp:spPr>
        <a:xfrm>
          <a:off x="3543796" y="2593693"/>
          <a:ext cx="543051" cy="1444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743" y="0"/>
              </a:lnTo>
              <a:lnTo>
                <a:pt x="360743" y="775597"/>
              </a:lnTo>
              <a:lnTo>
                <a:pt x="721486" y="775597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4B8D2-6139-40DA-A797-2A3054918F90}">
      <dsp:nvSpPr>
        <dsp:cNvPr id="0" name=""/>
        <dsp:cNvSpPr/>
      </dsp:nvSpPr>
      <dsp:spPr>
        <a:xfrm>
          <a:off x="3543796" y="2593693"/>
          <a:ext cx="543051" cy="286626"/>
        </a:xfrm>
        <a:custGeom>
          <a:avLst/>
          <a:gdLst/>
          <a:ahLst/>
          <a:cxnLst/>
          <a:rect l="0" t="0" r="0" b="0"/>
          <a:pathLst>
            <a:path>
              <a:moveTo>
                <a:pt x="0" y="775597"/>
              </a:moveTo>
              <a:lnTo>
                <a:pt x="360743" y="775597"/>
              </a:lnTo>
              <a:lnTo>
                <a:pt x="360743" y="0"/>
              </a:lnTo>
              <a:lnTo>
                <a:pt x="721486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EE8A7-2E1E-4B7F-8EA1-76429DAC6C4B}">
      <dsp:nvSpPr>
        <dsp:cNvPr id="0" name=""/>
        <dsp:cNvSpPr/>
      </dsp:nvSpPr>
      <dsp:spPr>
        <a:xfrm>
          <a:off x="3543796" y="1655470"/>
          <a:ext cx="274171" cy="938222"/>
        </a:xfrm>
        <a:custGeom>
          <a:avLst/>
          <a:gdLst/>
          <a:ahLst/>
          <a:cxnLst/>
          <a:rect l="0" t="0" r="0" b="0"/>
          <a:pathLst>
            <a:path>
              <a:moveTo>
                <a:pt x="0" y="938222"/>
              </a:moveTo>
              <a:lnTo>
                <a:pt x="4914" y="938222"/>
              </a:lnTo>
              <a:lnTo>
                <a:pt x="4914" y="0"/>
              </a:lnTo>
              <a:lnTo>
                <a:pt x="274171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58116-0AED-49C8-9178-360C592106BF}">
      <dsp:nvSpPr>
        <dsp:cNvPr id="0" name=""/>
        <dsp:cNvSpPr/>
      </dsp:nvSpPr>
      <dsp:spPr>
        <a:xfrm>
          <a:off x="3543796" y="551974"/>
          <a:ext cx="390167" cy="2041718"/>
        </a:xfrm>
        <a:custGeom>
          <a:avLst/>
          <a:gdLst/>
          <a:ahLst/>
          <a:cxnLst/>
          <a:rect l="0" t="0" r="0" b="0"/>
          <a:pathLst>
            <a:path>
              <a:moveTo>
                <a:pt x="0" y="2326793"/>
              </a:moveTo>
              <a:lnTo>
                <a:pt x="360743" y="2326793"/>
              </a:lnTo>
              <a:lnTo>
                <a:pt x="360743" y="0"/>
              </a:lnTo>
              <a:lnTo>
                <a:pt x="721486" y="0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DF439-9F66-445E-AEBE-80B20E9D247A}">
      <dsp:nvSpPr>
        <dsp:cNvPr id="0" name=""/>
        <dsp:cNvSpPr/>
      </dsp:nvSpPr>
      <dsp:spPr>
        <a:xfrm>
          <a:off x="0" y="1866261"/>
          <a:ext cx="3543796" cy="1454863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9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BARRERAS DE ACCESO  </a:t>
          </a:r>
          <a:endParaRPr lang="es-CO" sz="4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0" y="1866261"/>
        <a:ext cx="3543796" cy="1454863"/>
      </dsp:txXfrm>
    </dsp:sp>
    <dsp:sp modelId="{1452C860-7471-46B6-9437-4F39CD6595D6}">
      <dsp:nvSpPr>
        <dsp:cNvPr id="0" name=""/>
        <dsp:cNvSpPr/>
      </dsp:nvSpPr>
      <dsp:spPr>
        <a:xfrm>
          <a:off x="3933963" y="141357"/>
          <a:ext cx="7106763" cy="821233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 ADMINISTRATIVO:: identificación , verificación ,autorización  </a:t>
          </a:r>
          <a:endParaRPr lang="es-CO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33963" y="141357"/>
        <a:ext cx="7106763" cy="821233"/>
      </dsp:txXfrm>
    </dsp:sp>
    <dsp:sp modelId="{82148FE1-E57E-42DC-84C7-7B96043F1742}">
      <dsp:nvSpPr>
        <dsp:cNvPr id="0" name=""/>
        <dsp:cNvSpPr/>
      </dsp:nvSpPr>
      <dsp:spPr>
        <a:xfrm>
          <a:off x="3817967" y="1244853"/>
          <a:ext cx="7278468" cy="821233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Arial" panose="020B0604020202020204" pitchFamily="34" charset="0"/>
              <a:cs typeface="Arial" panose="020B0604020202020204" pitchFamily="34" charset="0"/>
            </a:rPr>
            <a:t>PROCESO CLINICO:: El </a:t>
          </a:r>
          <a:r>
            <a:rPr lang="es-CO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Triage</a:t>
          </a:r>
          <a:r>
            <a:rPr lang="es-CO" sz="20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MX" sz="2000" b="1" kern="1200" dirty="0">
              <a:latin typeface="Arial" panose="020B0604020202020204" pitchFamily="34" charset="0"/>
              <a:cs typeface="Arial" panose="020B0604020202020204" pitchFamily="34" charset="0"/>
            </a:rPr>
            <a:t> atención inicial de urgencias y</a:t>
          </a:r>
          <a:endParaRPr lang="es-CO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Arial" panose="020B0604020202020204" pitchFamily="34" charset="0"/>
              <a:cs typeface="Arial" panose="020B0604020202020204" pitchFamily="34" charset="0"/>
            </a:rPr>
            <a:t>- La conducta del paciente(solicitud de autorizaciones</a:t>
          </a:r>
          <a:r>
            <a:rPr lang="es-CO" sz="1700" b="1" kern="1200" dirty="0"/>
            <a:t>).</a:t>
          </a:r>
        </a:p>
      </dsp:txBody>
      <dsp:txXfrm>
        <a:off x="3817967" y="1244853"/>
        <a:ext cx="7278468" cy="821233"/>
      </dsp:txXfrm>
    </dsp:sp>
    <dsp:sp modelId="{D37B51E8-DE25-4DC6-B788-3D6C6DECA1BD}">
      <dsp:nvSpPr>
        <dsp:cNvPr id="0" name=""/>
        <dsp:cNvSpPr/>
      </dsp:nvSpPr>
      <dsp:spPr>
        <a:xfrm>
          <a:off x="4086847" y="2469703"/>
          <a:ext cx="7039879" cy="82123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 DE HOSPITALIZACION::</a:t>
          </a:r>
          <a:r>
            <a:rPr lang="es-MX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supeditada a las autorizaciones de las EPS</a:t>
          </a:r>
          <a:r>
            <a:rPr lang="es-CO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</a:t>
          </a:r>
          <a:r>
            <a:rPr lang="es-ES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20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86847" y="2469703"/>
        <a:ext cx="7039879" cy="821233"/>
      </dsp:txXfrm>
    </dsp:sp>
    <dsp:sp modelId="{F08C5FE9-7BA3-4858-A5B6-3C56A52CD408}">
      <dsp:nvSpPr>
        <dsp:cNvPr id="0" name=""/>
        <dsp:cNvSpPr/>
      </dsp:nvSpPr>
      <dsp:spPr>
        <a:xfrm>
          <a:off x="4086847" y="3627507"/>
          <a:ext cx="7058916" cy="8212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 DE REMISION:: IPS receptoras no reciben , devuelven paciente</a:t>
          </a:r>
          <a:r>
            <a:rPr lang="es-ES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20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86847" y="3627507"/>
        <a:ext cx="7058916" cy="821233"/>
      </dsp:txXfrm>
    </dsp:sp>
    <dsp:sp modelId="{6B3B04B0-B335-450D-A54D-0F676716D464}">
      <dsp:nvSpPr>
        <dsp:cNvPr id="0" name=""/>
        <dsp:cNvSpPr/>
      </dsp:nvSpPr>
      <dsp:spPr>
        <a:xfrm>
          <a:off x="4086847" y="4785311"/>
          <a:ext cx="7132208" cy="821233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Procesos ambulatorios::  </a:t>
          </a:r>
          <a:r>
            <a:rPr lang="es-CO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medicamentos, procedimientos, interconsultas, citas </a:t>
          </a:r>
          <a:r>
            <a:rPr lang="es-MX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control y programas de prevención son negados</a:t>
          </a:r>
          <a:r>
            <a:rPr lang="es-ES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s-CO" sz="2000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86847" y="4785311"/>
        <a:ext cx="7132208" cy="821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2D6E-BD5B-4BE2-BA83-50D554C2FD8A}">
      <dsp:nvSpPr>
        <dsp:cNvPr id="0" name=""/>
        <dsp:cNvSpPr/>
      </dsp:nvSpPr>
      <dsp:spPr>
        <a:xfrm>
          <a:off x="192944" y="1140"/>
          <a:ext cx="2862232" cy="16601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Segmentación de la población según su capacidad de pago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192944" y="1140"/>
        <a:ext cx="2862232" cy="1660197"/>
      </dsp:txXfrm>
    </dsp:sp>
    <dsp:sp modelId="{98F8ABCD-E2BD-4B83-A087-51E71AABA8D3}">
      <dsp:nvSpPr>
        <dsp:cNvPr id="0" name=""/>
        <dsp:cNvSpPr/>
      </dsp:nvSpPr>
      <dsp:spPr>
        <a:xfrm>
          <a:off x="3341795" y="168945"/>
          <a:ext cx="2207644" cy="1324586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</a:rPr>
            <a:t>Débil autoridad sanitaria</a:t>
          </a:r>
        </a:p>
      </dsp:txBody>
      <dsp:txXfrm>
        <a:off x="3341795" y="168945"/>
        <a:ext cx="2207644" cy="1324586"/>
      </dsp:txXfrm>
    </dsp:sp>
    <dsp:sp modelId="{D1B4A788-7394-472A-ABF0-6AEF6FFF559D}">
      <dsp:nvSpPr>
        <dsp:cNvPr id="0" name=""/>
        <dsp:cNvSpPr/>
      </dsp:nvSpPr>
      <dsp:spPr>
        <a:xfrm>
          <a:off x="5704350" y="815"/>
          <a:ext cx="2529651" cy="166084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</a:rPr>
            <a:t>Modelo de atención curativo</a:t>
          </a:r>
        </a:p>
      </dsp:txBody>
      <dsp:txXfrm>
        <a:off x="5704350" y="815"/>
        <a:ext cx="2529651" cy="1660846"/>
      </dsp:txXfrm>
    </dsp:sp>
    <dsp:sp modelId="{DA6716F8-B6A1-429E-8287-F8B91A97966A}">
      <dsp:nvSpPr>
        <dsp:cNvPr id="0" name=""/>
        <dsp:cNvSpPr/>
      </dsp:nvSpPr>
      <dsp:spPr>
        <a:xfrm>
          <a:off x="8454766" y="168945"/>
          <a:ext cx="2207644" cy="132458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Fragmentación de la prestación de servicios de salud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8454766" y="168945"/>
        <a:ext cx="2207644" cy="1324586"/>
      </dsp:txXfrm>
    </dsp:sp>
    <dsp:sp modelId="{F06E10B7-2184-4D4B-A79F-A7171704B4BB}">
      <dsp:nvSpPr>
        <dsp:cNvPr id="0" name=""/>
        <dsp:cNvSpPr/>
      </dsp:nvSpPr>
      <dsp:spPr>
        <a:xfrm>
          <a:off x="192944" y="1892777"/>
          <a:ext cx="2963475" cy="189448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Atomización de los recursos lo que facilita el despilfarro, la ineficiencia y la corrupción.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192944" y="1892777"/>
        <a:ext cx="2963475" cy="1894489"/>
      </dsp:txXfrm>
    </dsp:sp>
    <dsp:sp modelId="{50053D6B-5BC0-4C97-8152-6FBA5878251B}">
      <dsp:nvSpPr>
        <dsp:cNvPr id="0" name=""/>
        <dsp:cNvSpPr/>
      </dsp:nvSpPr>
      <dsp:spPr>
        <a:xfrm>
          <a:off x="3377184" y="2177729"/>
          <a:ext cx="2207644" cy="132458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</a:rPr>
            <a:t>Compraventa de servicios </a:t>
          </a:r>
        </a:p>
      </dsp:txBody>
      <dsp:txXfrm>
        <a:off x="3377184" y="2177729"/>
        <a:ext cx="2207644" cy="1324586"/>
      </dsp:txXfrm>
    </dsp:sp>
    <dsp:sp modelId="{20E236E3-EB68-4ABE-8A2B-0126B7A129D0}">
      <dsp:nvSpPr>
        <dsp:cNvPr id="0" name=""/>
        <dsp:cNvSpPr/>
      </dsp:nvSpPr>
      <dsp:spPr>
        <a:xfrm>
          <a:off x="5805593" y="1882426"/>
          <a:ext cx="2428408" cy="1915193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Desfinanciación y restricción del crecimiento de la Red Pública Hospitalaria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5805593" y="1882426"/>
        <a:ext cx="2428408" cy="1915193"/>
      </dsp:txXfrm>
    </dsp:sp>
    <dsp:sp modelId="{242A5088-3AD3-4CFD-8A12-E6A80265594C}">
      <dsp:nvSpPr>
        <dsp:cNvPr id="0" name=""/>
        <dsp:cNvSpPr/>
      </dsp:nvSpPr>
      <dsp:spPr>
        <a:xfrm>
          <a:off x="8454766" y="2177729"/>
          <a:ext cx="2207644" cy="132458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Constreñimiento, presión o restricción del ejercicio profesional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8454766" y="2177729"/>
        <a:ext cx="2207644" cy="1324586"/>
      </dsp:txXfrm>
    </dsp:sp>
    <dsp:sp modelId="{9F6ECE1D-CA8B-49B3-9EA5-469884B5EF14}">
      <dsp:nvSpPr>
        <dsp:cNvPr id="0" name=""/>
        <dsp:cNvSpPr/>
      </dsp:nvSpPr>
      <dsp:spPr>
        <a:xfrm>
          <a:off x="1129074" y="4008343"/>
          <a:ext cx="3336324" cy="132458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Débiles las condiciones laborales del talento humano 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1129074" y="4008343"/>
        <a:ext cx="3336324" cy="1324586"/>
      </dsp:txXfrm>
    </dsp:sp>
    <dsp:sp modelId="{A0D8BAB7-6E19-4339-8546-5FAEA9341FB6}">
      <dsp:nvSpPr>
        <dsp:cNvPr id="0" name=""/>
        <dsp:cNvSpPr/>
      </dsp:nvSpPr>
      <dsp:spPr>
        <a:xfrm>
          <a:off x="4656050" y="4018383"/>
          <a:ext cx="5100342" cy="132458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Garantía del derecho a la salud limitada por la sostenibilidad financiera</a:t>
          </a:r>
          <a:endParaRPr lang="es-CO" sz="2000" kern="1200" dirty="0">
            <a:solidFill>
              <a:schemeClr val="tx1"/>
            </a:solidFill>
          </a:endParaRPr>
        </a:p>
      </dsp:txBody>
      <dsp:txXfrm>
        <a:off x="4656050" y="4018383"/>
        <a:ext cx="5100342" cy="1324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1407C-1BBD-4362-BD34-E7D7AA8A5310}">
      <dsp:nvSpPr>
        <dsp:cNvPr id="0" name=""/>
        <dsp:cNvSpPr/>
      </dsp:nvSpPr>
      <dsp:spPr>
        <a:xfrm>
          <a:off x="2045696" y="770077"/>
          <a:ext cx="5158864" cy="5158864"/>
        </a:xfrm>
        <a:prstGeom prst="blockArc">
          <a:avLst>
            <a:gd name="adj1" fmla="val 11592766"/>
            <a:gd name="adj2" fmla="val 16103216"/>
            <a:gd name="adj3" fmla="val 4634"/>
          </a:avLst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CA5A4-2250-44F2-99B6-B4C53EF7FA9D}">
      <dsp:nvSpPr>
        <dsp:cNvPr id="0" name=""/>
        <dsp:cNvSpPr/>
      </dsp:nvSpPr>
      <dsp:spPr>
        <a:xfrm>
          <a:off x="2034499" y="815839"/>
          <a:ext cx="5158864" cy="5158864"/>
        </a:xfrm>
        <a:prstGeom prst="blockArc">
          <a:avLst>
            <a:gd name="adj1" fmla="val 7661844"/>
            <a:gd name="adj2" fmla="val 11657045"/>
            <a:gd name="adj3" fmla="val 4634"/>
          </a:avLst>
        </a:prstGeom>
        <a:gradFill rotWithShape="0">
          <a:gsLst>
            <a:gs pos="0">
              <a:schemeClr val="accent3">
                <a:hueOff val="-2572336"/>
                <a:satOff val="15652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2572336"/>
                <a:satOff val="15652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2572336"/>
                <a:satOff val="15652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126ED-E483-4774-8615-0AFF041D9A16}">
      <dsp:nvSpPr>
        <dsp:cNvPr id="0" name=""/>
        <dsp:cNvSpPr/>
      </dsp:nvSpPr>
      <dsp:spPr>
        <a:xfrm>
          <a:off x="1974768" y="771075"/>
          <a:ext cx="5158864" cy="5158864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gradFill rotWithShape="0">
          <a:gsLst>
            <a:gs pos="0">
              <a:schemeClr val="accent3">
                <a:hueOff val="-1714891"/>
                <a:satOff val="10435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714891"/>
                <a:satOff val="10435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714891"/>
                <a:satOff val="10435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F4BA1-7EB2-4D57-9D87-8EC182369909}">
      <dsp:nvSpPr>
        <dsp:cNvPr id="0" name=""/>
        <dsp:cNvSpPr/>
      </dsp:nvSpPr>
      <dsp:spPr>
        <a:xfrm>
          <a:off x="1974768" y="771075"/>
          <a:ext cx="5158864" cy="5158864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gradFill rotWithShape="0">
          <a:gsLst>
            <a:gs pos="0">
              <a:schemeClr val="accent3">
                <a:hueOff val="-857445"/>
                <a:satOff val="5217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857445"/>
                <a:satOff val="5217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857445"/>
                <a:satOff val="5217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7A47E-28AF-4F8B-B27C-996C60E893BE}">
      <dsp:nvSpPr>
        <dsp:cNvPr id="0" name=""/>
        <dsp:cNvSpPr/>
      </dsp:nvSpPr>
      <dsp:spPr>
        <a:xfrm>
          <a:off x="1974768" y="771075"/>
          <a:ext cx="5158864" cy="5158864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E08DB-C3FD-493D-8126-8724C10421A5}">
      <dsp:nvSpPr>
        <dsp:cNvPr id="0" name=""/>
        <dsp:cNvSpPr/>
      </dsp:nvSpPr>
      <dsp:spPr>
        <a:xfrm>
          <a:off x="2760816" y="2164673"/>
          <a:ext cx="3586769" cy="23716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ASPECTOS GENERALES DE REFORMA A LA  SALUD</a:t>
          </a:r>
        </a:p>
      </dsp:txBody>
      <dsp:txXfrm>
        <a:off x="3286086" y="2511996"/>
        <a:ext cx="2536229" cy="1677022"/>
      </dsp:txXfrm>
    </dsp:sp>
    <dsp:sp modelId="{C8F518D1-B5FB-47B4-B871-F7F81C0A755A}">
      <dsp:nvSpPr>
        <dsp:cNvPr id="0" name=""/>
        <dsp:cNvSpPr/>
      </dsp:nvSpPr>
      <dsp:spPr>
        <a:xfrm>
          <a:off x="3343548" y="757"/>
          <a:ext cx="2421305" cy="16601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ADMINISTRATIVAS DE RECURSOS PUBLICOS </a:t>
          </a:r>
        </a:p>
      </dsp:txBody>
      <dsp:txXfrm>
        <a:off x="3698140" y="243883"/>
        <a:ext cx="1712121" cy="1173916"/>
      </dsp:txXfrm>
    </dsp:sp>
    <dsp:sp modelId="{6A9E80F6-E21A-45FB-9A03-5339135F6951}">
      <dsp:nvSpPr>
        <dsp:cNvPr id="0" name=""/>
        <dsp:cNvSpPr/>
      </dsp:nvSpPr>
      <dsp:spPr>
        <a:xfrm>
          <a:off x="5874648" y="1741803"/>
          <a:ext cx="2151793" cy="1660168"/>
        </a:xfrm>
        <a:prstGeom prst="ellipse">
          <a:avLst/>
        </a:prstGeom>
        <a:gradFill rotWithShape="0">
          <a:gsLst>
            <a:gs pos="0">
              <a:schemeClr val="accent3">
                <a:hueOff val="-857445"/>
                <a:satOff val="5217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857445"/>
                <a:satOff val="5217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857445"/>
                <a:satOff val="5217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ATENCION PRIMARIA EN SALUD </a:t>
          </a:r>
        </a:p>
      </dsp:txBody>
      <dsp:txXfrm>
        <a:off x="6189771" y="1984929"/>
        <a:ext cx="1521547" cy="1173916"/>
      </dsp:txXfrm>
    </dsp:sp>
    <dsp:sp modelId="{06EA0136-E971-49E8-B702-092EF882FECF}">
      <dsp:nvSpPr>
        <dsp:cNvPr id="0" name=""/>
        <dsp:cNvSpPr/>
      </dsp:nvSpPr>
      <dsp:spPr>
        <a:xfrm>
          <a:off x="4954113" y="4558876"/>
          <a:ext cx="2162219" cy="1660168"/>
        </a:xfrm>
        <a:prstGeom prst="ellipse">
          <a:avLst/>
        </a:prstGeom>
        <a:gradFill rotWithShape="0">
          <a:gsLst>
            <a:gs pos="0">
              <a:schemeClr val="accent3">
                <a:hueOff val="-1714891"/>
                <a:satOff val="10435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1714891"/>
                <a:satOff val="10435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1714891"/>
                <a:satOff val="10435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IREGIMEN LABORAL PARA EL SECTOR SALUD  </a:t>
          </a:r>
        </a:p>
      </dsp:txBody>
      <dsp:txXfrm>
        <a:off x="5270763" y="4802002"/>
        <a:ext cx="1528919" cy="1173916"/>
      </dsp:txXfrm>
    </dsp:sp>
    <dsp:sp modelId="{C84EAF16-7A8B-40CB-85D7-501E1B45B6E3}">
      <dsp:nvSpPr>
        <dsp:cNvPr id="0" name=""/>
        <dsp:cNvSpPr/>
      </dsp:nvSpPr>
      <dsp:spPr>
        <a:xfrm>
          <a:off x="1997281" y="4558876"/>
          <a:ext cx="2151793" cy="1660168"/>
        </a:xfrm>
        <a:prstGeom prst="ellipse">
          <a:avLst/>
        </a:prstGeom>
        <a:gradFill rotWithShape="0">
          <a:gsLst>
            <a:gs pos="0">
              <a:schemeClr val="accent3">
                <a:hueOff val="-2572336"/>
                <a:satOff val="15652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2572336"/>
                <a:satOff val="15652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2572336"/>
                <a:satOff val="15652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LEMENTOS DETERMINANTES DE LA SALUD </a:t>
          </a:r>
        </a:p>
      </dsp:txBody>
      <dsp:txXfrm>
        <a:off x="2312404" y="4802002"/>
        <a:ext cx="1521547" cy="1173916"/>
      </dsp:txXfrm>
    </dsp:sp>
    <dsp:sp modelId="{472F5A29-C8B9-497E-A7B2-31170A00125C}">
      <dsp:nvSpPr>
        <dsp:cNvPr id="0" name=""/>
        <dsp:cNvSpPr/>
      </dsp:nvSpPr>
      <dsp:spPr>
        <a:xfrm>
          <a:off x="1117898" y="2006223"/>
          <a:ext cx="2108529" cy="1534742"/>
        </a:xfrm>
        <a:prstGeom prst="ellipse">
          <a:avLst/>
        </a:prstGeom>
        <a:gradFill rotWithShape="0">
          <a:gsLst>
            <a:gs pos="0">
              <a:schemeClr val="accent3">
                <a:hueOff val="-3429781"/>
                <a:satOff val="20869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-3429781"/>
                <a:satOff val="20869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-3429781"/>
                <a:satOff val="20869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SISTEMA PUBLICO INTEGRAL DE INFORMACION  </a:t>
          </a:r>
        </a:p>
      </dsp:txBody>
      <dsp:txXfrm>
        <a:off x="1426685" y="2230981"/>
        <a:ext cx="1490955" cy="1085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624C-485B-4842-BC0E-813338ADF8F3}">
      <dsp:nvSpPr>
        <dsp:cNvPr id="0" name=""/>
        <dsp:cNvSpPr/>
      </dsp:nvSpPr>
      <dsp:spPr>
        <a:xfrm>
          <a:off x="0" y="391228"/>
          <a:ext cx="8496944" cy="5310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FCFBF-04F3-4FB3-83B5-CBCE352E61C1}">
      <dsp:nvSpPr>
        <dsp:cNvPr id="0" name=""/>
        <dsp:cNvSpPr/>
      </dsp:nvSpPr>
      <dsp:spPr>
        <a:xfrm>
          <a:off x="836948" y="4378259"/>
          <a:ext cx="195429" cy="19542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D1BE3-1F3A-4D20-BE65-F6062B49351E}">
      <dsp:nvSpPr>
        <dsp:cNvPr id="0" name=""/>
        <dsp:cNvSpPr/>
      </dsp:nvSpPr>
      <dsp:spPr>
        <a:xfrm>
          <a:off x="934663" y="4475974"/>
          <a:ext cx="1113099" cy="126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5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Manejar la integralidad de cada individuo y familia de su población asignada</a:t>
          </a:r>
        </a:p>
      </dsp:txBody>
      <dsp:txXfrm>
        <a:off x="934663" y="4475974"/>
        <a:ext cx="1113099" cy="1263920"/>
      </dsp:txXfrm>
    </dsp:sp>
    <dsp:sp modelId="{70BC169B-71C5-4378-A948-3945655AE574}">
      <dsp:nvSpPr>
        <dsp:cNvPr id="0" name=""/>
        <dsp:cNvSpPr/>
      </dsp:nvSpPr>
      <dsp:spPr>
        <a:xfrm>
          <a:off x="1894818" y="3361812"/>
          <a:ext cx="305889" cy="30588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2958-6025-4CB0-9B36-BCC19AB7C4D5}">
      <dsp:nvSpPr>
        <dsp:cNvPr id="0" name=""/>
        <dsp:cNvSpPr/>
      </dsp:nvSpPr>
      <dsp:spPr>
        <a:xfrm>
          <a:off x="2047763" y="3514757"/>
          <a:ext cx="1410492" cy="222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8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Comunicar el riesgo en salud y cumplir   con  el  manual de los servicios de salud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b="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 </a:t>
          </a:r>
        </a:p>
      </dsp:txBody>
      <dsp:txXfrm>
        <a:off x="2047763" y="3514757"/>
        <a:ext cx="1410492" cy="2225137"/>
      </dsp:txXfrm>
    </dsp:sp>
    <dsp:sp modelId="{FEE992D6-5100-4FE8-BF2E-E0FB1AFDC231}">
      <dsp:nvSpPr>
        <dsp:cNvPr id="0" name=""/>
        <dsp:cNvSpPr/>
      </dsp:nvSpPr>
      <dsp:spPr>
        <a:xfrm>
          <a:off x="3254329" y="2551416"/>
          <a:ext cx="407853" cy="407853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D39E6-6D79-44A5-B61E-5D8102EBE968}">
      <dsp:nvSpPr>
        <dsp:cNvPr id="0" name=""/>
        <dsp:cNvSpPr/>
      </dsp:nvSpPr>
      <dsp:spPr>
        <a:xfrm>
          <a:off x="3458256" y="2755343"/>
          <a:ext cx="1639910" cy="29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11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Autorizar  las intervenciones clínicas incluidas en las RISS tanto de naturaleza preventiva como diagnostica y </a:t>
          </a:r>
          <a:r>
            <a:rPr lang="es-CO" sz="1400" b="0" kern="1200" dirty="0" err="1"/>
            <a:t>terapeutica</a:t>
          </a:r>
          <a:endParaRPr lang="es-CO" sz="1400" b="0" kern="1200" dirty="0"/>
        </a:p>
      </dsp:txBody>
      <dsp:txXfrm>
        <a:off x="3458256" y="2755343"/>
        <a:ext cx="1639910" cy="2984551"/>
      </dsp:txXfrm>
    </dsp:sp>
    <dsp:sp modelId="{CC923092-A377-40D1-BF07-32D0FC6162B6}">
      <dsp:nvSpPr>
        <dsp:cNvPr id="0" name=""/>
        <dsp:cNvSpPr/>
      </dsp:nvSpPr>
      <dsp:spPr>
        <a:xfrm>
          <a:off x="4834761" y="1918394"/>
          <a:ext cx="526810" cy="52681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60135-BEE1-4049-A2D5-FEDC8162BB07}">
      <dsp:nvSpPr>
        <dsp:cNvPr id="0" name=""/>
        <dsp:cNvSpPr/>
      </dsp:nvSpPr>
      <dsp:spPr>
        <a:xfrm>
          <a:off x="5098166" y="2181799"/>
          <a:ext cx="1699388" cy="355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14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coordinar las  pautas   en relación a las  actividad de promoción y prevención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 </a:t>
          </a:r>
        </a:p>
      </dsp:txBody>
      <dsp:txXfrm>
        <a:off x="5098166" y="2181799"/>
        <a:ext cx="1699388" cy="3558095"/>
      </dsp:txXfrm>
    </dsp:sp>
    <dsp:sp modelId="{FFF712B5-0BF1-4F05-B645-6F4D1E5C570B}">
      <dsp:nvSpPr>
        <dsp:cNvPr id="0" name=""/>
        <dsp:cNvSpPr/>
      </dsp:nvSpPr>
      <dsp:spPr>
        <a:xfrm>
          <a:off x="6461925" y="1495671"/>
          <a:ext cx="671258" cy="671258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0A707-B1BA-4A88-ABEC-38B94E51482F}">
      <dsp:nvSpPr>
        <dsp:cNvPr id="0" name=""/>
        <dsp:cNvSpPr/>
      </dsp:nvSpPr>
      <dsp:spPr>
        <a:xfrm>
          <a:off x="6797555" y="1831300"/>
          <a:ext cx="1699388" cy="3908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8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garantizarles la atención en salud de manera oportuna, continua, pertinente, eficiente e integral</a:t>
          </a:r>
        </a:p>
      </dsp:txBody>
      <dsp:txXfrm>
        <a:off x="6797555" y="1831300"/>
        <a:ext cx="1699388" cy="3908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FD25D-3DDF-4E8B-B3E9-0E2086B0C70A}">
      <dsp:nvSpPr>
        <dsp:cNvPr id="0" name=""/>
        <dsp:cNvSpPr/>
      </dsp:nvSpPr>
      <dsp:spPr>
        <a:xfrm>
          <a:off x="603960" y="0"/>
          <a:ext cx="8749837" cy="4704736"/>
        </a:xfrm>
        <a:prstGeom prst="rightArrow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7E8CFE9-5F8D-4159-AE03-B2FF236E2981}">
      <dsp:nvSpPr>
        <dsp:cNvPr id="0" name=""/>
        <dsp:cNvSpPr/>
      </dsp:nvSpPr>
      <dsp:spPr>
        <a:xfrm>
          <a:off x="2008164" y="1220295"/>
          <a:ext cx="1906030" cy="2108211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   GOBERNANZA </a:t>
          </a:r>
        </a:p>
      </dsp:txBody>
      <dsp:txXfrm>
        <a:off x="2101209" y="1313340"/>
        <a:ext cx="1719940" cy="1922121"/>
      </dsp:txXfrm>
    </dsp:sp>
    <dsp:sp modelId="{17E21E90-6075-4A3D-BD75-BDDA6F140094}">
      <dsp:nvSpPr>
        <dsp:cNvPr id="0" name=""/>
        <dsp:cNvSpPr/>
      </dsp:nvSpPr>
      <dsp:spPr>
        <a:xfrm>
          <a:off x="0" y="1147466"/>
          <a:ext cx="1962771" cy="2278183"/>
        </a:xfrm>
        <a:prstGeom prst="roundRect">
          <a:avLst/>
        </a:prstGeom>
        <a:solidFill>
          <a:srgbClr val="FFC000"/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MODELO ASISTENCIAL  EN SALUD </a:t>
          </a:r>
        </a:p>
      </dsp:txBody>
      <dsp:txXfrm>
        <a:off x="95815" y="1243281"/>
        <a:ext cx="1771141" cy="2086553"/>
      </dsp:txXfrm>
    </dsp:sp>
    <dsp:sp modelId="{9AA2720B-9FD0-4660-8FBA-38A0FFC7E85A}">
      <dsp:nvSpPr>
        <dsp:cNvPr id="0" name=""/>
        <dsp:cNvSpPr/>
      </dsp:nvSpPr>
      <dsp:spPr>
        <a:xfrm>
          <a:off x="3946816" y="1226232"/>
          <a:ext cx="1832284" cy="21676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ORGANIZACIÓN Y GESTION </a:t>
          </a:r>
        </a:p>
      </dsp:txBody>
      <dsp:txXfrm>
        <a:off x="4036261" y="1315677"/>
        <a:ext cx="1653394" cy="1988770"/>
      </dsp:txXfrm>
    </dsp:sp>
    <dsp:sp modelId="{2204E397-D9A2-406F-B689-A3FF9D6600DC}">
      <dsp:nvSpPr>
        <dsp:cNvPr id="0" name=""/>
        <dsp:cNvSpPr/>
      </dsp:nvSpPr>
      <dsp:spPr>
        <a:xfrm>
          <a:off x="5813970" y="1335326"/>
          <a:ext cx="2456218" cy="1966109"/>
        </a:xfrm>
        <a:prstGeom prst="roundRect">
          <a:avLst/>
        </a:prstGeom>
        <a:solidFill>
          <a:srgbClr val="92D050"/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s-DO" sz="20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ASIGNACION DE RECURSOS E INCENTIVOS </a:t>
          </a:r>
        </a:p>
      </dsp:txBody>
      <dsp:txXfrm>
        <a:off x="5909948" y="1431304"/>
        <a:ext cx="2264262" cy="1774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0C37A-286E-460F-8E21-6FDB9DFF1E45}">
      <dsp:nvSpPr>
        <dsp:cNvPr id="0" name=""/>
        <dsp:cNvSpPr/>
      </dsp:nvSpPr>
      <dsp:spPr>
        <a:xfrm>
          <a:off x="641570" y="0"/>
          <a:ext cx="8434831" cy="879342"/>
        </a:xfrm>
        <a:prstGeom prst="chevron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1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.Población y territorio a cargo definidos y amplio conocimiento de sus necesidades preferencias en cuestión de salud que determinan la oferta de servicios públicos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1241" y="0"/>
        <a:ext cx="7555489" cy="879342"/>
      </dsp:txXfrm>
    </dsp:sp>
    <dsp:sp modelId="{B3AFCB8B-F86B-40E8-BAB5-E06734D1CF7C}">
      <dsp:nvSpPr>
        <dsp:cNvPr id="0" name=""/>
        <dsp:cNvSpPr/>
      </dsp:nvSpPr>
      <dsp:spPr>
        <a:xfrm>
          <a:off x="474453" y="834901"/>
          <a:ext cx="8819517" cy="12753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100" kern="1200" dirty="0"/>
            <a:t>2.</a:t>
          </a: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Una extensa red de establecimientos de salud que presta servicios de promoción,prevención,diagnostico,tratamiento,gestión de enfermedades, rehabilitación, y cuidados paliativos , y que integra los programas focalizados en enfermedades , riesgos y poblaciones especificas, los servicios de salud personales y los servicios de salud publica.</a:t>
          </a:r>
        </a:p>
      </dsp:txBody>
      <dsp:txXfrm>
        <a:off x="1112144" y="834901"/>
        <a:ext cx="7544135" cy="1275382"/>
      </dsp:txXfrm>
    </dsp:sp>
    <dsp:sp modelId="{E1996376-30CE-4839-83E6-1FFAAB4C5EE4}">
      <dsp:nvSpPr>
        <dsp:cNvPr id="0" name=""/>
        <dsp:cNvSpPr/>
      </dsp:nvSpPr>
      <dsp:spPr>
        <a:xfrm>
          <a:off x="474453" y="2146559"/>
          <a:ext cx="8713875" cy="8886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3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.Un primer nivel de atención multidisciplinario que cubre a toda la población y sirve como puerta de entrada al sistema, que integra y coordina la atención de salud, además de satisfacer la mayor parte de las necesidades de salud a la población.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8790" y="2146559"/>
        <a:ext cx="7825201" cy="888674"/>
      </dsp:txXfrm>
    </dsp:sp>
    <dsp:sp modelId="{E63807C7-269B-4C9B-9F14-50BA37A46065}">
      <dsp:nvSpPr>
        <dsp:cNvPr id="0" name=""/>
        <dsp:cNvSpPr/>
      </dsp:nvSpPr>
      <dsp:spPr>
        <a:xfrm>
          <a:off x="474453" y="3020587"/>
          <a:ext cx="8751848" cy="9377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4. 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Prestación de servicios especializados en el lugar mas apropiado, que se ofrecen de preferencia en entornos extra hospitalarios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3318" y="3020587"/>
        <a:ext cx="7814119" cy="937729"/>
      </dsp:txXfrm>
    </dsp:sp>
    <dsp:sp modelId="{DF3A08DB-F9EE-4448-A693-4CDA7044FDE7}">
      <dsp:nvSpPr>
        <dsp:cNvPr id="0" name=""/>
        <dsp:cNvSpPr/>
      </dsp:nvSpPr>
      <dsp:spPr>
        <a:xfrm>
          <a:off x="460585" y="4604202"/>
          <a:ext cx="8880137" cy="93772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6. </a:t>
          </a:r>
          <a:r>
            <a:rPr lang="es-MX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Atencion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 de salud centrada en la persona, la familia, y la comunidad, teniendo en cuenta las particularidades culturales y de genero , y los niveles de diversión de la población 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9450" y="4604202"/>
        <a:ext cx="7942408" cy="937729"/>
      </dsp:txXfrm>
    </dsp:sp>
    <dsp:sp modelId="{0A7E4373-C784-42A5-ADB2-3B6CCACB0DF3}">
      <dsp:nvSpPr>
        <dsp:cNvPr id="0" name=""/>
        <dsp:cNvSpPr/>
      </dsp:nvSpPr>
      <dsp:spPr>
        <a:xfrm>
          <a:off x="462978" y="3999407"/>
          <a:ext cx="8686170" cy="58897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5</a:t>
          </a:r>
          <a:r>
            <a:rPr lang="es-MX" sz="1400" kern="1200" dirty="0"/>
            <a:t>.</a:t>
          </a: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Existencia de mecanismos de coordinación asistencial a lo largo de todo el continuo de servicios de salud 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467" y="3999407"/>
        <a:ext cx="8097192" cy="588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63F8-5612-43EB-AE10-C9A495FE6D88}" type="datetimeFigureOut">
              <a:rPr lang="es-CO" smtClean="0"/>
              <a:t>30/08/2023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2ADF-8C5B-4166-A670-5787EF4C47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88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63EDB4C-89BF-4158-92C4-99E80DC4BD32}" type="slidenum">
              <a:rPr lang="es-CO" smtClean="0">
                <a:latin typeface="Arial" charset="0"/>
              </a:rPr>
              <a:pPr eaLnBrk="1" hangingPunct="1"/>
              <a:t>5</a:t>
            </a:fld>
            <a:endParaRPr lang="es-CO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377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63EDB4C-89BF-4158-92C4-99E80DC4BD32}" type="slidenum">
              <a:rPr lang="es-CO" smtClean="0">
                <a:latin typeface="Arial" charset="0"/>
              </a:rPr>
              <a:pPr eaLnBrk="1" hangingPunct="1"/>
              <a:t>6</a:t>
            </a:fld>
            <a:endParaRPr lang="es-CO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13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0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E717F-3772-77A9-C497-0066244C1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4637FA-BC98-4DAD-8EE6-6935229FC222}" type="datetime1">
              <a:rPr lang="en-US"/>
              <a:pPr>
                <a:defRPr/>
              </a:pPr>
              <a:t>8/30/2023</a:t>
            </a:fld>
            <a:endParaRPr 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ECB0BB-062B-DF1D-EFD9-BA55BABB0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583DE6-C00B-4B3A-334D-E8B4F6A8A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A64129-DFAA-4385-A340-3087DECACBD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6540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02127" y="494774"/>
            <a:ext cx="11537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DEPARTAMENTO DE SEGURIDAD SOCIAL Y SALUD EN EL TRABAJO DE LA CUT</a:t>
            </a:r>
            <a:endParaRPr lang="es-CO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69110" y="2201798"/>
            <a:ext cx="93862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ill Sans MT"/>
              </a:rPr>
              <a:t>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lang="es-CO" b="1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/>
              </a:rPr>
              <a:t>     </a:t>
            </a:r>
            <a:r>
              <a:rPr kumimoji="0" lang="es-CO" sz="1800" b="1" i="0" u="none" strike="noStrike" kern="1200" cap="none" spc="0" normalizeH="0" baseline="0" noProof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ill Sans MT"/>
              </a:rPr>
              <a:t> </a:t>
            </a:r>
            <a:r>
              <a:rPr lang="es-CO" b="1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/>
              </a:rPr>
              <a:t>REFORMA  A LA </a:t>
            </a:r>
            <a:r>
              <a:rPr kumimoji="0" lang="es-CO" sz="1800" b="1" i="0" u="none" strike="noStrike" kern="1200" cap="none" spc="0" normalizeH="0" baseline="0" noProof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ill Sans MT"/>
              </a:rPr>
              <a:t>   SALUD  </a:t>
            </a:r>
            <a:endParaRPr lang="es-CO" b="1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lang="es-CO" b="1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lang="es-CO" b="1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lang="es-CO" b="1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/>
              </a:rPr>
              <a:t>Audy Ruiz Puche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lang="es-CO" b="1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/>
              </a:rPr>
              <a:t>Dir</a:t>
            </a:r>
            <a:r>
              <a:rPr kumimoji="0" lang="es-CO" sz="1800" b="1" i="0" u="none" strike="noStrike" kern="1200" cap="none" spc="0" normalizeH="0" baseline="0" noProof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ill Sans MT"/>
              </a:rPr>
              <a:t>. Seguridad social</a:t>
            </a:r>
            <a:r>
              <a:rPr kumimoji="0" lang="es-CO" sz="1800" b="1" i="0" u="none" strike="noStrike" kern="1200" cap="none" spc="0" normalizeH="0" noProof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ill Sans MT"/>
              </a:rPr>
              <a:t> </a:t>
            </a:r>
            <a:r>
              <a:rPr lang="es-CO" b="1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"/>
              </a:rPr>
              <a:t>y salud en el trabajo </a:t>
            </a:r>
            <a:endParaRPr kumimoji="0" lang="es-CO" sz="1800" b="1" i="0" u="none" strike="noStrike" kern="1200" cap="none" spc="0" normalizeH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s-CO" sz="1800" b="1" i="0" u="none" strike="noStrike" kern="1200" cap="none" spc="0" normalizeH="0" noProof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CDD7D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15" y="2477264"/>
            <a:ext cx="194479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>
            <a:extLst>
              <a:ext uri="{FF2B5EF4-FFF2-40B4-BE49-F238E27FC236}">
                <a16:creationId xmlns:a16="http://schemas.microsoft.com/office/drawing/2014/main" id="{73015148-70E1-C5BA-2663-B0C69A27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7" y="2317721"/>
            <a:ext cx="4642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2400" dirty="0">
                <a:solidFill>
                  <a:srgbClr val="C00000"/>
                </a:solidFill>
                <a:latin typeface="Arial" panose="020B0604020202020204" pitchFamily="34" charset="0"/>
              </a:rPr>
              <a:t>Modelo preventivo  en Salud   </a:t>
            </a:r>
          </a:p>
        </p:txBody>
      </p:sp>
      <p:sp>
        <p:nvSpPr>
          <p:cNvPr id="8195" name="4 CuadroTexto">
            <a:extLst>
              <a:ext uri="{FF2B5EF4-FFF2-40B4-BE49-F238E27FC236}">
                <a16:creationId xmlns:a16="http://schemas.microsoft.com/office/drawing/2014/main" id="{5ED9C86B-3C27-A3B5-30F5-35CAF43E1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40" y="4881872"/>
            <a:ext cx="4902439" cy="1200329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O" sz="1800" dirty="0">
                <a:latin typeface="Arial" panose="020B0604020202020204" pitchFamily="34" charset="0"/>
              </a:rPr>
              <a:t>Garantizar una atención primaria  integral  en salud a través de un contacto directo y permanente con las personas ,  familias y comunidades en su propio  entorno.</a:t>
            </a:r>
          </a:p>
        </p:txBody>
      </p:sp>
      <p:sp>
        <p:nvSpPr>
          <p:cNvPr id="8196" name="7 CuadroTexto">
            <a:extLst>
              <a:ext uri="{FF2B5EF4-FFF2-40B4-BE49-F238E27FC236}">
                <a16:creationId xmlns:a16="http://schemas.microsoft.com/office/drawing/2014/main" id="{E6C1201C-CF0D-280D-C826-CC23854DE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864348"/>
            <a:ext cx="5656725" cy="1169551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O" sz="1400" dirty="0">
                <a:solidFill>
                  <a:srgbClr val="000000"/>
                </a:solidFill>
                <a:latin typeface="Arial" panose="020B0604020202020204" pitchFamily="34" charset="0"/>
              </a:rPr>
              <a:t>A partir de la   Ley Estatutaria de Salud 1751 de 2015 se  reconoció el derecho fundamental  a la Salud, que  comprende  el acceso a los servicios , la atención   OPORTUNA, EFICAZ Y CON CALIDAD y   preservar  el mejoramiento de la salud mediante  la promoción y prevención  de la Salud</a:t>
            </a:r>
            <a:endParaRPr lang="es-ES" altLang="es-CO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6 CuadroTexto">
            <a:extLst>
              <a:ext uri="{FF2B5EF4-FFF2-40B4-BE49-F238E27FC236}">
                <a16:creationId xmlns:a16="http://schemas.microsoft.com/office/drawing/2014/main" id="{9B9BA66C-361F-D463-705A-7F90F2FF3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293" y="5087850"/>
            <a:ext cx="4896951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centros de atención primarias integral  en las comunidades, mediante consultas médicas a través de visitas domiciliarias y acompañamiento a  los enfermos</a:t>
            </a:r>
          </a:p>
        </p:txBody>
      </p:sp>
      <p:sp>
        <p:nvSpPr>
          <p:cNvPr id="8200" name="14 CuadroTexto">
            <a:extLst>
              <a:ext uri="{FF2B5EF4-FFF2-40B4-BE49-F238E27FC236}">
                <a16:creationId xmlns:a16="http://schemas.microsoft.com/office/drawing/2014/main" id="{ED276B37-38EF-DCDA-A9D8-4D244B2D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316" y="85933"/>
            <a:ext cx="515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400" b="1" dirty="0">
                <a:latin typeface="Arial Narrow" panose="020B0606020202030204" pitchFamily="34" charset="0"/>
              </a:rPr>
              <a:t>QUE SE PROPONE ? 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B41346EE-BA89-01D6-3B08-4BFC5F375833}"/>
              </a:ext>
            </a:extLst>
          </p:cNvPr>
          <p:cNvSpPr txBox="1"/>
          <p:nvPr/>
        </p:nvSpPr>
        <p:spPr>
          <a:xfrm>
            <a:off x="48551" y="2898564"/>
            <a:ext cx="4642008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 un Sistema de Salud  que fortalezca  la PROMOCIÓN, LA PREVENCIÓN y la predicción en salud.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3176E27C-2BB7-0A13-E62D-EF338A7B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514" y="390541"/>
            <a:ext cx="403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2400" dirty="0">
                <a:solidFill>
                  <a:srgbClr val="C00000"/>
                </a:solidFill>
                <a:latin typeface="Arial" panose="020B0604020202020204" pitchFamily="34" charset="0"/>
              </a:rPr>
              <a:t>La  Salud como derecho  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AC22186F-99B8-9F6A-1A9D-E19224505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903" y="4650932"/>
            <a:ext cx="5314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2400" dirty="0">
                <a:solidFill>
                  <a:srgbClr val="C00000"/>
                </a:solidFill>
                <a:latin typeface="Arial" panose="020B0604020202020204" pitchFamily="34" charset="0"/>
              </a:rPr>
              <a:t>centros de atención  integral en Salud   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2D66127F-0B45-446C-2C9C-12E0C0DE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24" y="4293131"/>
            <a:ext cx="4761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2400" dirty="0">
                <a:solidFill>
                  <a:srgbClr val="C00000"/>
                </a:solidFill>
                <a:latin typeface="Arial" panose="020B0604020202020204" pitchFamily="34" charset="0"/>
              </a:rPr>
              <a:t>La atención primaria integral  </a:t>
            </a:r>
          </a:p>
        </p:txBody>
      </p:sp>
      <p:sp>
        <p:nvSpPr>
          <p:cNvPr id="7" name="1 CuadroTexto">
            <a:extLst>
              <a:ext uri="{FF2B5EF4-FFF2-40B4-BE49-F238E27FC236}">
                <a16:creationId xmlns:a16="http://schemas.microsoft.com/office/drawing/2014/main" id="{FD790DE8-0538-2E1F-9EF2-0F62EADE1677}"/>
              </a:ext>
            </a:extLst>
          </p:cNvPr>
          <p:cNvSpPr txBox="1"/>
          <p:nvPr/>
        </p:nvSpPr>
        <p:spPr>
          <a:xfrm>
            <a:off x="284858" y="872836"/>
            <a:ext cx="4642008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atención basado en Atención Primaria Integral y Resolutiva en Salud (APIRS) y redes integrales e integradas de servicios de salud (RIISS) por territorios. 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E2651EB1-3975-894C-75CE-8CD15481AF7A}"/>
              </a:ext>
            </a:extLst>
          </p:cNvPr>
          <p:cNvSpPr txBox="1"/>
          <p:nvPr/>
        </p:nvSpPr>
        <p:spPr>
          <a:xfrm>
            <a:off x="6423757" y="3459813"/>
            <a:ext cx="5314914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pública de recursos públicos para la salud, sin intermediación (no traslado de UPC para RC y RS, con 10% y 8% de costos de administración).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DD63ED33-3198-531C-CA01-56C739B44987}"/>
              </a:ext>
            </a:extLst>
          </p:cNvPr>
          <p:cNvSpPr txBox="1"/>
          <p:nvPr/>
        </p:nvSpPr>
        <p:spPr>
          <a:xfrm>
            <a:off x="6432450" y="2474858"/>
            <a:ext cx="5314913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Mancomunación de recursos de cotizaciones e impuestos continúa y se fortalece con recursos del PGN para fortalecer la red pública</a:t>
            </a:r>
            <a:r>
              <a:rPr lang="es-MX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8F30509C-E8DE-6ECE-5754-368EB2AF6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657" y="1993210"/>
            <a:ext cx="7125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2400" dirty="0">
                <a:solidFill>
                  <a:srgbClr val="C00000"/>
                </a:solidFill>
                <a:latin typeface="Arial" panose="020B0604020202020204" pitchFamily="34" charset="0"/>
              </a:rPr>
              <a:t>financiamiento y manejo de los recursos públicos   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isplaying log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4340" name="AutoShape 4" descr="Displaying log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2" name="3 Diagrama">
            <a:extLst>
              <a:ext uri="{FF2B5EF4-FFF2-40B4-BE49-F238E27FC236}">
                <a16:creationId xmlns:a16="http://schemas.microsoft.com/office/drawing/2014/main" id="{D6D9F0F7-7801-91D5-B69C-6FE81F611D41}"/>
              </a:ext>
            </a:extLst>
          </p:cNvPr>
          <p:cNvGraphicFramePr/>
          <p:nvPr/>
        </p:nvGraphicFramePr>
        <p:xfrm>
          <a:off x="1214438" y="116633"/>
          <a:ext cx="913003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81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14810" y="1100890"/>
            <a:ext cx="4267603" cy="515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ysClr val="windowText" lastClr="000000"/>
                </a:solidFill>
              </a:rPr>
              <a:t>FUENTES DE FINANCIAMIENTO PÚBLICO (PARAFISCALES Y FISCALES)</a:t>
            </a:r>
            <a:endParaRPr lang="es-CO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985685" y="1917229"/>
            <a:ext cx="2112345" cy="663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solidFill>
                  <a:sysClr val="windowText" lastClr="000000"/>
                </a:solidFill>
              </a:rPr>
              <a:t>ADMINISTRADORA DE LAS RECURSOS DEL SGSSS </a:t>
            </a:r>
            <a:r>
              <a:rPr lang="es-CO" sz="1500" b="1" dirty="0">
                <a:solidFill>
                  <a:sysClr val="windowText" lastClr="000000"/>
                </a:solidFill>
              </a:rPr>
              <a:t>[ADRES]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293102" y="5784585"/>
            <a:ext cx="7657782" cy="366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solidFill>
                  <a:sysClr val="windowText" lastClr="000000"/>
                </a:solidFill>
              </a:rPr>
              <a:t>Adscripción territorial de ciudadanos(as) afiliados al sistema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506444" y="4878132"/>
            <a:ext cx="7070825" cy="7589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solidFill>
                  <a:sysClr val="windowText" lastClr="000000"/>
                </a:solidFill>
              </a:rPr>
              <a:t>CAPIRS (públicos y privados) por territorios (presupuesto y forma de pago)</a:t>
            </a:r>
            <a:endParaRPr lang="es-CO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767710" y="4083855"/>
            <a:ext cx="3790154" cy="8903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solidFill>
                  <a:sysClr val="windowText" lastClr="000000"/>
                </a:solidFill>
              </a:rPr>
              <a:t>Redes de mediana y alta complejidad</a:t>
            </a:r>
            <a:endParaRPr lang="es-CO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Flecha abajo 24"/>
          <p:cNvSpPr/>
          <p:nvPr/>
        </p:nvSpPr>
        <p:spPr>
          <a:xfrm>
            <a:off x="4167526" y="4615730"/>
            <a:ext cx="91487" cy="435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7" name="Flecha abajo 26"/>
          <p:cNvSpPr/>
          <p:nvPr/>
        </p:nvSpPr>
        <p:spPr>
          <a:xfrm>
            <a:off x="7618640" y="3879397"/>
            <a:ext cx="257523" cy="204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" name="Flecha arriba 1"/>
          <p:cNvSpPr/>
          <p:nvPr/>
        </p:nvSpPr>
        <p:spPr>
          <a:xfrm>
            <a:off x="5903040" y="5491074"/>
            <a:ext cx="159723" cy="272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8" name="Flecha abajo 7"/>
          <p:cNvSpPr/>
          <p:nvPr/>
        </p:nvSpPr>
        <p:spPr>
          <a:xfrm>
            <a:off x="5850593" y="1647167"/>
            <a:ext cx="132309" cy="249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8" name="Rectángulo 17"/>
          <p:cNvSpPr/>
          <p:nvPr/>
        </p:nvSpPr>
        <p:spPr>
          <a:xfrm>
            <a:off x="2035813" y="25960"/>
            <a:ext cx="8160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4F81BD"/>
                </a:solidFill>
                <a:latin typeface="Bookman Old Style" panose="02050604050505020204" pitchFamily="18" charset="0"/>
              </a:rPr>
              <a:t>¿Cuál es la nueva arquitectura de administración de los recursos (eje estructural del sistema) y modelo de atención (PL 339/23C)?</a:t>
            </a:r>
            <a:br>
              <a:rPr lang="es-MX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r>
              <a:rPr lang="es-ES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Administración pública y territorial de los recursos del sistema</a:t>
            </a:r>
            <a:endParaRPr lang="es-CO" sz="1400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2827506" y="3667115"/>
            <a:ext cx="2584234" cy="8903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solidFill>
                  <a:sysClr val="windowText" lastClr="000000"/>
                </a:solidFill>
              </a:rPr>
              <a:t>SGP y recursos propios a fondos territoriales (departamentos y municipios)</a:t>
            </a:r>
            <a:endParaRPr lang="es-CO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6121994" y="2960825"/>
            <a:ext cx="3135495" cy="890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solidFill>
                  <a:sysClr val="windowText" lastClr="000000"/>
                </a:solidFill>
              </a:rPr>
              <a:t>Cotizaciones a Fondos regionales sin situación de fondos</a:t>
            </a:r>
            <a:endParaRPr lang="es-CO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Flecha abajo 28"/>
          <p:cNvSpPr/>
          <p:nvPr/>
        </p:nvSpPr>
        <p:spPr>
          <a:xfrm>
            <a:off x="6770516" y="2584385"/>
            <a:ext cx="726672" cy="3764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Flecha abajo 34"/>
          <p:cNvSpPr/>
          <p:nvPr/>
        </p:nvSpPr>
        <p:spPr>
          <a:xfrm>
            <a:off x="4622348" y="2593083"/>
            <a:ext cx="726672" cy="1074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2035814" y="2960825"/>
            <a:ext cx="8466817" cy="319072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/>
          <p:cNvSpPr txBox="1"/>
          <p:nvPr/>
        </p:nvSpPr>
        <p:spPr>
          <a:xfrm>
            <a:off x="2120022" y="2977102"/>
            <a:ext cx="198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9937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Territorios de salud</a:t>
            </a:r>
          </a:p>
        </p:txBody>
      </p:sp>
      <p:sp>
        <p:nvSpPr>
          <p:cNvPr id="38" name="Flecha izquierda y derecha 37"/>
          <p:cNvSpPr/>
          <p:nvPr/>
        </p:nvSpPr>
        <p:spPr>
          <a:xfrm rot="5400000">
            <a:off x="5773359" y="4879378"/>
            <a:ext cx="446007" cy="15253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/>
          <p:cNvSpPr txBox="1"/>
          <p:nvPr/>
        </p:nvSpPr>
        <p:spPr>
          <a:xfrm>
            <a:off x="7497189" y="1887093"/>
            <a:ext cx="23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No hay regímenes, ni UPC, ni plan de beneficios, porque no hay intermediación</a:t>
            </a:r>
          </a:p>
        </p:txBody>
      </p:sp>
    </p:spTree>
    <p:extLst>
      <p:ext uri="{BB962C8B-B14F-4D97-AF65-F5344CB8AC3E}">
        <p14:creationId xmlns:p14="http://schemas.microsoft.com/office/powerpoint/2010/main" val="191979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16722" y="78871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LA  ATENCION PRIMARIA   INTEGRAL EN SALUD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48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513" y="416274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MS PGothic" pitchFamily="34" charset="-128"/>
              </a:rPr>
              <a:t>PREVENTIVO,  PREDICTIVO , HUMANO E INTEGRAL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50" y="4162746"/>
            <a:ext cx="2037083" cy="197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r="2154"/>
          <a:stretch>
            <a:fillRect/>
          </a:stretch>
        </p:blipFill>
        <p:spPr bwMode="auto">
          <a:xfrm>
            <a:off x="637329" y="190907"/>
            <a:ext cx="2175042" cy="321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7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 redondeado"/>
          <p:cNvSpPr/>
          <p:nvPr/>
        </p:nvSpPr>
        <p:spPr>
          <a:xfrm>
            <a:off x="1541803" y="1166813"/>
            <a:ext cx="3143250" cy="1285875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kern="0" dirty="0">
                <a:solidFill>
                  <a:prstClr val="black"/>
                </a:solidFill>
                <a:latin typeface="Cambria" pitchFamily="18" charset="0"/>
              </a:rPr>
              <a:t>Puerta de entrada(acceso) </a:t>
            </a:r>
            <a:endParaRPr lang="es-MX" sz="2800" b="1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7 Marcador de contenido"/>
          <p:cNvSpPr txBox="1">
            <a:spLocks/>
          </p:cNvSpPr>
          <p:nvPr/>
        </p:nvSpPr>
        <p:spPr>
          <a:xfrm>
            <a:off x="4813640" y="1222375"/>
            <a:ext cx="3143250" cy="1214438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es-ES" sz="2800" b="1" kern="0" dirty="0">
                <a:solidFill>
                  <a:prstClr val="black"/>
                </a:solidFill>
                <a:latin typeface="Cambria" pitchFamily="18" charset="0"/>
              </a:rPr>
              <a:t>Atención Primaria integral </a:t>
            </a:r>
            <a:endParaRPr lang="es-MX" sz="2800" b="1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349965" y="2547938"/>
            <a:ext cx="4339308" cy="152876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kern="0" dirty="0">
                <a:solidFill>
                  <a:prstClr val="black"/>
                </a:solidFill>
                <a:latin typeface="Cambria" pitchFamily="18" charset="0"/>
              </a:rPr>
              <a:t> El Cuidado :Promoción, 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00" b="1" kern="0" dirty="0">
                <a:solidFill>
                  <a:prstClr val="black"/>
                </a:solidFill>
                <a:latin typeface="Cambria" pitchFamily="18" charset="0"/>
              </a:rPr>
              <a:t>prevención y </a:t>
            </a:r>
            <a:r>
              <a:rPr lang="es-MX" sz="2800" b="1" kern="0" dirty="0" err="1">
                <a:solidFill>
                  <a:prstClr val="black"/>
                </a:solidFill>
                <a:latin typeface="Cambria" pitchFamily="18" charset="0"/>
              </a:rPr>
              <a:t>predicion</a:t>
            </a:r>
            <a:r>
              <a:rPr lang="es-MX" sz="2800" b="1" kern="0" dirty="0">
                <a:solidFill>
                  <a:prstClr val="black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10 Rectángulo redondeado"/>
          <p:cNvSpPr/>
          <p:nvPr/>
        </p:nvSpPr>
        <p:spPr>
          <a:xfrm>
            <a:off x="4019431" y="4143168"/>
            <a:ext cx="3000375" cy="1285875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dirty="0">
                <a:solidFill>
                  <a:prstClr val="black"/>
                </a:solidFill>
                <a:latin typeface="Cambria" pitchFamily="18" charset="0"/>
              </a:rPr>
              <a:t>Gestión Integral Del Riesgo En Salud</a:t>
            </a:r>
            <a:endParaRPr lang="es-MX" sz="2800" b="1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8" name="11 Rectángulo redondeado"/>
          <p:cNvSpPr/>
          <p:nvPr/>
        </p:nvSpPr>
        <p:spPr>
          <a:xfrm>
            <a:off x="1855228" y="5572125"/>
            <a:ext cx="7098492" cy="1285875"/>
          </a:xfrm>
          <a:prstGeom prst="roundRect">
            <a:avLst/>
          </a:prstGeom>
          <a:solidFill>
            <a:srgbClr val="FCBCA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dirty="0">
                <a:solidFill>
                  <a:prstClr val="black"/>
                </a:solidFill>
                <a:latin typeface="Cambria" pitchFamily="18" charset="0"/>
              </a:rPr>
              <a:t>Enfoque Diferencial </a:t>
            </a:r>
            <a:endParaRPr lang="es-MX" sz="2800" b="1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1488" y="58879"/>
            <a:ext cx="1156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MS PGothic" pitchFamily="34" charset="-128"/>
              </a:rPr>
              <a:t>ESTRATEGIAS DE LA ATENCION PRIMARIA INTEGRAL 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691" y="1099916"/>
            <a:ext cx="116443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92174532"/>
              </p:ext>
            </p:extLst>
          </p:nvPr>
        </p:nvGraphicFramePr>
        <p:xfrm>
          <a:off x="1847528" y="661906"/>
          <a:ext cx="8496944" cy="616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114872" y="399168"/>
            <a:ext cx="8229600" cy="57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>
                <a:solidFill>
                  <a:schemeClr val="accent6"/>
                </a:solidFill>
              </a:rPr>
              <a:t>Los  centros de atención primarios  deben</a:t>
            </a:r>
            <a:r>
              <a:rPr lang="es-CO" sz="20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12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10248" y="1153392"/>
            <a:ext cx="6976455" cy="49876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 QUÉ SON LOS CENTROS DE ATENCIÓN PRIORITARIA?</a:t>
            </a:r>
            <a:b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 A PROPUESTA SE BASA EN UN SISTEMA DE SALUD TERRITORIALIZADA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6207" y="1652155"/>
            <a:ext cx="4188922" cy="246264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CO" sz="2800" b="1" u="sng" dirty="0"/>
              <a:t>PRINCIPALES POLITICAS DE LA REFORMA </a:t>
            </a:r>
          </a:p>
          <a:p>
            <a:pPr marL="457200" indent="-457200">
              <a:buAutoNum type="arabicPeriod"/>
            </a:pPr>
            <a:r>
              <a:rPr lang="es-CO" sz="1800" dirty="0">
                <a:solidFill>
                  <a:schemeClr val="tx1"/>
                </a:solidFill>
              </a:rPr>
              <a:t>Creación de los </a:t>
            </a:r>
            <a:r>
              <a:rPr lang="es-CO" sz="1800" dirty="0" err="1">
                <a:solidFill>
                  <a:schemeClr val="tx1"/>
                </a:solidFill>
              </a:rPr>
              <a:t>cap</a:t>
            </a:r>
            <a:r>
              <a:rPr lang="es-CO" sz="18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s-CO" sz="1800" dirty="0">
                <a:solidFill>
                  <a:schemeClr val="tx1"/>
                </a:solidFill>
              </a:rPr>
              <a:t>Giro directo al adres (no intermediación financiera de las </a:t>
            </a:r>
            <a:r>
              <a:rPr lang="es-CO" sz="1800" dirty="0" err="1">
                <a:solidFill>
                  <a:schemeClr val="tx1"/>
                </a:solidFill>
              </a:rPr>
              <a:t>eps</a:t>
            </a:r>
            <a:r>
              <a:rPr lang="es-CO" sz="18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es-CO" sz="1800" dirty="0">
                <a:solidFill>
                  <a:schemeClr val="tx1"/>
                </a:solidFill>
              </a:rPr>
              <a:t>Regulación tarifaria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5226626" y="2184783"/>
          <a:ext cx="6743700" cy="36549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792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organizaran territorialmente para evitar saturación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ubicarían estratégicamente</a:t>
                      </a:r>
                      <a:r>
                        <a:rPr lang="es-CO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 atender en promedio a 20.000 personas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323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ordenarían las redes territoriales prestadoras del servicio publico para frenar la competencia publico- privada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proyecta que los</a:t>
                      </a:r>
                      <a:r>
                        <a:rPr lang="es-CO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médicos visiten de forma permanente, rutinaria y constante a las familias para tratar enfermedades a tiempo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792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gobierno proyecta la expansión del sistema a zonas rurales y de bajos 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 la enfermedad</a:t>
                      </a:r>
                      <a:r>
                        <a:rPr lang="es-CO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llegue a un nivel grave, se remitiría a una red publico privada (IPS)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Conector recto 6"/>
          <p:cNvCxnSpPr/>
          <p:nvPr/>
        </p:nvCxnSpPr>
        <p:spPr>
          <a:xfrm flipH="1">
            <a:off x="4925291" y="72736"/>
            <a:ext cx="31173" cy="614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1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96638" y="182190"/>
            <a:ext cx="10785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ES" sz="2800" kern="0" dirty="0">
                <a:solidFill>
                  <a:srgbClr val="FF0000"/>
                </a:solidFill>
                <a:latin typeface="Arial"/>
              </a:rPr>
              <a:t>REDES INTEGRALES  E INTEGRADAS EN SALUD    </a:t>
            </a:r>
            <a:endParaRPr lang="es-CO" sz="2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421813" y="1220962"/>
            <a:ext cx="6452303" cy="5052985"/>
            <a:chOff x="1890" y="1080"/>
            <a:chExt cx="1759" cy="1368"/>
          </a:xfrm>
          <a:solidFill>
            <a:schemeClr val="accent6">
              <a:lumMod val="75000"/>
            </a:schemeClr>
          </a:solidFill>
        </p:grpSpPr>
        <p:sp>
          <p:nvSpPr>
            <p:cNvPr id="38" name="3 Conector"/>
            <p:cNvSpPr/>
            <p:nvPr/>
          </p:nvSpPr>
          <p:spPr bwMode="auto">
            <a:xfrm>
              <a:off x="2610" y="1080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 dirty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sp>
          <p:nvSpPr>
            <p:cNvPr id="39" name="6 Conector"/>
            <p:cNvSpPr/>
            <p:nvPr/>
          </p:nvSpPr>
          <p:spPr bwMode="auto">
            <a:xfrm>
              <a:off x="1890" y="1575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 dirty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sp>
          <p:nvSpPr>
            <p:cNvPr id="40" name="7 Conector"/>
            <p:cNvSpPr/>
            <p:nvPr/>
          </p:nvSpPr>
          <p:spPr bwMode="auto">
            <a:xfrm>
              <a:off x="2160" y="1215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 dirty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sp>
          <p:nvSpPr>
            <p:cNvPr id="41" name="9 Conector"/>
            <p:cNvSpPr/>
            <p:nvPr/>
          </p:nvSpPr>
          <p:spPr bwMode="auto">
            <a:xfrm>
              <a:off x="3285" y="1575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sp>
          <p:nvSpPr>
            <p:cNvPr id="42" name="10 Conector"/>
            <p:cNvSpPr/>
            <p:nvPr/>
          </p:nvSpPr>
          <p:spPr bwMode="auto">
            <a:xfrm>
              <a:off x="2565" y="2160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 dirty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sp>
          <p:nvSpPr>
            <p:cNvPr id="43" name="31 Conector"/>
            <p:cNvSpPr/>
            <p:nvPr/>
          </p:nvSpPr>
          <p:spPr bwMode="auto">
            <a:xfrm>
              <a:off x="3060" y="1215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sp>
          <p:nvSpPr>
            <p:cNvPr id="44" name="32 Conector"/>
            <p:cNvSpPr/>
            <p:nvPr/>
          </p:nvSpPr>
          <p:spPr bwMode="auto">
            <a:xfrm>
              <a:off x="2160" y="2025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sp>
          <p:nvSpPr>
            <p:cNvPr id="45" name="33 Conector"/>
            <p:cNvSpPr/>
            <p:nvPr/>
          </p:nvSpPr>
          <p:spPr bwMode="auto">
            <a:xfrm>
              <a:off x="3060" y="2025"/>
              <a:ext cx="288" cy="288"/>
            </a:xfrm>
            <a:prstGeom prst="flowChartConnector">
              <a:avLst/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kern="0">
                  <a:solidFill>
                    <a:srgbClr val="FFFFFF"/>
                  </a:solidFill>
                  <a:latin typeface="Arial"/>
                </a:rPr>
                <a:t>V</a:t>
              </a:r>
            </a:p>
          </p:txBody>
        </p:sp>
        <p:cxnSp>
          <p:nvCxnSpPr>
            <p:cNvPr id="46" name="37 Conector recto de flecha"/>
            <p:cNvCxnSpPr>
              <a:stCxn id="40" idx="7"/>
              <a:endCxn id="38" idx="2"/>
            </p:cNvCxnSpPr>
            <p:nvPr/>
          </p:nvCxnSpPr>
          <p:spPr>
            <a:xfrm rot="5400000" flipH="1" flipV="1">
              <a:off x="2491" y="1139"/>
              <a:ext cx="33" cy="204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47" name="39 Conector recto de flecha"/>
            <p:cNvCxnSpPr>
              <a:stCxn id="38" idx="6"/>
              <a:endCxn id="43" idx="1"/>
            </p:cNvCxnSpPr>
            <p:nvPr/>
          </p:nvCxnSpPr>
          <p:spPr>
            <a:xfrm>
              <a:off x="2898" y="1224"/>
              <a:ext cx="204" cy="33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48" name="41 Conector recto de flecha"/>
            <p:cNvCxnSpPr>
              <a:stCxn id="43" idx="6"/>
              <a:endCxn id="41" idx="0"/>
            </p:cNvCxnSpPr>
            <p:nvPr/>
          </p:nvCxnSpPr>
          <p:spPr>
            <a:xfrm>
              <a:off x="3348" y="1359"/>
              <a:ext cx="81" cy="216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49" name="43 Conector recto de flecha"/>
            <p:cNvCxnSpPr>
              <a:stCxn id="39" idx="0"/>
              <a:endCxn id="40" idx="2"/>
            </p:cNvCxnSpPr>
            <p:nvPr/>
          </p:nvCxnSpPr>
          <p:spPr>
            <a:xfrm rot="5400000" flipH="1" flipV="1">
              <a:off x="1989" y="1404"/>
              <a:ext cx="216" cy="126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0" name="46 Conector recto de flecha"/>
            <p:cNvCxnSpPr>
              <a:stCxn id="45" idx="7"/>
              <a:endCxn id="41" idx="4"/>
            </p:cNvCxnSpPr>
            <p:nvPr/>
          </p:nvCxnSpPr>
          <p:spPr>
            <a:xfrm rot="5400000" flipH="1" flipV="1">
              <a:off x="3266" y="1903"/>
              <a:ext cx="204" cy="123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1" name="53 Conector recto de flecha"/>
            <p:cNvCxnSpPr>
              <a:stCxn id="39" idx="4"/>
              <a:endCxn id="44" idx="1"/>
            </p:cNvCxnSpPr>
            <p:nvPr/>
          </p:nvCxnSpPr>
          <p:spPr>
            <a:xfrm rot="16200000" flipH="1">
              <a:off x="2016" y="1881"/>
              <a:ext cx="204" cy="168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2" name="55 Conector recto de flecha"/>
            <p:cNvCxnSpPr>
              <a:stCxn id="44" idx="5"/>
              <a:endCxn id="42" idx="2"/>
            </p:cNvCxnSpPr>
            <p:nvPr/>
          </p:nvCxnSpPr>
          <p:spPr>
            <a:xfrm rot="16200000" flipH="1">
              <a:off x="2469" y="2208"/>
              <a:ext cx="33" cy="159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3" name="57 Conector recto de flecha"/>
            <p:cNvCxnSpPr>
              <a:stCxn id="42" idx="6"/>
              <a:endCxn id="45" idx="3"/>
            </p:cNvCxnSpPr>
            <p:nvPr/>
          </p:nvCxnSpPr>
          <p:spPr>
            <a:xfrm flipV="1">
              <a:off x="2853" y="2271"/>
              <a:ext cx="249" cy="33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4" name="59 Conector recto de flecha"/>
            <p:cNvCxnSpPr>
              <a:stCxn id="38" idx="4"/>
              <a:endCxn id="42" idx="0"/>
            </p:cNvCxnSpPr>
            <p:nvPr/>
          </p:nvCxnSpPr>
          <p:spPr>
            <a:xfrm rot="5400000">
              <a:off x="2336" y="1741"/>
              <a:ext cx="792" cy="45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5" name="61 Conector recto de flecha"/>
            <p:cNvCxnSpPr>
              <a:endCxn id="41" idx="2"/>
            </p:cNvCxnSpPr>
            <p:nvPr/>
          </p:nvCxnSpPr>
          <p:spPr>
            <a:xfrm>
              <a:off x="2205" y="1710"/>
              <a:ext cx="1080" cy="9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6" name="64 Conector recto de flecha"/>
            <p:cNvCxnSpPr>
              <a:stCxn id="44" idx="7"/>
              <a:endCxn id="43" idx="3"/>
            </p:cNvCxnSpPr>
            <p:nvPr/>
          </p:nvCxnSpPr>
          <p:spPr>
            <a:xfrm rot="5400000" flipH="1" flipV="1">
              <a:off x="2451" y="1416"/>
              <a:ext cx="606" cy="696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7" name="66 Conector recto de flecha"/>
            <p:cNvCxnSpPr>
              <a:stCxn id="45" idx="1"/>
              <a:endCxn id="40" idx="5"/>
            </p:cNvCxnSpPr>
            <p:nvPr/>
          </p:nvCxnSpPr>
          <p:spPr>
            <a:xfrm rot="16200000" flipV="1">
              <a:off x="2451" y="1416"/>
              <a:ext cx="606" cy="696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8" name="68 Conector recto de flecha"/>
            <p:cNvCxnSpPr>
              <a:stCxn id="40" idx="5"/>
              <a:endCxn id="44" idx="0"/>
            </p:cNvCxnSpPr>
            <p:nvPr/>
          </p:nvCxnSpPr>
          <p:spPr>
            <a:xfrm rot="5400000">
              <a:off x="2073" y="1692"/>
              <a:ext cx="564" cy="102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59" name="70 Conector recto de flecha"/>
            <p:cNvCxnSpPr>
              <a:stCxn id="43" idx="3"/>
              <a:endCxn id="45" idx="0"/>
            </p:cNvCxnSpPr>
            <p:nvPr/>
          </p:nvCxnSpPr>
          <p:spPr>
            <a:xfrm rot="16200000" flipH="1">
              <a:off x="2871" y="1692"/>
              <a:ext cx="564" cy="102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0" name="72 Conector recto de flecha"/>
            <p:cNvCxnSpPr>
              <a:endCxn id="45" idx="0"/>
            </p:cNvCxnSpPr>
            <p:nvPr/>
          </p:nvCxnSpPr>
          <p:spPr>
            <a:xfrm rot="16200000" flipH="1">
              <a:off x="2660" y="1480"/>
              <a:ext cx="630" cy="459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1" name="74 Conector recto de flecha"/>
            <p:cNvCxnSpPr/>
            <p:nvPr/>
          </p:nvCxnSpPr>
          <p:spPr>
            <a:xfrm rot="5400000">
              <a:off x="2223" y="1512"/>
              <a:ext cx="630" cy="396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2" name="76 Conector recto de flecha"/>
            <p:cNvCxnSpPr>
              <a:stCxn id="42" idx="0"/>
              <a:endCxn id="43" idx="3"/>
            </p:cNvCxnSpPr>
            <p:nvPr/>
          </p:nvCxnSpPr>
          <p:spPr>
            <a:xfrm rot="5400000" flipH="1" flipV="1">
              <a:off x="2556" y="1614"/>
              <a:ext cx="699" cy="393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3" name="78 Conector recto de flecha"/>
            <p:cNvCxnSpPr>
              <a:stCxn id="42" idx="0"/>
              <a:endCxn id="40" idx="5"/>
            </p:cNvCxnSpPr>
            <p:nvPr/>
          </p:nvCxnSpPr>
          <p:spPr>
            <a:xfrm rot="16200000" flipV="1">
              <a:off x="2208" y="1659"/>
              <a:ext cx="699" cy="303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4" name="80 Conector recto de flecha"/>
            <p:cNvCxnSpPr>
              <a:stCxn id="41" idx="2"/>
              <a:endCxn id="40" idx="5"/>
            </p:cNvCxnSpPr>
            <p:nvPr/>
          </p:nvCxnSpPr>
          <p:spPr>
            <a:xfrm rot="10800000">
              <a:off x="2406" y="1461"/>
              <a:ext cx="879" cy="258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5" name="82 Conector recto de flecha"/>
            <p:cNvCxnSpPr>
              <a:stCxn id="41" idx="2"/>
              <a:endCxn id="44" idx="7"/>
            </p:cNvCxnSpPr>
            <p:nvPr/>
          </p:nvCxnSpPr>
          <p:spPr>
            <a:xfrm rot="10800000" flipV="1">
              <a:off x="2500" y="1719"/>
              <a:ext cx="879" cy="348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6" name="84 Conector recto de flecha"/>
            <p:cNvCxnSpPr>
              <a:stCxn id="39" idx="6"/>
              <a:endCxn id="43" idx="3"/>
            </p:cNvCxnSpPr>
            <p:nvPr/>
          </p:nvCxnSpPr>
          <p:spPr>
            <a:xfrm flipV="1">
              <a:off x="2178" y="1461"/>
              <a:ext cx="924" cy="258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7" name="86 Conector recto de flecha"/>
            <p:cNvCxnSpPr>
              <a:cxnSpLocks/>
            </p:cNvCxnSpPr>
            <p:nvPr/>
          </p:nvCxnSpPr>
          <p:spPr>
            <a:xfrm>
              <a:off x="2725" y="1840"/>
              <a:ext cx="924" cy="348"/>
            </a:xfrm>
            <a:prstGeom prst="straightConnector1">
              <a:avLst/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114" y="1959781"/>
            <a:ext cx="352699" cy="511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50" y="1503527"/>
            <a:ext cx="352699" cy="511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473" y="3290398"/>
            <a:ext cx="352699" cy="511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23" y="1990974"/>
            <a:ext cx="352699" cy="511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29" y="3335686"/>
            <a:ext cx="352699" cy="511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00" y="4973011"/>
            <a:ext cx="352699" cy="511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8" y="5418356"/>
            <a:ext cx="352699" cy="511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15" y="5018128"/>
            <a:ext cx="352699" cy="511500"/>
          </a:xfrm>
          <a:prstGeom prst="rect">
            <a:avLst/>
          </a:prstGeom>
        </p:spPr>
      </p:pic>
      <p:sp>
        <p:nvSpPr>
          <p:cNvPr id="3" name="13 Rectángulo redondeado">
            <a:extLst>
              <a:ext uri="{FF2B5EF4-FFF2-40B4-BE49-F238E27FC236}">
                <a16:creationId xmlns:a16="http://schemas.microsoft.com/office/drawing/2014/main" id="{8A83AC5B-5CBD-FE82-0FF1-DBFCE57045AD}"/>
              </a:ext>
            </a:extLst>
          </p:cNvPr>
          <p:cNvSpPr/>
          <p:nvPr/>
        </p:nvSpPr>
        <p:spPr>
          <a:xfrm>
            <a:off x="8624254" y="705410"/>
            <a:ext cx="3015295" cy="5970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proyecto contempla la creación de una red de Centros de Atención Primaria, CAP, en todo el país, con enfoque de medicina preventiva y predictiva, que prestarán atención ambulatoria, urgencias, hospitalización, rehabilitación, exámenes de laboratorio y programas de salud pública.</a:t>
            </a:r>
            <a:endParaRPr lang="es-P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8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isplaying log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4340" name="AutoShape 4" descr="Displaying log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247106529"/>
              </p:ext>
            </p:extLst>
          </p:nvPr>
        </p:nvGraphicFramePr>
        <p:xfrm>
          <a:off x="1233055" y="1823595"/>
          <a:ext cx="10293927" cy="470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roceso alternativo 9"/>
          <p:cNvSpPr/>
          <p:nvPr/>
        </p:nvSpPr>
        <p:spPr>
          <a:xfrm>
            <a:off x="2442199" y="383457"/>
            <a:ext cx="7875637" cy="942108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COMPONENTES DE LAS RISS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B34D129-9E4E-5ED8-0748-FCA889E04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7066"/>
              </p:ext>
            </p:extLst>
          </p:nvPr>
        </p:nvGraphicFramePr>
        <p:xfrm>
          <a:off x="1502244" y="980420"/>
          <a:ext cx="9830774" cy="579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3AB48B8-E544-CE87-C04E-752F4636E287}"/>
              </a:ext>
            </a:extLst>
          </p:cNvPr>
          <p:cNvSpPr txBox="1"/>
          <p:nvPr/>
        </p:nvSpPr>
        <p:spPr>
          <a:xfrm>
            <a:off x="3353720" y="86266"/>
            <a:ext cx="900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ATRIBUTOS DE LAS RISS</a:t>
            </a:r>
          </a:p>
        </p:txBody>
      </p:sp>
    </p:spTree>
    <p:extLst>
      <p:ext uri="{BB962C8B-B14F-4D97-AF65-F5344CB8AC3E}">
        <p14:creationId xmlns:p14="http://schemas.microsoft.com/office/powerpoint/2010/main" val="212963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isplaying log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14340" name="AutoShape 4" descr="Displaying logo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20" name="Diagrama 10"/>
          <p:cNvGraphicFramePr/>
          <p:nvPr>
            <p:extLst>
              <p:ext uri="{D42A27DB-BD31-4B8C-83A1-F6EECF244321}">
                <p14:modId xmlns:p14="http://schemas.microsoft.com/office/powerpoint/2010/main" val="2215063502"/>
              </p:ext>
            </p:extLst>
          </p:nvPr>
        </p:nvGraphicFramePr>
        <p:xfrm>
          <a:off x="527381" y="2064327"/>
          <a:ext cx="9932801" cy="419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28 CuadroTexto"/>
          <p:cNvSpPr txBox="1"/>
          <p:nvPr/>
        </p:nvSpPr>
        <p:spPr>
          <a:xfrm>
            <a:off x="2619382" y="3798150"/>
            <a:ext cx="7704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crea el perfil del régimen contributivo que cubre a trabajadores, jubilados o personas con capacidad de pago</a:t>
            </a:r>
            <a:r>
              <a:rPr lang="es-MX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DO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619382" y="2092687"/>
            <a:ext cx="7704000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 al Ministerio de Salud de la prestación de los servicios directamente </a:t>
            </a:r>
            <a:endParaRPr lang="es-D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619382" y="2800573"/>
            <a:ext cx="7704000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 las intermediarias conocidas como Entidades Promotoras de Salud (EPS) y las Administradoras de Régimen subsidiado, (ARS), </a:t>
            </a:r>
            <a:endParaRPr lang="es-D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687782" y="4461161"/>
            <a:ext cx="7704000" cy="70788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intermediarias llegan a la prestación directa del servicio mediante las Instituciones Prestadoras de Salud. (IPS)</a:t>
            </a:r>
            <a:endParaRPr lang="es-D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687780" y="5306288"/>
            <a:ext cx="7704000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D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logra una cobertura universal del 100% </a:t>
            </a:r>
          </a:p>
        </p:txBody>
      </p:sp>
      <p:sp>
        <p:nvSpPr>
          <p:cNvPr id="34" name="Proceso alternativo 9"/>
          <p:cNvSpPr/>
          <p:nvPr/>
        </p:nvSpPr>
        <p:spPr>
          <a:xfrm>
            <a:off x="3477491" y="817419"/>
            <a:ext cx="5473778" cy="76200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Lao UI" pitchFamily="34" charset="0"/>
                <a:cs typeface="Lao UI" pitchFamily="34" charset="0"/>
              </a:rPr>
              <a:t>Con la Ley 100 </a:t>
            </a:r>
            <a:endParaRPr lang="es-DO" sz="2200" b="1" dirty="0">
              <a:solidFill>
                <a:schemeClr val="bg1"/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35" name="Flecha curvada hacia la derecha 14"/>
          <p:cNvSpPr/>
          <p:nvPr/>
        </p:nvSpPr>
        <p:spPr>
          <a:xfrm rot="1102116">
            <a:off x="1911928" y="925430"/>
            <a:ext cx="1122220" cy="3287581"/>
          </a:xfrm>
          <a:prstGeom prst="curvedRightArrow">
            <a:avLst>
              <a:gd name="adj1" fmla="val 27015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8B595F6-BFEB-2BB9-43BA-C55F5FDBEC06}"/>
              </a:ext>
            </a:extLst>
          </p:cNvPr>
          <p:cNvSpPr txBox="1"/>
          <p:nvPr/>
        </p:nvSpPr>
        <p:spPr>
          <a:xfrm>
            <a:off x="771247" y="3546835"/>
            <a:ext cx="1673441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CAPIRS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158A29-27EA-F9A3-21F0-A6C7605AFDCC}"/>
              </a:ext>
            </a:extLst>
          </p:cNvPr>
          <p:cNvSpPr txBox="1"/>
          <p:nvPr/>
        </p:nvSpPr>
        <p:spPr>
          <a:xfrm>
            <a:off x="771247" y="4317482"/>
            <a:ext cx="1688977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/>
                </a:solidFill>
              </a:rPr>
              <a:t>Conformación y desarrollo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81B3A-084B-DE89-3634-58DEED400650}"/>
              </a:ext>
            </a:extLst>
          </p:cNvPr>
          <p:cNvSpPr txBox="1"/>
          <p:nvPr/>
        </p:nvSpPr>
        <p:spPr>
          <a:xfrm>
            <a:off x="339570" y="5366334"/>
            <a:ext cx="2749859" cy="523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/>
                </a:solidFill>
              </a:rPr>
              <a:t>Direcciones municipales y distritales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E0BBC-94C0-BAAC-3DB6-212E2F128B40}"/>
              </a:ext>
            </a:extLst>
          </p:cNvPr>
          <p:cNvSpPr txBox="1"/>
          <p:nvPr/>
        </p:nvSpPr>
        <p:spPr>
          <a:xfrm>
            <a:off x="339570" y="2408381"/>
            <a:ext cx="261447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/>
                </a:solidFill>
              </a:rPr>
              <a:t>Toda persona y su familia están adscritas </a:t>
            </a:r>
            <a:endParaRPr lang="es-CO" sz="1400" dirty="0">
              <a:solidFill>
                <a:schemeClr val="tx1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0AEDAD9-9451-BB6F-6FC0-73FB563855A7}"/>
              </a:ext>
            </a:extLst>
          </p:cNvPr>
          <p:cNvCxnSpPr>
            <a:stCxn id="7" idx="2"/>
            <a:endCxn id="7" idx="2"/>
          </p:cNvCxnSpPr>
          <p:nvPr/>
        </p:nvCxnSpPr>
        <p:spPr>
          <a:xfrm>
            <a:off x="1646807" y="29316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666ADECB-614D-FD57-2570-E4830CF1A8CD}"/>
              </a:ext>
            </a:extLst>
          </p:cNvPr>
          <p:cNvSpPr/>
          <p:nvPr/>
        </p:nvSpPr>
        <p:spPr>
          <a:xfrm rot="10800000">
            <a:off x="1428306" y="2985269"/>
            <a:ext cx="293185" cy="4437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familia animada">
            <a:extLst>
              <a:ext uri="{FF2B5EF4-FFF2-40B4-BE49-F238E27FC236}">
                <a16:creationId xmlns:a16="http://schemas.microsoft.com/office/drawing/2014/main" id="{3C6E7B6C-8C90-78C0-C51F-C3BFCA8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0" y="392905"/>
            <a:ext cx="2651752" cy="18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47D57EF-8B81-C8E8-54F5-1ECA3EAC6E48}"/>
              </a:ext>
            </a:extLst>
          </p:cNvPr>
          <p:cNvSpPr txBox="1"/>
          <p:nvPr/>
        </p:nvSpPr>
        <p:spPr>
          <a:xfrm>
            <a:off x="4721070" y="377437"/>
            <a:ext cx="1981571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Municipio con única ISE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36236949-CEFF-6C41-6C85-96F43399CF9A}"/>
              </a:ext>
            </a:extLst>
          </p:cNvPr>
          <p:cNvSpPr/>
          <p:nvPr/>
        </p:nvSpPr>
        <p:spPr>
          <a:xfrm>
            <a:off x="5695208" y="1023768"/>
            <a:ext cx="45719" cy="3385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977BED-B3E9-3935-5F5E-660A84EDDCBE}"/>
              </a:ext>
            </a:extLst>
          </p:cNvPr>
          <p:cNvSpPr txBox="1"/>
          <p:nvPr/>
        </p:nvSpPr>
        <p:spPr>
          <a:xfrm>
            <a:off x="5122372" y="1471636"/>
            <a:ext cx="123711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Actúa como: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8A10C923-BDB0-F076-EC01-FFD50F15ECA6}"/>
              </a:ext>
            </a:extLst>
          </p:cNvPr>
          <p:cNvSpPr/>
          <p:nvPr/>
        </p:nvSpPr>
        <p:spPr>
          <a:xfrm flipH="1">
            <a:off x="5680961" y="2050183"/>
            <a:ext cx="86597" cy="4653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0C46E4-9D3F-D691-B84E-F811E2CB16A0}"/>
              </a:ext>
            </a:extLst>
          </p:cNvPr>
          <p:cNvSpPr txBox="1"/>
          <p:nvPr/>
        </p:nvSpPr>
        <p:spPr>
          <a:xfrm>
            <a:off x="4875134" y="2527064"/>
            <a:ext cx="1673441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CAPIRS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19C67A64-EE96-7C13-67F6-C867DB7281D7}"/>
              </a:ext>
            </a:extLst>
          </p:cNvPr>
          <p:cNvSpPr/>
          <p:nvPr/>
        </p:nvSpPr>
        <p:spPr>
          <a:xfrm>
            <a:off x="5022143" y="3054421"/>
            <a:ext cx="200457" cy="4437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5BB4301-F839-1332-7D35-03946C55CADE}"/>
              </a:ext>
            </a:extLst>
          </p:cNvPr>
          <p:cNvSpPr txBox="1"/>
          <p:nvPr/>
        </p:nvSpPr>
        <p:spPr>
          <a:xfrm>
            <a:off x="4348392" y="3603364"/>
            <a:ext cx="2200183" cy="73866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Equipos multidisciplinarios en salud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ED8264-EB5C-5055-8B77-3067B5F42D15}"/>
              </a:ext>
            </a:extLst>
          </p:cNvPr>
          <p:cNvSpPr txBox="1"/>
          <p:nvPr/>
        </p:nvSpPr>
        <p:spPr>
          <a:xfrm>
            <a:off x="4576024" y="4752716"/>
            <a:ext cx="2849741" cy="138499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Diagnostico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Identificación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 oferta servicios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Inducción a la demanda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 facilita la prestación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2EAFE1-42A7-00D1-A835-8113C04BE673}"/>
              </a:ext>
            </a:extLst>
          </p:cNvPr>
          <p:cNvSpPr txBox="1"/>
          <p:nvPr/>
        </p:nvSpPr>
        <p:spPr>
          <a:xfrm>
            <a:off x="8862687" y="531325"/>
            <a:ext cx="1673441" cy="58477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Centros urbanos 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11916D7-CA4F-3504-1B59-0C5CB75C8CE5}"/>
              </a:ext>
            </a:extLst>
          </p:cNvPr>
          <p:cNvSpPr txBox="1"/>
          <p:nvPr/>
        </p:nvSpPr>
        <p:spPr>
          <a:xfrm>
            <a:off x="8862687" y="1471636"/>
            <a:ext cx="1709285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Cada 25000 habitantes 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3391481-50D7-F2BA-5006-86F86CE0CF0A}"/>
              </a:ext>
            </a:extLst>
          </p:cNvPr>
          <p:cNvSpPr txBox="1"/>
          <p:nvPr/>
        </p:nvSpPr>
        <p:spPr>
          <a:xfrm>
            <a:off x="7620476" y="2435938"/>
            <a:ext cx="1673441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CAPIRS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62DEDBA-7FC7-CD9F-CD6C-DCDFF0B4A5AB}"/>
              </a:ext>
            </a:extLst>
          </p:cNvPr>
          <p:cNvSpPr txBox="1"/>
          <p:nvPr/>
        </p:nvSpPr>
        <p:spPr>
          <a:xfrm>
            <a:off x="10203956" y="2437252"/>
            <a:ext cx="1673441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CAPIRS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CD3259D7-618C-9A8F-23C1-FB54516FB01E}"/>
              </a:ext>
            </a:extLst>
          </p:cNvPr>
          <p:cNvSpPr/>
          <p:nvPr/>
        </p:nvSpPr>
        <p:spPr>
          <a:xfrm flipH="1">
            <a:off x="8928877" y="2144148"/>
            <a:ext cx="86596" cy="2411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  <a:endParaRPr lang="es-CO" dirty="0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72D22A4E-CA30-1F10-D681-60D62D1C015C}"/>
              </a:ext>
            </a:extLst>
          </p:cNvPr>
          <p:cNvSpPr/>
          <p:nvPr/>
        </p:nvSpPr>
        <p:spPr>
          <a:xfrm flipH="1">
            <a:off x="10315273" y="2164436"/>
            <a:ext cx="86596" cy="2411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F4D8121-E086-8D4F-4922-930068A5713A}"/>
              </a:ext>
            </a:extLst>
          </p:cNvPr>
          <p:cNvSpPr txBox="1"/>
          <p:nvPr/>
        </p:nvSpPr>
        <p:spPr>
          <a:xfrm>
            <a:off x="8862687" y="3207134"/>
            <a:ext cx="1709285" cy="3077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Apoya a varios 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D4F6455-6EF0-B3BE-2BE9-8B7EB4955BA0}"/>
              </a:ext>
            </a:extLst>
          </p:cNvPr>
          <p:cNvSpPr txBox="1"/>
          <p:nvPr/>
        </p:nvSpPr>
        <p:spPr>
          <a:xfrm>
            <a:off x="8682174" y="4317482"/>
            <a:ext cx="2200183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Centros de ayuda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BAF8BA12-10C4-105D-E793-1E95FF1D7576}"/>
              </a:ext>
            </a:extLst>
          </p:cNvPr>
          <p:cNvSpPr/>
          <p:nvPr/>
        </p:nvSpPr>
        <p:spPr>
          <a:xfrm rot="10800000">
            <a:off x="9552814" y="3724373"/>
            <a:ext cx="293185" cy="4437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440B8FD-7EB3-08F1-BAAA-78E40C3263C4}"/>
              </a:ext>
            </a:extLst>
          </p:cNvPr>
          <p:cNvSpPr txBox="1"/>
          <p:nvPr/>
        </p:nvSpPr>
        <p:spPr>
          <a:xfrm>
            <a:off x="318023" y="6420023"/>
            <a:ext cx="8060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*Plan de inversión a 10 años para contar con un CAPIRS por cada 20000 Hab  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917499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915211-53BF-2148-8FAC-138375B476CC}"/>
              </a:ext>
            </a:extLst>
          </p:cNvPr>
          <p:cNvSpPr txBox="1"/>
          <p:nvPr/>
        </p:nvSpPr>
        <p:spPr>
          <a:xfrm>
            <a:off x="273610" y="4044449"/>
            <a:ext cx="183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3. Provisión de servicios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B44914-7AA6-1143-A549-E0BAACB8E14A}"/>
              </a:ext>
            </a:extLst>
          </p:cNvPr>
          <p:cNvSpPr txBox="1"/>
          <p:nvPr/>
        </p:nvSpPr>
        <p:spPr>
          <a:xfrm>
            <a:off x="242594" y="3339309"/>
            <a:ext cx="183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2. Financiación</a:t>
            </a:r>
          </a:p>
        </p:txBody>
      </p:sp>
      <p:sp>
        <p:nvSpPr>
          <p:cNvPr id="5" name="Disco magnético 377">
            <a:extLst>
              <a:ext uri="{FF2B5EF4-FFF2-40B4-BE49-F238E27FC236}">
                <a16:creationId xmlns:a16="http://schemas.microsoft.com/office/drawing/2014/main" id="{35FDD74A-837F-AF40-9889-2305BB5BFEF2}"/>
              </a:ext>
            </a:extLst>
          </p:cNvPr>
          <p:cNvSpPr/>
          <p:nvPr/>
        </p:nvSpPr>
        <p:spPr>
          <a:xfrm>
            <a:off x="11115295" y="2938956"/>
            <a:ext cx="982394" cy="56601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Calibri" panose="020F0502020204030204" pitchFamily="34" charset="0"/>
                <a:cs typeface="+mn-cs"/>
              </a:rPr>
              <a:t>SPUIIS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" name="Terminador 380">
            <a:extLst>
              <a:ext uri="{FF2B5EF4-FFF2-40B4-BE49-F238E27FC236}">
                <a16:creationId xmlns:a16="http://schemas.microsoft.com/office/drawing/2014/main" id="{72E78C48-7BC0-AF48-A09D-734EB43EBC2A}"/>
              </a:ext>
            </a:extLst>
          </p:cNvPr>
          <p:cNvSpPr/>
          <p:nvPr/>
        </p:nvSpPr>
        <p:spPr>
          <a:xfrm>
            <a:off x="11034282" y="3917313"/>
            <a:ext cx="882554" cy="278784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SICA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1068771-4F85-3A4C-9CC2-18C5E9C08AD8}"/>
              </a:ext>
            </a:extLst>
          </p:cNvPr>
          <p:cNvGrpSpPr/>
          <p:nvPr/>
        </p:nvGrpSpPr>
        <p:grpSpPr>
          <a:xfrm>
            <a:off x="589513" y="982465"/>
            <a:ext cx="11016979" cy="5390795"/>
            <a:chOff x="116415" y="223028"/>
            <a:chExt cx="11414520" cy="5834925"/>
          </a:xfrm>
        </p:grpSpPr>
        <p:sp>
          <p:nvSpPr>
            <p:cNvPr id="9" name="Rectángulo redondeado 12">
              <a:extLst>
                <a:ext uri="{FF2B5EF4-FFF2-40B4-BE49-F238E27FC236}">
                  <a16:creationId xmlns:a16="http://schemas.microsoft.com/office/drawing/2014/main" id="{37169239-F47D-B844-B065-0EC88B6DEDD6}"/>
                </a:ext>
              </a:extLst>
            </p:cNvPr>
            <p:cNvSpPr/>
            <p:nvPr/>
          </p:nvSpPr>
          <p:spPr>
            <a:xfrm>
              <a:off x="2145642" y="1548633"/>
              <a:ext cx="7249192" cy="116570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" name="Rectángulo redondeado 11">
              <a:extLst>
                <a:ext uri="{FF2B5EF4-FFF2-40B4-BE49-F238E27FC236}">
                  <a16:creationId xmlns:a16="http://schemas.microsoft.com/office/drawing/2014/main" id="{E48CD00B-F351-024B-9A74-33980CE33E8F}"/>
                </a:ext>
              </a:extLst>
            </p:cNvPr>
            <p:cNvSpPr/>
            <p:nvPr/>
          </p:nvSpPr>
          <p:spPr>
            <a:xfrm>
              <a:off x="2145642" y="223028"/>
              <a:ext cx="7249184" cy="11414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B55C938-2C86-BD41-82A2-E8BA53C94737}"/>
                </a:ext>
              </a:extLst>
            </p:cNvPr>
            <p:cNvSpPr/>
            <p:nvPr/>
          </p:nvSpPr>
          <p:spPr>
            <a:xfrm>
              <a:off x="5050080" y="476799"/>
              <a:ext cx="1847245" cy="5615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Ministerio de Salud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1A972BC-A68D-394E-97D9-664DAC3A0452}"/>
                </a:ext>
              </a:extLst>
            </p:cNvPr>
            <p:cNvSpPr/>
            <p:nvPr/>
          </p:nvSpPr>
          <p:spPr>
            <a:xfrm>
              <a:off x="7391032" y="476799"/>
              <a:ext cx="1847245" cy="5615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Consejo Nacional de Salud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E610C06-0F93-5245-A373-88DE0BE1C586}"/>
                </a:ext>
              </a:extLst>
            </p:cNvPr>
            <p:cNvSpPr/>
            <p:nvPr/>
          </p:nvSpPr>
          <p:spPr>
            <a:xfrm>
              <a:off x="2322034" y="400096"/>
              <a:ext cx="2113614" cy="7207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Calibri" panose="020F0502020204030204" pitchFamily="34" charset="0"/>
                  <a:cs typeface="+mn-cs"/>
                </a:rPr>
                <a:t>Comisión Intersectorial Nacional de Determinantes Sociales de Salud y Salud </a:t>
              </a: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0A2C9E-A692-894C-8C21-0A5C720ABC34}"/>
                </a:ext>
              </a:extLst>
            </p:cNvPr>
            <p:cNvSpPr/>
            <p:nvPr/>
          </p:nvSpPr>
          <p:spPr>
            <a:xfrm>
              <a:off x="2283296" y="1668565"/>
              <a:ext cx="2152352" cy="9474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Calibri" panose="020F0502020204030204" pitchFamily="34" charset="0"/>
                  <a:cs typeface="+mn-cs"/>
                </a:rPr>
                <a:t>Comisión Intersectorial Departamentales, Distritales y Municipales de Determinantes Sociales de Salud y Salud Pública</a:t>
              </a: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33FA925-A86A-F141-9481-BF3F92DBAE81}"/>
                </a:ext>
              </a:extLst>
            </p:cNvPr>
            <p:cNvSpPr/>
            <p:nvPr/>
          </p:nvSpPr>
          <p:spPr>
            <a:xfrm>
              <a:off x="7394883" y="1872057"/>
              <a:ext cx="1847245" cy="5352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Consejo Territorial de Salud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0E4E1FE-9513-2E40-84EC-962357B17AF3}"/>
                </a:ext>
              </a:extLst>
            </p:cNvPr>
            <p:cNvSpPr/>
            <p:nvPr/>
          </p:nvSpPr>
          <p:spPr>
            <a:xfrm>
              <a:off x="4994778" y="1872057"/>
              <a:ext cx="1963254" cy="5352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Dirección Territorial de Salud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6A15BE95-DF04-6E4E-AEE6-70362B8E00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3702" y="1364447"/>
              <a:ext cx="1" cy="184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B941A6D9-5C4E-CB48-AAA4-5458E292C90B}"/>
                </a:ext>
              </a:extLst>
            </p:cNvPr>
            <p:cNvCxnSpPr>
              <a:cxnSpLocks/>
              <a:stCxn id="13" idx="3"/>
              <a:endCxn id="11" idx="1"/>
            </p:cNvCxnSpPr>
            <p:nvPr/>
          </p:nvCxnSpPr>
          <p:spPr>
            <a:xfrm flipV="1">
              <a:off x="4435648" y="757590"/>
              <a:ext cx="614432" cy="28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B668077F-9F11-964C-9082-583048E90ED0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 flipV="1">
              <a:off x="4435648" y="2139671"/>
              <a:ext cx="559130" cy="263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E345E31-AE8F-6349-8214-0356FCC75581}"/>
                </a:ext>
              </a:extLst>
            </p:cNvPr>
            <p:cNvSpPr txBox="1"/>
            <p:nvPr/>
          </p:nvSpPr>
          <p:spPr>
            <a:xfrm>
              <a:off x="116415" y="1299233"/>
              <a:ext cx="1246859" cy="36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1. Rectoría</a:t>
              </a:r>
            </a:p>
          </p:txBody>
        </p:sp>
        <p:sp>
          <p:nvSpPr>
            <p:cNvPr id="21" name="Abrir llave 20">
              <a:extLst>
                <a:ext uri="{FF2B5EF4-FFF2-40B4-BE49-F238E27FC236}">
                  <a16:creationId xmlns:a16="http://schemas.microsoft.com/office/drawing/2014/main" id="{E0D3D255-35BB-4340-AD79-60503C4C4F18}"/>
                </a:ext>
              </a:extLst>
            </p:cNvPr>
            <p:cNvSpPr/>
            <p:nvPr/>
          </p:nvSpPr>
          <p:spPr>
            <a:xfrm>
              <a:off x="1448485" y="701837"/>
              <a:ext cx="526736" cy="1608893"/>
            </a:xfrm>
            <a:prstGeom prst="leftBrac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6B913377-5483-C34F-BFE5-C88E1405E7EA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6897325" y="757590"/>
              <a:ext cx="49370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114B0C85-1A67-994A-96CC-CFED1C691DD4}"/>
                </a:ext>
              </a:extLst>
            </p:cNvPr>
            <p:cNvCxnSpPr>
              <a:cxnSpLocks/>
              <a:stCxn id="16" idx="3"/>
              <a:endCxn id="15" idx="1"/>
            </p:cNvCxnSpPr>
            <p:nvPr/>
          </p:nvCxnSpPr>
          <p:spPr>
            <a:xfrm>
              <a:off x="6958032" y="2139671"/>
              <a:ext cx="4368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ángulo redondeado 160">
              <a:extLst>
                <a:ext uri="{FF2B5EF4-FFF2-40B4-BE49-F238E27FC236}">
                  <a16:creationId xmlns:a16="http://schemas.microsoft.com/office/drawing/2014/main" id="{9517092E-A026-5B4F-AB54-3B7B57B90C13}"/>
                </a:ext>
              </a:extLst>
            </p:cNvPr>
            <p:cNvSpPr/>
            <p:nvPr/>
          </p:nvSpPr>
          <p:spPr>
            <a:xfrm>
              <a:off x="1665186" y="3241109"/>
              <a:ext cx="8426655" cy="281469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26" name="Preparación 167">
              <a:extLst>
                <a:ext uri="{FF2B5EF4-FFF2-40B4-BE49-F238E27FC236}">
                  <a16:creationId xmlns:a16="http://schemas.microsoft.com/office/drawing/2014/main" id="{E394417E-A03F-114E-90FB-C176D0363170}"/>
                </a:ext>
              </a:extLst>
            </p:cNvPr>
            <p:cNvSpPr/>
            <p:nvPr/>
          </p:nvSpPr>
          <p:spPr>
            <a:xfrm>
              <a:off x="9481794" y="2640352"/>
              <a:ext cx="1456283" cy="477787"/>
            </a:xfrm>
            <a:prstGeom prst="flowChartPreparation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ADRES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42C6E06A-00B9-B74A-9F72-DB3AEA7BD26B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5878514" y="2714338"/>
              <a:ext cx="0" cy="52677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r 219">
              <a:extLst>
                <a:ext uri="{FF2B5EF4-FFF2-40B4-BE49-F238E27FC236}">
                  <a16:creationId xmlns:a16="http://schemas.microsoft.com/office/drawing/2014/main" id="{B8137903-1F09-D746-BC9B-295B8D2D71E4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9394826" y="2058005"/>
              <a:ext cx="815109" cy="582347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r 223">
              <a:extLst>
                <a:ext uri="{FF2B5EF4-FFF2-40B4-BE49-F238E27FC236}">
                  <a16:creationId xmlns:a16="http://schemas.microsoft.com/office/drawing/2014/main" id="{FEF6783D-DB78-D84D-AE8B-33FE9FBCB951}"/>
                </a:ext>
              </a:extLst>
            </p:cNvPr>
            <p:cNvCxnSpPr>
              <a:cxnSpLocks/>
              <a:stCxn id="26" idx="2"/>
              <a:endCxn id="42" idx="3"/>
            </p:cNvCxnSpPr>
            <p:nvPr/>
          </p:nvCxnSpPr>
          <p:spPr>
            <a:xfrm rot="5400000">
              <a:off x="9385730" y="3824250"/>
              <a:ext cx="1530317" cy="118095"/>
            </a:xfrm>
            <a:prstGeom prst="bentConnector2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25C00C4-CA8A-4349-8C48-BDDED35F098E}"/>
                </a:ext>
              </a:extLst>
            </p:cNvPr>
            <p:cNvSpPr/>
            <p:nvPr/>
          </p:nvSpPr>
          <p:spPr>
            <a:xfrm>
              <a:off x="3822664" y="5718784"/>
              <a:ext cx="3895138" cy="33916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Gestoras de Salud y vida</a:t>
              </a:r>
            </a:p>
          </p:txBody>
        </p: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D8BD52FF-47E1-7E49-88C2-833B653312E8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47110" y="2871125"/>
              <a:ext cx="7734684" cy="8120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angular 362">
              <a:extLst>
                <a:ext uri="{FF2B5EF4-FFF2-40B4-BE49-F238E27FC236}">
                  <a16:creationId xmlns:a16="http://schemas.microsoft.com/office/drawing/2014/main" id="{8C46C841-3B4E-0249-A679-4E8C3A62C933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9497558" y="476799"/>
              <a:ext cx="2033377" cy="186390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angular 367">
              <a:extLst>
                <a:ext uri="{FF2B5EF4-FFF2-40B4-BE49-F238E27FC236}">
                  <a16:creationId xmlns:a16="http://schemas.microsoft.com/office/drawing/2014/main" id="{DAE1F888-51F9-D340-BEA4-A524A866E5D9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rot="5400000" flipH="1" flipV="1">
              <a:off x="9667590" y="4167324"/>
              <a:ext cx="2336972" cy="1360471"/>
            </a:xfrm>
            <a:prstGeom prst="bentConnector3">
              <a:avLst>
                <a:gd name="adj1" fmla="val -105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66764016-9062-9C40-B70A-2856B67E9402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11516312" y="2921217"/>
              <a:ext cx="7434" cy="45610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24D04BD3-3074-9849-8510-19CCCC9976F6}"/>
              </a:ext>
            </a:extLst>
          </p:cNvPr>
          <p:cNvSpPr txBox="1"/>
          <p:nvPr/>
        </p:nvSpPr>
        <p:spPr>
          <a:xfrm>
            <a:off x="811352" y="6433975"/>
            <a:ext cx="398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Fuente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A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Construcción propia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75" name="Imagen 74" descr="Icono&#10;&#10;Descripción generada automáticamente">
            <a:extLst>
              <a:ext uri="{FF2B5EF4-FFF2-40B4-BE49-F238E27FC236}">
                <a16:creationId xmlns:a16="http://schemas.microsoft.com/office/drawing/2014/main" id="{934A905F-3F1D-F14A-8890-DA8EF3CBA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8" y="5313512"/>
            <a:ext cx="1156934" cy="1021031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E4712998-785F-2547-8EAA-A1D2617D3D91}"/>
              </a:ext>
            </a:extLst>
          </p:cNvPr>
          <p:cNvSpPr txBox="1"/>
          <p:nvPr/>
        </p:nvSpPr>
        <p:spPr>
          <a:xfrm>
            <a:off x="2280396" y="442912"/>
            <a:ext cx="810231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3B3A9"/>
                </a:solidFill>
                <a:effectLst/>
                <a:uLnTx/>
                <a:uFillTx/>
                <a:latin typeface="Nunito Sans" panose="00000500000000000000" pitchFamily="2" charset="0"/>
                <a:ea typeface="+mn-ea"/>
                <a:cs typeface="+mn-cs"/>
              </a:rPr>
              <a:t>Organización del Sistema de Salud 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73B3A9"/>
              </a:solidFill>
              <a:effectLst/>
              <a:uLnTx/>
              <a:uFillTx/>
              <a:latin typeface="Nunito Sans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98" name="Grupo 97">
            <a:extLst>
              <a:ext uri="{FF2B5EF4-FFF2-40B4-BE49-F238E27FC236}">
                <a16:creationId xmlns:a16="http://schemas.microsoft.com/office/drawing/2014/main" id="{2727E3BD-E44E-7946-8535-33BA71E9A526}"/>
              </a:ext>
            </a:extLst>
          </p:cNvPr>
          <p:cNvGrpSpPr/>
          <p:nvPr/>
        </p:nvGrpSpPr>
        <p:grpSpPr>
          <a:xfrm>
            <a:off x="2270399" y="3983672"/>
            <a:ext cx="7577935" cy="2010690"/>
            <a:chOff x="4066848" y="1655407"/>
            <a:chExt cx="6831407" cy="3959532"/>
          </a:xfrm>
        </p:grpSpPr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773C0022-14BB-3242-A920-7279C3CEEF60}"/>
                </a:ext>
              </a:extLst>
            </p:cNvPr>
            <p:cNvSpPr/>
            <p:nvPr/>
          </p:nvSpPr>
          <p:spPr>
            <a:xfrm>
              <a:off x="4066848" y="1655407"/>
              <a:ext cx="6831407" cy="395953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B148FB9B-E9AD-1846-9412-54CCEE605B6D}"/>
                </a:ext>
              </a:extLst>
            </p:cNvPr>
            <p:cNvSpPr/>
            <p:nvPr/>
          </p:nvSpPr>
          <p:spPr>
            <a:xfrm>
              <a:off x="4106920" y="2914703"/>
              <a:ext cx="3066024" cy="13143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+mn-cs"/>
                </a:rPr>
                <a:t>Centro de Atención Primaria en Salud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+mn-cs"/>
                </a:rPr>
                <a:t>CAPS</a:t>
              </a:r>
            </a:p>
          </p:txBody>
        </p:sp>
        <p:cxnSp>
          <p:nvCxnSpPr>
            <p:cNvPr id="123" name="Conector recto de flecha 122">
              <a:extLst>
                <a:ext uri="{FF2B5EF4-FFF2-40B4-BE49-F238E27FC236}">
                  <a16:creationId xmlns:a16="http://schemas.microsoft.com/office/drawing/2014/main" id="{1BA253C2-4B3C-E94B-B5A1-AFCE662D89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6996" y="2555123"/>
              <a:ext cx="355360" cy="591995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de flecha 123">
              <a:extLst>
                <a:ext uri="{FF2B5EF4-FFF2-40B4-BE49-F238E27FC236}">
                  <a16:creationId xmlns:a16="http://schemas.microsoft.com/office/drawing/2014/main" id="{3142947B-089A-E344-A2DB-B74AA9C6638C}"/>
                </a:ext>
              </a:extLst>
            </p:cNvPr>
            <p:cNvCxnSpPr>
              <a:cxnSpLocks/>
              <a:stCxn id="125" idx="1"/>
            </p:cNvCxnSpPr>
            <p:nvPr/>
          </p:nvCxnSpPr>
          <p:spPr>
            <a:xfrm flipH="1" flipV="1">
              <a:off x="6816995" y="3981435"/>
              <a:ext cx="342332" cy="52668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945DBF5F-3891-5F46-9148-8A69F9088AF4}"/>
                </a:ext>
              </a:extLst>
            </p:cNvPr>
            <p:cNvSpPr/>
            <p:nvPr/>
          </p:nvSpPr>
          <p:spPr>
            <a:xfrm>
              <a:off x="7001933" y="4385933"/>
              <a:ext cx="1074754" cy="83431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IPS Privadas </a:t>
              </a:r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00A1C1A2-E3C9-974A-A014-06C3E4390AF4}"/>
                </a:ext>
              </a:extLst>
            </p:cNvPr>
            <p:cNvSpPr/>
            <p:nvPr/>
          </p:nvSpPr>
          <p:spPr>
            <a:xfrm>
              <a:off x="8925695" y="2004940"/>
              <a:ext cx="1156151" cy="91175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IPS Privadas </a:t>
              </a:r>
            </a:p>
          </p:txBody>
        </p: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A8DB593E-8EB0-F44D-A8EA-D98FE75767FC}"/>
                </a:ext>
              </a:extLst>
            </p:cNvPr>
            <p:cNvSpPr/>
            <p:nvPr/>
          </p:nvSpPr>
          <p:spPr>
            <a:xfrm>
              <a:off x="9805859" y="3091901"/>
              <a:ext cx="1072547" cy="105906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IPS Mixtas</a:t>
              </a: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DE516C70-5E6C-3A40-8F14-DCD595731908}"/>
                </a:ext>
              </a:extLst>
            </p:cNvPr>
            <p:cNvSpPr/>
            <p:nvPr/>
          </p:nvSpPr>
          <p:spPr>
            <a:xfrm>
              <a:off x="7085957" y="2007384"/>
              <a:ext cx="1156151" cy="83431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ISE</a:t>
              </a:r>
            </a:p>
          </p:txBody>
        </p:sp>
        <p:cxnSp>
          <p:nvCxnSpPr>
            <p:cNvPr id="129" name="Conector recto de flecha 128">
              <a:extLst>
                <a:ext uri="{FF2B5EF4-FFF2-40B4-BE49-F238E27FC236}">
                  <a16:creationId xmlns:a16="http://schemas.microsoft.com/office/drawing/2014/main" id="{76BCEC08-334D-6B45-A79E-CB8E9EA347FD}"/>
                </a:ext>
              </a:extLst>
            </p:cNvPr>
            <p:cNvCxnSpPr>
              <a:cxnSpLocks/>
            </p:cNvCxnSpPr>
            <p:nvPr/>
          </p:nvCxnSpPr>
          <p:spPr>
            <a:xfrm>
              <a:off x="8159873" y="2256466"/>
              <a:ext cx="820433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de flecha 129">
              <a:extLst>
                <a:ext uri="{FF2B5EF4-FFF2-40B4-BE49-F238E27FC236}">
                  <a16:creationId xmlns:a16="http://schemas.microsoft.com/office/drawing/2014/main" id="{7B03E8A4-70CD-B046-80BB-D7DAA646EAF0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10021277" y="2555123"/>
              <a:ext cx="320856" cy="53677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de flecha 130">
              <a:extLst>
                <a:ext uri="{FF2B5EF4-FFF2-40B4-BE49-F238E27FC236}">
                  <a16:creationId xmlns:a16="http://schemas.microsoft.com/office/drawing/2014/main" id="{6AE02B0B-0F99-0546-934E-3AC6BE1D7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4001" y="4902821"/>
              <a:ext cx="736209" cy="1547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BD46BDCD-1A44-DE42-AAC5-E730A97F5457}"/>
                </a:ext>
              </a:extLst>
            </p:cNvPr>
            <p:cNvSpPr/>
            <p:nvPr/>
          </p:nvSpPr>
          <p:spPr>
            <a:xfrm>
              <a:off x="7680692" y="3198252"/>
              <a:ext cx="1700701" cy="83431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Atención complementaria</a:t>
              </a:r>
            </a:p>
          </p:txBody>
        </p:sp>
        <p:cxnSp>
          <p:nvCxnSpPr>
            <p:cNvPr id="133" name="Conector recto de flecha 132">
              <a:extLst>
                <a:ext uri="{FF2B5EF4-FFF2-40B4-BE49-F238E27FC236}">
                  <a16:creationId xmlns:a16="http://schemas.microsoft.com/office/drawing/2014/main" id="{12F80A81-73CA-7542-90E1-C005D9906AF4}"/>
                </a:ext>
              </a:extLst>
            </p:cNvPr>
            <p:cNvCxnSpPr>
              <a:cxnSpLocks/>
              <a:endCxn id="128" idx="4"/>
            </p:cNvCxnSpPr>
            <p:nvPr/>
          </p:nvCxnSpPr>
          <p:spPr>
            <a:xfrm flipH="1" flipV="1">
              <a:off x="7664033" y="2841701"/>
              <a:ext cx="678817" cy="36019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cto de flecha 133">
              <a:extLst>
                <a:ext uri="{FF2B5EF4-FFF2-40B4-BE49-F238E27FC236}">
                  <a16:creationId xmlns:a16="http://schemas.microsoft.com/office/drawing/2014/main" id="{DF10D154-AA87-AA4E-A250-DB54FF9C2D8D}"/>
                </a:ext>
              </a:extLst>
            </p:cNvPr>
            <p:cNvCxnSpPr>
              <a:cxnSpLocks/>
              <a:endCxn id="126" idx="4"/>
            </p:cNvCxnSpPr>
            <p:nvPr/>
          </p:nvCxnSpPr>
          <p:spPr>
            <a:xfrm flipV="1">
              <a:off x="8851371" y="2916690"/>
              <a:ext cx="652400" cy="28520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de flecha 134">
              <a:extLst>
                <a:ext uri="{FF2B5EF4-FFF2-40B4-BE49-F238E27FC236}">
                  <a16:creationId xmlns:a16="http://schemas.microsoft.com/office/drawing/2014/main" id="{7BFC3B9C-F46F-294C-B541-4BD2FCF3A78C}"/>
                </a:ext>
              </a:extLst>
            </p:cNvPr>
            <p:cNvCxnSpPr>
              <a:cxnSpLocks/>
              <a:stCxn id="132" idx="6"/>
              <a:endCxn id="127" idx="2"/>
            </p:cNvCxnSpPr>
            <p:nvPr/>
          </p:nvCxnSpPr>
          <p:spPr>
            <a:xfrm>
              <a:off x="9381394" y="3615412"/>
              <a:ext cx="424465" cy="6022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de flecha 135">
              <a:extLst>
                <a:ext uri="{FF2B5EF4-FFF2-40B4-BE49-F238E27FC236}">
                  <a16:creationId xmlns:a16="http://schemas.microsoft.com/office/drawing/2014/main" id="{01400E9B-A66A-D942-94C8-94CC1FD36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9702" y="4065931"/>
              <a:ext cx="578502" cy="342715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F8FD1493-D9AA-D648-B084-F8864E939343}"/>
                </a:ext>
              </a:extLst>
            </p:cNvPr>
            <p:cNvSpPr/>
            <p:nvPr/>
          </p:nvSpPr>
          <p:spPr>
            <a:xfrm>
              <a:off x="8780210" y="4440524"/>
              <a:ext cx="1146814" cy="83431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rPr>
                <a:t>ISE</a:t>
              </a:r>
            </a:p>
          </p:txBody>
        </p:sp>
        <p:cxnSp>
          <p:nvCxnSpPr>
            <p:cNvPr id="138" name="Conector recto de flecha 137">
              <a:extLst>
                <a:ext uri="{FF2B5EF4-FFF2-40B4-BE49-F238E27FC236}">
                  <a16:creationId xmlns:a16="http://schemas.microsoft.com/office/drawing/2014/main" id="{973DF24B-C6FE-DA4B-AC2A-EE2E858BDFF7}"/>
                </a:ext>
              </a:extLst>
            </p:cNvPr>
            <p:cNvCxnSpPr>
              <a:cxnSpLocks/>
              <a:stCxn id="127" idx="4"/>
            </p:cNvCxnSpPr>
            <p:nvPr/>
          </p:nvCxnSpPr>
          <p:spPr>
            <a:xfrm flipH="1">
              <a:off x="9805861" y="4150968"/>
              <a:ext cx="536272" cy="45529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cto de flecha 138">
              <a:extLst>
                <a:ext uri="{FF2B5EF4-FFF2-40B4-BE49-F238E27FC236}">
                  <a16:creationId xmlns:a16="http://schemas.microsoft.com/office/drawing/2014/main" id="{3A0B0B30-D599-3743-98CC-B3909E488BB7}"/>
                </a:ext>
              </a:extLst>
            </p:cNvPr>
            <p:cNvCxnSpPr>
              <a:cxnSpLocks/>
            </p:cNvCxnSpPr>
            <p:nvPr/>
          </p:nvCxnSpPr>
          <p:spPr>
            <a:xfrm>
              <a:off x="8881123" y="4036217"/>
              <a:ext cx="591922" cy="45529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cto de flecha 139">
              <a:extLst>
                <a:ext uri="{FF2B5EF4-FFF2-40B4-BE49-F238E27FC236}">
                  <a16:creationId xmlns:a16="http://schemas.microsoft.com/office/drawing/2014/main" id="{EED58373-6B64-1142-AA8B-82E8F6F47A30}"/>
                </a:ext>
              </a:extLst>
            </p:cNvPr>
            <p:cNvCxnSpPr>
              <a:cxnSpLocks/>
              <a:stCxn id="122" idx="6"/>
              <a:endCxn id="132" idx="2"/>
            </p:cNvCxnSpPr>
            <p:nvPr/>
          </p:nvCxnSpPr>
          <p:spPr>
            <a:xfrm>
              <a:off x="7172944" y="3571891"/>
              <a:ext cx="507749" cy="4352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369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93125"/>
          </a:xfrm>
        </p:spPr>
        <p:txBody>
          <a:bodyPr>
            <a:normAutofit/>
          </a:bodyPr>
          <a:lstStyle/>
          <a:p>
            <a:r>
              <a:rPr lang="es-CO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¿En qué va el debate en el Congreso?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209800" y="1856497"/>
          <a:ext cx="7602168" cy="338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542">
                  <a:extLst>
                    <a:ext uri="{9D8B030D-6E8A-4147-A177-3AD203B41FA5}">
                      <a16:colId xmlns:a16="http://schemas.microsoft.com/office/drawing/2014/main" val="2365516711"/>
                    </a:ext>
                  </a:extLst>
                </a:gridCol>
                <a:gridCol w="1900542">
                  <a:extLst>
                    <a:ext uri="{9D8B030D-6E8A-4147-A177-3AD203B41FA5}">
                      <a16:colId xmlns:a16="http://schemas.microsoft.com/office/drawing/2014/main" val="882530104"/>
                    </a:ext>
                  </a:extLst>
                </a:gridCol>
                <a:gridCol w="1900542">
                  <a:extLst>
                    <a:ext uri="{9D8B030D-6E8A-4147-A177-3AD203B41FA5}">
                      <a16:colId xmlns:a16="http://schemas.microsoft.com/office/drawing/2014/main" val="2396126970"/>
                    </a:ext>
                  </a:extLst>
                </a:gridCol>
                <a:gridCol w="1900542">
                  <a:extLst>
                    <a:ext uri="{9D8B030D-6E8A-4147-A177-3AD203B41FA5}">
                      <a16:colId xmlns:a16="http://schemas.microsoft.com/office/drawing/2014/main" val="1095617143"/>
                    </a:ext>
                  </a:extLst>
                </a:gridCol>
              </a:tblGrid>
              <a:tr h="78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Gobierno Nacional y partidos del Pacto Histórico</a:t>
                      </a:r>
                      <a:endParaRPr lang="es-CO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Centro Democrático</a:t>
                      </a:r>
                      <a:endParaRPr lang="es-CO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Cambio Radical</a:t>
                      </a:r>
                      <a:endParaRPr lang="es-CO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Liberal, Conservador y Partido de la U</a:t>
                      </a:r>
                      <a:endParaRPr lang="es-CO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extLst>
                  <a:ext uri="{0D108BD9-81ED-4DB2-BD59-A6C34878D82A}">
                    <a16:rowId xmlns:a16="http://schemas.microsoft.com/office/drawing/2014/main" val="24063244"/>
                  </a:ext>
                </a:extLst>
              </a:tr>
              <a:tr h="2598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ADRES como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pagador único 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 presupuesto a red pública y pago a prestadores privados por sistema tarifario en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redes de servicios </a:t>
                      </a:r>
                      <a:r>
                        <a:rPr lang="es-CO" sz="1400" dirty="0" err="1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territorializadas</a:t>
                      </a:r>
                      <a:endParaRPr lang="es-CO" sz="14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ADRES paga a las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EPS por UPC 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como en la actualidad y las EPS pueden organizarse como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conglomerados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Las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EPS organizan sus redes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ADRES paga a las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EPS por UPC </a:t>
                      </a:r>
                      <a:r>
                        <a:rPr lang="es-CO" sz="1400" dirty="0" err="1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territorializadas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 con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EPS única en áreas rurales 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 población dispersa.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Las EPS organizan las redes</a:t>
                      </a:r>
                      <a:endParaRPr lang="es-CO" sz="14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ADRES paga directo a los prestadores con base en  “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Gestoras de Salud Vida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” que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autorizan las facturas a su red de prestadores 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</a:t>
                      </a:r>
                      <a:r>
                        <a:rPr lang="es-CO" sz="1400" baseline="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una cuenta de 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las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UPC </a:t>
                      </a: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sus afiliados.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Podría haber </a:t>
                      </a:r>
                      <a:r>
                        <a:rPr lang="es-CO" sz="14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redes de servicios </a:t>
                      </a:r>
                      <a:r>
                        <a:rPr lang="es-CO" sz="1400" dirty="0" err="1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territorializadas</a:t>
                      </a:r>
                      <a:endParaRPr lang="es-CO" sz="14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116" marR="36116" marT="0" marB="0"/>
                </a:tc>
                <a:extLst>
                  <a:ext uri="{0D108BD9-81ED-4DB2-BD59-A6C34878D82A}">
                    <a16:rowId xmlns:a16="http://schemas.microsoft.com/office/drawing/2014/main" val="626390465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389761" y="1169744"/>
            <a:ext cx="742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Diferencias en el esquema de administración de los recursos del sistema en los proyectos presentados por los partidos políticos</a:t>
            </a:r>
            <a:endParaRPr lang="es-CO" sz="1600" dirty="0">
              <a:solidFill>
                <a:srgbClr val="C00000"/>
              </a:solidFill>
              <a:latin typeface="Bookman Old Style" panose="020506040505050202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7C0025-E7BD-D299-AA8E-F69EC2B9948A}"/>
              </a:ext>
            </a:extLst>
          </p:cNvPr>
          <p:cNvSpPr txBox="1"/>
          <p:nvPr/>
        </p:nvSpPr>
        <p:spPr>
          <a:xfrm>
            <a:off x="2294916" y="5395869"/>
            <a:ext cx="760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Bookman Old Style" panose="02050604050505020204" pitchFamily="18" charset="0"/>
              </a:rPr>
              <a:t>En las últimas semanas ha habido una ”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negociación</a:t>
            </a:r>
            <a:r>
              <a:rPr lang="es-CO" sz="1400" dirty="0">
                <a:latin typeface="Bookman Old Style" panose="02050604050505020204" pitchFamily="18" charset="0"/>
              </a:rPr>
              <a:t>” y se aprobó en primer debate en Comisión Séptima de Cámara</a:t>
            </a:r>
          </a:p>
        </p:txBody>
      </p:sp>
    </p:spTree>
    <p:extLst>
      <p:ext uri="{BB962C8B-B14F-4D97-AF65-F5344CB8AC3E}">
        <p14:creationId xmlns:p14="http://schemas.microsoft.com/office/powerpoint/2010/main" val="323992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37F90-F2C6-31FD-9DFA-6D8530CC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¿En qué va el debate en el Congreso?</a:t>
            </a:r>
            <a:br>
              <a:rPr lang="es-CO" sz="2400" dirty="0">
                <a:solidFill>
                  <a:schemeClr val="accent1"/>
                </a:solidFill>
                <a:latin typeface="Bookman Old Style" panose="02050604050505020204" pitchFamily="18" charset="0"/>
              </a:rPr>
            </a:b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Las estrategias de presión de los partidos tradicionales</a:t>
            </a:r>
            <a:endParaRPr lang="es-CO" sz="1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59AB8-778B-DDCF-718D-7BE1B8B8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275" y="1515980"/>
            <a:ext cx="7423484" cy="452596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</a:pPr>
            <a:r>
              <a:rPr lang="es-CO" sz="1600" dirty="0">
                <a:latin typeface="Bookman Old Style" panose="02050604050505020204" pitchFamily="18" charset="0"/>
              </a:rPr>
              <a:t>La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ponencia</a:t>
            </a:r>
            <a:r>
              <a:rPr lang="es-CO" sz="1600" dirty="0">
                <a:latin typeface="Bookman Old Style" panose="02050604050505020204" pitchFamily="18" charset="0"/>
              </a:rPr>
              <a:t> para primer debate (30 de marzo)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incluye a las Gestoras</a:t>
            </a:r>
            <a:r>
              <a:rPr lang="es-CO" sz="1600" dirty="0">
                <a:latin typeface="Bookman Old Style" panose="02050604050505020204" pitchFamily="18" charset="0"/>
              </a:rPr>
              <a:t>, pero sin recibir recursos directamente (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giro directo </a:t>
            </a:r>
            <a:r>
              <a:rPr lang="es-CO" sz="1600" dirty="0">
                <a:latin typeface="Bookman Old Style" panose="02050604050505020204" pitchFamily="18" charset="0"/>
              </a:rPr>
              <a:t>de la ADRES) y como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auditoras</a:t>
            </a:r>
            <a:r>
              <a:rPr lang="es-CO" sz="1600" dirty="0">
                <a:latin typeface="Bookman Old Style" panose="02050604050505020204" pitchFamily="18" charset="0"/>
              </a:rPr>
              <a:t> de cuentas de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servicios de mediana y alta complejidad </a:t>
            </a:r>
            <a:r>
              <a:rPr lang="es-CO" sz="1600" dirty="0">
                <a:latin typeface="Bookman Old Style" panose="02050604050505020204" pitchFamily="18" charset="0"/>
              </a:rPr>
              <a:t>(5% de las nuevas UPC por administración).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</a:pPr>
            <a:r>
              <a:rPr lang="es-CO" sz="1600" dirty="0">
                <a:latin typeface="Bookman Old Style" panose="02050604050505020204" pitchFamily="18" charset="0"/>
              </a:rPr>
              <a:t>A pesar de lo anterior, los partidos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Conservador</a:t>
            </a:r>
            <a:r>
              <a:rPr lang="es-CO" sz="1600" dirty="0">
                <a:latin typeface="Bookman Old Style" panose="02050604050505020204" pitchFamily="18" charset="0"/>
              </a:rPr>
              <a:t> y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de la U </a:t>
            </a:r>
            <a:r>
              <a:rPr lang="es-CO" sz="1600" dirty="0">
                <a:latin typeface="Bookman Old Style" panose="02050604050505020204" pitchFamily="18" charset="0"/>
              </a:rPr>
              <a:t>amenazaron con que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si no se incorporan</a:t>
            </a:r>
            <a:r>
              <a:rPr lang="es-CO" sz="1600" dirty="0">
                <a:latin typeface="Bookman Old Style" panose="02050604050505020204" pitchFamily="18" charset="0"/>
              </a:rPr>
              <a:t> más de 130 proposiciones,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no aprueban </a:t>
            </a:r>
            <a:r>
              <a:rPr lang="es-CO" sz="1600" dirty="0">
                <a:latin typeface="Bookman Old Style" panose="02050604050505020204" pitchFamily="18" charset="0"/>
              </a:rPr>
              <a:t>en primer debate.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</a:pPr>
            <a:r>
              <a:rPr lang="es-CO" sz="1600" dirty="0">
                <a:latin typeface="Bookman Old Style" panose="02050604050505020204" pitchFamily="18" charset="0"/>
              </a:rPr>
              <a:t>Los partidos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Centro Democrático </a:t>
            </a:r>
            <a:r>
              <a:rPr lang="es-CO" sz="1600" dirty="0">
                <a:latin typeface="Bookman Old Style" panose="02050604050505020204" pitchFamily="18" charset="0"/>
              </a:rPr>
              <a:t>y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Cambio Radical </a:t>
            </a:r>
            <a:r>
              <a:rPr lang="es-CO" sz="1600" dirty="0">
                <a:latin typeface="Bookman Old Style" panose="02050604050505020204" pitchFamily="18" charset="0"/>
              </a:rPr>
              <a:t>firmaron ponencia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negativa</a:t>
            </a:r>
            <a:r>
              <a:rPr lang="es-CO" sz="1600" b="1" dirty="0">
                <a:latin typeface="Bookman Old Style" panose="02050604050505020204" pitchFamily="18" charset="0"/>
              </a:rPr>
              <a:t> </a:t>
            </a:r>
            <a:r>
              <a:rPr lang="es-CO" sz="1600" dirty="0">
                <a:latin typeface="Bookman Old Style" panose="02050604050505020204" pitchFamily="18" charset="0"/>
              </a:rPr>
              <a:t>y hacen propuesta de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mejoramiento</a:t>
            </a:r>
            <a:r>
              <a:rPr lang="es-CO" sz="1600" dirty="0">
                <a:latin typeface="Bookman Old Style" panose="02050604050505020204" pitchFamily="18" charset="0"/>
              </a:rPr>
              <a:t> (profundización) del sistema actual para llevarla a la Comisión Primera como una reforma de la ley estatutaria (Ley 1751/15)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</a:pPr>
            <a:r>
              <a:rPr lang="es-CO" sz="1600" dirty="0">
                <a:latin typeface="Bookman Old Style" panose="02050604050505020204" pitchFamily="18" charset="0"/>
              </a:rPr>
              <a:t>El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Partido Liberal </a:t>
            </a:r>
            <a:r>
              <a:rPr lang="es-CO" sz="1600" dirty="0">
                <a:latin typeface="Bookman Old Style" panose="02050604050505020204" pitchFamily="18" charset="0"/>
              </a:rPr>
              <a:t>radicó una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ponencia alternativa (prácticamente otro proyecto) </a:t>
            </a:r>
            <a:r>
              <a:rPr lang="es-CO" sz="1600" dirty="0">
                <a:latin typeface="Bookman Old Style" panose="02050604050505020204" pitchFamily="18" charset="0"/>
              </a:rPr>
              <a:t>y amenaza con presentarla a la Comisión Primera porque sería una </a:t>
            </a:r>
            <a:r>
              <a:rPr lang="es-CO" sz="1600" dirty="0">
                <a:solidFill>
                  <a:srgbClr val="C00000"/>
                </a:solidFill>
                <a:latin typeface="Bookman Old Style" panose="02050604050505020204" pitchFamily="18" charset="0"/>
              </a:rPr>
              <a:t>reforma de la ley estatutaria </a:t>
            </a:r>
            <a:r>
              <a:rPr lang="es-CO" sz="1600" dirty="0">
                <a:latin typeface="Bookman Old Style" panose="02050604050505020204" pitchFamily="18" charset="0"/>
              </a:rPr>
              <a:t>en salud (Ley 1751/15).</a:t>
            </a:r>
          </a:p>
        </p:txBody>
      </p:sp>
    </p:spTree>
    <p:extLst>
      <p:ext uri="{BB962C8B-B14F-4D97-AF65-F5344CB8AC3E}">
        <p14:creationId xmlns:p14="http://schemas.microsoft.com/office/powerpoint/2010/main" val="205353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56DC4-8606-4780-1842-B1E97A1F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cap="none" dirty="0">
                <a:solidFill>
                  <a:srgbClr val="4F81BD"/>
                </a:solidFill>
                <a:latin typeface="Bookman Old Style" panose="02050604050505020204" pitchFamily="18" charset="0"/>
              </a:rPr>
              <a:t>¿En qué va el debate en el Congreso?</a:t>
            </a:r>
            <a:br>
              <a:rPr lang="es-CO" sz="2400" cap="none" dirty="0">
                <a:solidFill>
                  <a:srgbClr val="4F81BD"/>
                </a:solidFill>
                <a:latin typeface="Bookman Old Style" panose="02050604050505020204" pitchFamily="18" charset="0"/>
              </a:rPr>
            </a:br>
            <a:r>
              <a:rPr lang="es-CO" sz="1600" cap="none" dirty="0">
                <a:solidFill>
                  <a:srgbClr val="C00000"/>
                </a:solidFill>
                <a:latin typeface="Bookman Old Style" panose="02050604050505020204" pitchFamily="18" charset="0"/>
              </a:rPr>
              <a:t>Más que “negociación” es la presión de los partidos tradicionales al gobierno para defender su negocio</a:t>
            </a:r>
            <a:endParaRPr lang="es-CO" sz="1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AAC70-12FC-5410-BCDD-9EEDCB60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330" y="2170673"/>
            <a:ext cx="7700211" cy="45661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El modelo ley 100 creó un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negocio con recursos públicos </a:t>
            </a:r>
            <a:r>
              <a:rPr lang="es-CO" sz="1400" dirty="0">
                <a:latin typeface="Bookman Old Style" panose="02050604050505020204" pitchFamily="18" charset="0"/>
              </a:rPr>
              <a:t>entregados a particulares.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Esos particulares se han convertido en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grandes conglomerados </a:t>
            </a:r>
            <a:r>
              <a:rPr lang="es-CO" sz="1400" dirty="0">
                <a:latin typeface="Bookman Old Style" panose="02050604050505020204" pitchFamily="18" charset="0"/>
              </a:rPr>
              <a:t>económicos. Los mejores ejemplos: </a:t>
            </a:r>
            <a:r>
              <a:rPr lang="es-CO" sz="1400" dirty="0" err="1">
                <a:latin typeface="Bookman Old Style" panose="02050604050505020204" pitchFamily="18" charset="0"/>
              </a:rPr>
              <a:t>Saludcoop</a:t>
            </a:r>
            <a:r>
              <a:rPr lang="es-CO" sz="1400" dirty="0">
                <a:latin typeface="Bookman Old Style" panose="02050604050505020204" pitchFamily="18" charset="0"/>
              </a:rPr>
              <a:t>, Sura y </a:t>
            </a:r>
            <a:r>
              <a:rPr lang="es-CO" sz="1400" dirty="0" err="1">
                <a:latin typeface="Bookman Old Style" panose="02050604050505020204" pitchFamily="18" charset="0"/>
              </a:rPr>
              <a:t>Keralty</a:t>
            </a:r>
            <a:r>
              <a:rPr lang="es-CO" sz="1400" dirty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En las regiones, los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políticos y empresarios </a:t>
            </a:r>
            <a:r>
              <a:rPr lang="es-CO" sz="1400" dirty="0">
                <a:latin typeface="Bookman Old Style" panose="02050604050505020204" pitchFamily="18" charset="0"/>
              </a:rPr>
              <a:t>se enriquecieron con diferentes estrategias: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300" dirty="0">
                <a:solidFill>
                  <a:srgbClr val="C00000"/>
                </a:solidFill>
                <a:latin typeface="Bookman Old Style" panose="02050604050505020204" pitchFamily="18" charset="0"/>
              </a:rPr>
              <a:t>Carteles</a:t>
            </a:r>
            <a:r>
              <a:rPr lang="es-CO" sz="1300" dirty="0">
                <a:latin typeface="Bookman Old Style" panose="02050604050505020204" pitchFamily="18" charset="0"/>
              </a:rPr>
              <a:t> como el de la hemofilia con pacientes falsos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300" dirty="0">
                <a:solidFill>
                  <a:srgbClr val="C00000"/>
                </a:solidFill>
                <a:latin typeface="Bookman Old Style" panose="02050604050505020204" pitchFamily="18" charset="0"/>
              </a:rPr>
              <a:t>Deudas</a:t>
            </a:r>
            <a:r>
              <a:rPr lang="es-CO" sz="1300" dirty="0">
                <a:latin typeface="Bookman Old Style" panose="02050604050505020204" pitchFamily="18" charset="0"/>
              </a:rPr>
              <a:t> en el Régimen Subsidiado con los hospitales que luego cobraban con </a:t>
            </a:r>
            <a:r>
              <a:rPr lang="es-CO" sz="1300" dirty="0">
                <a:solidFill>
                  <a:srgbClr val="C00000"/>
                </a:solidFill>
                <a:latin typeface="Bookman Old Style" panose="02050604050505020204" pitchFamily="18" charset="0"/>
              </a:rPr>
              <a:t>porcentajes de honorarios </a:t>
            </a:r>
            <a:r>
              <a:rPr lang="es-CO" sz="1300" dirty="0">
                <a:latin typeface="Bookman Old Style" panose="02050604050505020204" pitchFamily="18" charset="0"/>
              </a:rPr>
              <a:t>de abogados amigos de políticos.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300" dirty="0">
                <a:solidFill>
                  <a:srgbClr val="C00000"/>
                </a:solidFill>
                <a:latin typeface="Bookman Old Style" panose="02050604050505020204" pitchFamily="18" charset="0"/>
              </a:rPr>
              <a:t>Contratos de proveedores </a:t>
            </a:r>
            <a:r>
              <a:rPr lang="es-CO" sz="1300" dirty="0">
                <a:latin typeface="Bookman Old Style" panose="02050604050505020204" pitchFamily="18" charset="0"/>
              </a:rPr>
              <a:t>de todo tipo con amigos, incluida la tercerización laboral</a:t>
            </a:r>
            <a:r>
              <a:rPr lang="es-CO" sz="1400" dirty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Los partidos tradicionales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presionan al gobierno </a:t>
            </a:r>
            <a:r>
              <a:rPr lang="es-CO" sz="1400" dirty="0">
                <a:latin typeface="Bookman Old Style" panose="02050604050505020204" pitchFamily="18" charset="0"/>
              </a:rPr>
              <a:t>para que les deje todo o la parte más jugosa del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negocio</a:t>
            </a:r>
            <a:r>
              <a:rPr lang="es-CO" sz="1400" dirty="0">
                <a:latin typeface="Bookman Old Style" panose="02050604050505020204" pitchFamily="18" charset="0"/>
              </a:rPr>
              <a:t> (mediana y alta complejidad) y se quede el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Estado</a:t>
            </a:r>
            <a:r>
              <a:rPr lang="es-CO" sz="1400" dirty="0">
                <a:latin typeface="Bookman Old Style" panose="02050604050505020204" pitchFamily="18" charset="0"/>
              </a:rPr>
              <a:t> con la atención de la población vulnerada en las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áreas rurales</a:t>
            </a:r>
            <a:r>
              <a:rPr lang="es-CO" sz="1400" dirty="0">
                <a:latin typeface="Bookman Old Style" panose="02050604050505020204" pitchFamily="18" charset="0"/>
              </a:rPr>
              <a:t> (la carne para ellos y el hueso para el Estado).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Sólo la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movilización social </a:t>
            </a:r>
            <a:r>
              <a:rPr lang="es-CO" sz="1400" dirty="0">
                <a:latin typeface="Bookman Old Style" panose="02050604050505020204" pitchFamily="18" charset="0"/>
              </a:rPr>
              <a:t>de quienes no hacemos negocios con la salud puede sacar adelante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una reforma justa y garantista de derechos y diversidad territorial</a:t>
            </a:r>
          </a:p>
        </p:txBody>
      </p:sp>
    </p:spTree>
    <p:extLst>
      <p:ext uri="{BB962C8B-B14F-4D97-AF65-F5344CB8AC3E}">
        <p14:creationId xmlns:p14="http://schemas.microsoft.com/office/powerpoint/2010/main" val="3107020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1D899-2175-6763-297B-B92ED89B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08" y="180357"/>
            <a:ext cx="8911687" cy="1280890"/>
          </a:xfrm>
        </p:spPr>
        <p:txBody>
          <a:bodyPr>
            <a:normAutofit/>
          </a:bodyPr>
          <a:lstStyle/>
          <a:p>
            <a:r>
              <a:rPr lang="es-CO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¿Hacia dónde?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0B053-65D3-3AA0-9AC1-7C9F9D77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181" y="1747609"/>
            <a:ext cx="7615991" cy="45963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Es probable que </a:t>
            </a:r>
            <a:r>
              <a:rPr lang="es-CO" sz="1400" dirty="0" err="1">
                <a:latin typeface="Bookman Old Style" panose="02050604050505020204" pitchFamily="18" charset="0"/>
              </a:rPr>
              <a:t>queMe</a:t>
            </a:r>
            <a:r>
              <a:rPr lang="es-CO" sz="1400" dirty="0">
                <a:latin typeface="Bookman Old Style" panose="02050604050505020204" pitchFamily="18" charset="0"/>
              </a:rPr>
              <a:t> “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la carne</a:t>
            </a:r>
            <a:r>
              <a:rPr lang="es-CO" sz="1400" dirty="0">
                <a:latin typeface="Bookman Old Style" panose="02050604050505020204" pitchFamily="18" charset="0"/>
              </a:rPr>
              <a:t>” en el aseguramiento intermediado por las gestoras en las ciudades y “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el hueso</a:t>
            </a:r>
            <a:r>
              <a:rPr lang="es-CO" sz="1400" dirty="0">
                <a:latin typeface="Bookman Old Style" panose="02050604050505020204" pitchFamily="18" charset="0"/>
              </a:rPr>
              <a:t>” en el área rural a cargo del Estado (sistema dual: uno para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pobres</a:t>
            </a:r>
            <a:r>
              <a:rPr lang="es-CO" sz="1400" dirty="0">
                <a:latin typeface="Bookman Old Style" panose="02050604050505020204" pitchFamily="18" charset="0"/>
              </a:rPr>
              <a:t> y otro para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no pobres</a:t>
            </a:r>
            <a:r>
              <a:rPr lang="es-CO" sz="1400" dirty="0">
                <a:latin typeface="Bookman Old Style" panose="02050604050505020204" pitchFamily="18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Es posible que la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APS</a:t>
            </a:r>
            <a:r>
              <a:rPr lang="es-CO" sz="1400" dirty="0">
                <a:latin typeface="Bookman Old Style" panose="02050604050505020204" pitchFamily="18" charset="0"/>
              </a:rPr>
              <a:t> quede otra vez limitada a “</a:t>
            </a:r>
            <a:r>
              <a:rPr lang="es-CO" sz="1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PyP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” individual </a:t>
            </a:r>
            <a:r>
              <a:rPr lang="es-CO" sz="1400" dirty="0">
                <a:latin typeface="Bookman Old Style" panose="02050604050505020204" pitchFamily="18" charset="0"/>
              </a:rPr>
              <a:t>para prevenir “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siniestros financieros</a:t>
            </a:r>
            <a:r>
              <a:rPr lang="es-CO" sz="1400" dirty="0">
                <a:latin typeface="Bookman Old Style" panose="02050604050505020204" pitchFamily="18" charset="0"/>
              </a:rPr>
              <a:t>”, aunque también hay oportunidad para avanzar en la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organización territorial, integral y participativa del sistema de salud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También es una ventana de oportunidad para avanzar en una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perspectiva territorial de la salud</a:t>
            </a:r>
            <a:r>
              <a:rPr lang="es-CO" sz="1400" dirty="0">
                <a:latin typeface="Bookman Old Style" panose="02050604050505020204" pitchFamily="18" charset="0"/>
              </a:rPr>
              <a:t>, la APS, la salud pública y la participación-movilización por el derecho a la salud, la superación de inequidades acumuladas y el reconocimiento de la diversidad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Hay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movilización social </a:t>
            </a:r>
            <a:r>
              <a:rPr lang="es-CO" sz="1400" dirty="0">
                <a:latin typeface="Bookman Old Style" panose="02050604050505020204" pitchFamily="18" charset="0"/>
              </a:rPr>
              <a:t>por las “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reformas</a:t>
            </a:r>
            <a:r>
              <a:rPr lang="es-CO" sz="1400" dirty="0">
                <a:latin typeface="Bookman Old Style" panose="02050604050505020204" pitchFamily="18" charset="0"/>
              </a:rPr>
              <a:t>” del gobierno, pero hay más “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seguidores</a:t>
            </a:r>
            <a:r>
              <a:rPr lang="es-CO" sz="1400" dirty="0">
                <a:latin typeface="Bookman Old Style" panose="02050604050505020204" pitchFamily="18" charset="0"/>
              </a:rPr>
              <a:t>” que “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militantes organizados</a:t>
            </a:r>
            <a:r>
              <a:rPr lang="es-CO" sz="1400" dirty="0">
                <a:latin typeface="Bookman Old Style" panose="02050604050505020204" pitchFamily="18" charset="0"/>
              </a:rPr>
              <a:t>”.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O" sz="1400" dirty="0">
                <a:latin typeface="Bookman Old Style" panose="02050604050505020204" pitchFamily="18" charset="0"/>
              </a:rPr>
              <a:t>La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inercia institucional </a:t>
            </a:r>
            <a:r>
              <a:rPr lang="es-CO" sz="1400" dirty="0">
                <a:latin typeface="Bookman Old Style" panose="02050604050505020204" pitchFamily="18" charset="0"/>
              </a:rPr>
              <a:t>(del Estado regulador </a:t>
            </a:r>
            <a:r>
              <a:rPr lang="es-CO" sz="1400" dirty="0" err="1">
                <a:latin typeface="Bookman Old Style" panose="02050604050505020204" pitchFamily="18" charset="0"/>
              </a:rPr>
              <a:t>neoinstitucionalista</a:t>
            </a:r>
            <a:r>
              <a:rPr lang="es-CO" sz="1400" dirty="0">
                <a:latin typeface="Bookman Old Style" panose="02050604050505020204" pitchFamily="18" charset="0"/>
              </a:rPr>
              <a:t> del “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buen gobierno</a:t>
            </a:r>
            <a:r>
              <a:rPr lang="es-CO" sz="1400" dirty="0">
                <a:latin typeface="Bookman Old Style" panose="02050604050505020204" pitchFamily="18" charset="0"/>
              </a:rPr>
              <a:t>”)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frustra</a:t>
            </a:r>
            <a:r>
              <a:rPr lang="es-CO" sz="1400" dirty="0">
                <a:latin typeface="Bookman Old Style" panose="02050604050505020204" pitchFamily="18" charset="0"/>
              </a:rPr>
              <a:t> cualquier intención de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cambio</a:t>
            </a:r>
            <a:r>
              <a:rPr lang="es-CO" sz="1400" dirty="0">
                <a:latin typeface="Bookman Old Style" panose="02050604050505020204" pitchFamily="18" charset="0"/>
              </a:rPr>
              <a:t>, si no hay una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movilización desde abajo que lo soporte</a:t>
            </a:r>
            <a:r>
              <a:rPr lang="es-CO" sz="1400" dirty="0">
                <a:latin typeface="Bookman Old Style" panose="02050604050505020204" pitchFamily="18" charset="0"/>
              </a:rPr>
              <a:t> desde la </a:t>
            </a:r>
            <a:r>
              <a:rPr lang="es-CO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acción transformadora</a:t>
            </a:r>
            <a:r>
              <a:rPr lang="es-CO" sz="14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60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816069"/>
            <a:ext cx="7161866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2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E6E6A7-7360-1568-09B7-BF71A959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70" y="29850"/>
            <a:ext cx="12250270" cy="6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B33626C-AD78-0003-F718-D66F7219E267}"/>
              </a:ext>
            </a:extLst>
          </p:cNvPr>
          <p:cNvSpPr txBox="1"/>
          <p:nvPr/>
        </p:nvSpPr>
        <p:spPr>
          <a:xfrm>
            <a:off x="3049121" y="2274838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190347-9A7D-FE0F-3994-107CF0A9A9E1}"/>
              </a:ext>
            </a:extLst>
          </p:cNvPr>
          <p:cNvSpPr txBox="1"/>
          <p:nvPr/>
        </p:nvSpPr>
        <p:spPr>
          <a:xfrm>
            <a:off x="712695" y="1587677"/>
            <a:ext cx="99642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cobertura garantiza el acceso real al sistema de Salud en Colombia?  </a:t>
            </a: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o la Cobertura no es más que  un sistema de Barreras para acceder a la Salud,… Veamos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55586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94267" y="1"/>
            <a:ext cx="8403465" cy="9417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sz="18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¿</a:t>
            </a:r>
            <a:r>
              <a:rPr lang="es-CO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Cuáles problemas se derivan de la administración delegada de recursos públicos (aseguramiento)?</a:t>
            </a:r>
            <a:br>
              <a:rPr lang="es-MX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lógica que impone la intermediación financiera en el SGSSS </a:t>
            </a:r>
            <a:br>
              <a:rPr lang="es-MX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(Hernández, 2003; 2019; Vega-Vargas et al., 2012)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1366" y="1098731"/>
            <a:ext cx="11725834" cy="489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un primer momento,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 de acceso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 usuarios y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tarifas leoninas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 prestadores para no gastar la UPC y obtener ganancias.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segundo momento,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vertical y comercial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de todo tipo: de un bolsillo, paso a otro bolsillo. Conformación de grandes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económicos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y concentración de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utilidades en la prestación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Siempre,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rural y urbano marginal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olvidado porque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es rentable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supuesto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se centra en la atención de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individuo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 partir de la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de atención.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previene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mortalidad materna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inaceptable.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supuesto aseguramiento se centra en la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 y alta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complejidad porque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“alto costo” está la rentabilidad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supuesto aseguramiento </a:t>
            </a:r>
            <a:r>
              <a:rPr lang="es-CO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desterritorializa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porque piensa en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individuos enfermos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siniestros financieros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) sin importar en qué condiciones vivan.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 se atiende al que no esté en el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entre EPS-IPS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 porque los servicios dependen de la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 recibida por cada ”afiliado”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(carné o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pertenencia a una EPS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390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6518" y="0"/>
            <a:ext cx="11201400" cy="101535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CO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problemas se derivan de la administración delegada de recursos públicos (aseguramiento)?</a:t>
            </a:r>
            <a:br>
              <a:rPr lang="es-MX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0" y="1275947"/>
            <a:ext cx="11994776" cy="5582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separación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entre “gestión del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PyP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en el Plan) a cargo de las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la “gestión del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” (PIC), a cargo de los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 territoriales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debilitó al Estado, facilitó la corrupción y hoy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permite gobernar la salud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los territorios.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Deudas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acumuladas a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de servicios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ha llevado a la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precarización laboral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salud (cadena de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 del riesgo financiero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de la seguridad social propicia grandes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negocios rentables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alto costo, SOAT, riesgos laborales.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Inequidades acumuladas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relación con rentabilidad financiera (resaltadas por la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de Covid-19) porque la oferta se concentra donde hay </a:t>
            </a:r>
            <a:r>
              <a:rPr lang="es-CO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Pobre (RS) vs no pobre (RC) y pudiente (prepagada).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Rural vs urbana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Indígena vs no indígena.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Afro vs no afro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Con discapacidad vs sin discapacidad</a:t>
            </a:r>
          </a:p>
        </p:txBody>
      </p:sp>
    </p:spTree>
    <p:extLst>
      <p:ext uri="{BB962C8B-B14F-4D97-AF65-F5344CB8AC3E}">
        <p14:creationId xmlns:p14="http://schemas.microsoft.com/office/powerpoint/2010/main" val="47805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1803368"/>
              </p:ext>
            </p:extLst>
          </p:nvPr>
        </p:nvGraphicFramePr>
        <p:xfrm>
          <a:off x="100488" y="447933"/>
          <a:ext cx="1136985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D0FF88C-7AA9-BFD1-7ABF-B2BF0DE9A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16" y="4468311"/>
            <a:ext cx="3340828" cy="20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329A661-3173-4F86-8CAA-DEE5E3623594}"/>
              </a:ext>
            </a:extLst>
          </p:cNvPr>
          <p:cNvSpPr/>
          <p:nvPr/>
        </p:nvSpPr>
        <p:spPr>
          <a:xfrm>
            <a:off x="832730" y="316314"/>
            <a:ext cx="10703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Factores que hacen incompatible el actual “sistema de salud” con la garantía del derecho</a:t>
            </a:r>
          </a:p>
        </p:txBody>
      </p:sp>
      <p:graphicFrame>
        <p:nvGraphicFramePr>
          <p:cNvPr id="40" name="Diagrama 39">
            <a:extLst>
              <a:ext uri="{FF2B5EF4-FFF2-40B4-BE49-F238E27FC236}">
                <a16:creationId xmlns:a16="http://schemas.microsoft.com/office/drawing/2014/main" id="{88F6C895-D3D8-4E56-9F26-917B9D1A569C}"/>
              </a:ext>
            </a:extLst>
          </p:cNvPr>
          <p:cNvGraphicFramePr/>
          <p:nvPr/>
        </p:nvGraphicFramePr>
        <p:xfrm>
          <a:off x="832730" y="1413053"/>
          <a:ext cx="10855355" cy="534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70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2BB7D6B-0C78-FA42-936F-E05032DDF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50611"/>
              </p:ext>
            </p:extLst>
          </p:nvPr>
        </p:nvGraphicFramePr>
        <p:xfrm>
          <a:off x="1290918" y="1933108"/>
          <a:ext cx="9829800" cy="4521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51351">
                  <a:extLst>
                    <a:ext uri="{9D8B030D-6E8A-4147-A177-3AD203B41FA5}">
                      <a16:colId xmlns:a16="http://schemas.microsoft.com/office/drawing/2014/main" val="3497422738"/>
                    </a:ext>
                  </a:extLst>
                </a:gridCol>
                <a:gridCol w="3050462">
                  <a:extLst>
                    <a:ext uri="{9D8B030D-6E8A-4147-A177-3AD203B41FA5}">
                      <a16:colId xmlns:a16="http://schemas.microsoft.com/office/drawing/2014/main" val="432611167"/>
                    </a:ext>
                  </a:extLst>
                </a:gridCol>
                <a:gridCol w="2048135">
                  <a:extLst>
                    <a:ext uri="{9D8B030D-6E8A-4147-A177-3AD203B41FA5}">
                      <a16:colId xmlns:a16="http://schemas.microsoft.com/office/drawing/2014/main" val="3918460722"/>
                    </a:ext>
                  </a:extLst>
                </a:gridCol>
                <a:gridCol w="1679852">
                  <a:extLst>
                    <a:ext uri="{9D8B030D-6E8A-4147-A177-3AD203B41FA5}">
                      <a16:colId xmlns:a16="http://schemas.microsoft.com/office/drawing/2014/main" val="2453439656"/>
                    </a:ext>
                  </a:extLst>
                </a:gridCol>
              </a:tblGrid>
              <a:tr h="10607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Régimen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Autorizadas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Liquidadas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Vigentes</a:t>
                      </a:r>
                    </a:p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(Dic. 2022)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49789"/>
                  </a:ext>
                </a:extLst>
              </a:tr>
              <a:tr h="85772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Subsidiado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122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107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  <a:latin typeface="Montserrat" pitchFamily="2" charset="77"/>
                        </a:rPr>
                        <a:t>15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6422856"/>
                  </a:ext>
                </a:extLst>
              </a:tr>
              <a:tr h="85772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Contributivo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27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17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66348"/>
                  </a:ext>
                </a:extLst>
              </a:tr>
              <a:tr h="88757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Subsidiado y contributivo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  <a:latin typeface="Montserrat" pitchFamily="2" charset="77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282940"/>
                  </a:ext>
                </a:extLst>
              </a:tr>
              <a:tr h="85772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Total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157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129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  <a:latin typeface="Montserrat" pitchFamily="2" charset="77"/>
                        </a:rPr>
                        <a:t>28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4907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44C5D47-57F6-6941-A3DA-E37C2DA8A930}"/>
              </a:ext>
            </a:extLst>
          </p:cNvPr>
          <p:cNvSpPr txBox="1"/>
          <p:nvPr/>
        </p:nvSpPr>
        <p:spPr>
          <a:xfrm>
            <a:off x="2062976" y="5034555"/>
            <a:ext cx="785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Fuente: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Construcción propia a partir de información suministrada por la Superintendencia Nacional de Salud a 31 de diciembre 2022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6156C6-4AAE-5746-9957-DB46250706B6}"/>
              </a:ext>
            </a:extLst>
          </p:cNvPr>
          <p:cNvSpPr txBox="1"/>
          <p:nvPr/>
        </p:nvSpPr>
        <p:spPr>
          <a:xfrm>
            <a:off x="1621997" y="992448"/>
            <a:ext cx="894800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3B3A9"/>
                </a:solidFill>
                <a:effectLst/>
                <a:uLnTx/>
                <a:uFillTx/>
                <a:latin typeface="Montserrat" panose="00000500000000000000" pitchFamily="2" charset="0"/>
              </a:rPr>
              <a:t>EPS </a:t>
            </a:r>
            <a:r>
              <a:rPr lang="es-ES" sz="2800" b="1" spc="-150" dirty="0">
                <a:solidFill>
                  <a:srgbClr val="73B3A9"/>
                </a:solidFill>
                <a:latin typeface="Montserrat" panose="00000500000000000000" pitchFamily="2" charset="0"/>
              </a:rPr>
              <a:t>autorizadas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3B3A9"/>
                </a:solidFill>
                <a:effectLst/>
                <a:uLnTx/>
                <a:uFillTx/>
                <a:latin typeface="Montserrat" panose="00000500000000000000" pitchFamily="2" charset="0"/>
              </a:rPr>
              <a:t> y liquidadas desde 1994 hasta diciembre de 2022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73B3A9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4272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260</TotalTime>
  <Words>2577</Words>
  <Application>Microsoft Office PowerPoint</Application>
  <PresentationFormat>Panorámica</PresentationFormat>
  <Paragraphs>240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5" baseType="lpstr">
      <vt:lpstr>Arial</vt:lpstr>
      <vt:lpstr>Arial Black</vt:lpstr>
      <vt:lpstr>Arial Narrow</vt:lpstr>
      <vt:lpstr>Bookman Old Style</vt:lpstr>
      <vt:lpstr>Calibri</vt:lpstr>
      <vt:lpstr>Calibri Light</vt:lpstr>
      <vt:lpstr>Cambria</vt:lpstr>
      <vt:lpstr>Century Gothic</vt:lpstr>
      <vt:lpstr>Gill Sans MT</vt:lpstr>
      <vt:lpstr>Helvetica</vt:lpstr>
      <vt:lpstr>Lao UI</vt:lpstr>
      <vt:lpstr>Montserrat</vt:lpstr>
      <vt:lpstr>Nunito Sans</vt:lpstr>
      <vt:lpstr>Times New Roman</vt:lpstr>
      <vt:lpstr>Tw Cen MT</vt:lpstr>
      <vt:lpstr>Verdana</vt:lpstr>
      <vt:lpstr>Wingdings 3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¿Cuáles problemas se derivan de la administración delegada de recursos públicos (aseguramiento)? La lógica que impone la intermediación financiera en el SGSSS  (Hernández, 2003; 2019; Vega-Vargas et al., 2012)</vt:lpstr>
      <vt:lpstr>¿Qué problemas se derivan de la administración delegada de recursos públicos (aseguramiento)?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 QUÉ SON LOS CENTROS DE ATENCIÓN PRIORITARIA?  L A PROPUESTA SE BASA EN UN SISTEMA DE SALUD TERRITORIALIZADA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¿En qué va el debate en el Congreso?</vt:lpstr>
      <vt:lpstr>¿En qué va el debate en el Congreso? Las estrategias de presión de los partidos tradicionales</vt:lpstr>
      <vt:lpstr>¿En qué va el debate en el Congreso? Más que “negociación” es la presión de los partidos tradicionales al gobierno para defender su negocio</vt:lpstr>
      <vt:lpstr>¿Hacia dónde?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9</cp:revision>
  <dcterms:created xsi:type="dcterms:W3CDTF">2023-08-27T23:58:52Z</dcterms:created>
  <dcterms:modified xsi:type="dcterms:W3CDTF">2023-08-30T21:47:19Z</dcterms:modified>
</cp:coreProperties>
</file>