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8" r:id="rId4"/>
    <p:sldId id="276" r:id="rId5"/>
    <p:sldId id="280" r:id="rId6"/>
    <p:sldId id="265" r:id="rId7"/>
    <p:sldId id="257" r:id="rId8"/>
    <p:sldId id="260" r:id="rId9"/>
    <p:sldId id="263" r:id="rId10"/>
    <p:sldId id="299" r:id="rId11"/>
    <p:sldId id="300" r:id="rId12"/>
    <p:sldId id="262" r:id="rId13"/>
    <p:sldId id="261" r:id="rId14"/>
    <p:sldId id="292" r:id="rId15"/>
    <p:sldId id="296" r:id="rId16"/>
    <p:sldId id="293" r:id="rId17"/>
    <p:sldId id="294" r:id="rId18"/>
    <p:sldId id="297" r:id="rId19"/>
    <p:sldId id="298" r:id="rId20"/>
    <p:sldId id="269" r:id="rId21"/>
    <p:sldId id="304" r:id="rId22"/>
    <p:sldId id="270" r:id="rId23"/>
    <p:sldId id="271" r:id="rId24"/>
    <p:sldId id="259" r:id="rId25"/>
    <p:sldId id="272" r:id="rId26"/>
    <p:sldId id="303" r:id="rId27"/>
    <p:sldId id="306" r:id="rId28"/>
    <p:sldId id="305" r:id="rId29"/>
    <p:sldId id="273" r:id="rId30"/>
    <p:sldId id="274" r:id="rId3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r\Downloads\anexo_empleo_dic_22%20(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r\Downloads\anexo_empleo_dic_22%20(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chemeClr val="tx1"/>
                </a:solidFill>
              </a:rPr>
              <a:t>Porcentaje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Población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Ocupada</a:t>
            </a:r>
            <a:r>
              <a:rPr lang="en-US" b="1" dirty="0">
                <a:solidFill>
                  <a:schemeClr val="tx1"/>
                </a:solidFill>
              </a:rPr>
              <a:t> Informal  Total Nacional 2021 - 2022 </a:t>
            </a:r>
          </a:p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9.7947670908361872E-2"/>
          <c:y val="0.25532204212446552"/>
          <c:w val="0.84717798988814275"/>
          <c:h val="0.64144743527060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Hoja2!$F$27</c:f>
              <c:strCache>
                <c:ptCount val="1"/>
                <c:pt idx="0">
                  <c:v>Porcentaje de Población Ocupada Informal  Total Nacional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6D-4554-B47C-085406E657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Hoja2!$G$25:$H$26</c:f>
              <c:strCache>
                <c:ptCount val="2"/>
                <c:pt idx="0">
                  <c:v>2022</c:v>
                </c:pt>
                <c:pt idx="1">
                  <c:v>2021</c:v>
                </c:pt>
              </c:strCache>
            </c:strRef>
          </c:cat>
          <c:val>
            <c:numRef>
              <c:f>Hoja2!$G$27:$H$27</c:f>
              <c:numCache>
                <c:formatCode>General</c:formatCode>
                <c:ptCount val="2"/>
                <c:pt idx="0">
                  <c:v>57.6</c:v>
                </c:pt>
                <c:pt idx="1">
                  <c:v>59.3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6D-4554-B47C-085406E65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5787696"/>
        <c:axId val="1565788112"/>
      </c:barChart>
      <c:catAx>
        <c:axId val="156578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65788112"/>
        <c:crosses val="autoZero"/>
        <c:auto val="1"/>
        <c:lblAlgn val="ctr"/>
        <c:lblOffset val="100"/>
        <c:noMultiLvlLbl val="0"/>
      </c:catAx>
      <c:valAx>
        <c:axId val="156578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65787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b="1" dirty="0">
                <a:solidFill>
                  <a:schemeClr val="tx1"/>
                </a:solidFill>
              </a:rPr>
              <a:t>TD</a:t>
            </a:r>
            <a:r>
              <a:rPr lang="es-CO" b="1" baseline="0" dirty="0">
                <a:solidFill>
                  <a:schemeClr val="tx1"/>
                </a:solidFill>
              </a:rPr>
              <a:t> Hombres vs Mujeres</a:t>
            </a:r>
          </a:p>
          <a:p>
            <a:pPr>
              <a:defRPr/>
            </a:pPr>
            <a:r>
              <a:rPr lang="es-CO" b="1" baseline="0" dirty="0">
                <a:solidFill>
                  <a:schemeClr val="tx1"/>
                </a:solidFill>
              </a:rPr>
              <a:t>2010-2020 (%)</a:t>
            </a:r>
            <a:endParaRPr lang="es-CO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'[anexo_empleo_dic_22 (2).xlsx]Total_nacional_TD_Sexo_Trim'!$A$13</c:f>
              <c:strCache>
                <c:ptCount val="1"/>
                <c:pt idx="0">
                  <c:v>TD Total nacional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multiLvlStrRef>
              <c:f>'[anexo_empleo_dic_22 (2).xlsx]Total_nacional_TD_Sexo_Trim'!$B$11:$EY$12</c:f>
              <c:multiLvlStrCache>
                <c:ptCount val="154"/>
                <c:lvl>
                  <c:pt idx="0">
                    <c:v>Ene - Mar</c:v>
                  </c:pt>
                  <c:pt idx="1">
                    <c:v>Feb-Abr</c:v>
                  </c:pt>
                  <c:pt idx="2">
                    <c:v>Mar - May</c:v>
                  </c:pt>
                  <c:pt idx="3">
                    <c:v>Abr - Jun</c:v>
                  </c:pt>
                  <c:pt idx="4">
                    <c:v>May - Jul</c:v>
                  </c:pt>
                  <c:pt idx="5">
                    <c:v>Jun - Ago</c:v>
                  </c:pt>
                  <c:pt idx="6">
                    <c:v>Jul - Sep</c:v>
                  </c:pt>
                  <c:pt idx="7">
                    <c:v>Ago - Oct</c:v>
                  </c:pt>
                  <c:pt idx="8">
                    <c:v>Sep - Nov</c:v>
                  </c:pt>
                  <c:pt idx="9">
                    <c:v>Oct - Dic</c:v>
                  </c:pt>
                  <c:pt idx="10">
                    <c:v>Nov 10-Ene 11</c:v>
                  </c:pt>
                  <c:pt idx="11">
                    <c:v>Dic 10 - Feb 11</c:v>
                  </c:pt>
                  <c:pt idx="12">
                    <c:v>Ene - Mar</c:v>
                  </c:pt>
                  <c:pt idx="13">
                    <c:v>Feb-Abr</c:v>
                  </c:pt>
                  <c:pt idx="14">
                    <c:v>Mar - May</c:v>
                  </c:pt>
                  <c:pt idx="15">
                    <c:v>Abr - Jun</c:v>
                  </c:pt>
                  <c:pt idx="16">
                    <c:v>May - Jul</c:v>
                  </c:pt>
                  <c:pt idx="17">
                    <c:v>Jun - Ago</c:v>
                  </c:pt>
                  <c:pt idx="18">
                    <c:v>Jul - Sep</c:v>
                  </c:pt>
                  <c:pt idx="19">
                    <c:v>Ago - Oct</c:v>
                  </c:pt>
                  <c:pt idx="20">
                    <c:v>Sep - Nov</c:v>
                  </c:pt>
                  <c:pt idx="21">
                    <c:v>Oct - Dic</c:v>
                  </c:pt>
                  <c:pt idx="22">
                    <c:v>Nov 11-Ene 12</c:v>
                  </c:pt>
                  <c:pt idx="23">
                    <c:v>Dic 11 - Feb 12</c:v>
                  </c:pt>
                  <c:pt idx="24">
                    <c:v>Ene - Mar</c:v>
                  </c:pt>
                  <c:pt idx="25">
                    <c:v>Feb-Abr</c:v>
                  </c:pt>
                  <c:pt idx="26">
                    <c:v>Mar - May</c:v>
                  </c:pt>
                  <c:pt idx="27">
                    <c:v>Abr - Jun</c:v>
                  </c:pt>
                  <c:pt idx="28">
                    <c:v>May - Jul</c:v>
                  </c:pt>
                  <c:pt idx="29">
                    <c:v>Jun - Ago</c:v>
                  </c:pt>
                  <c:pt idx="30">
                    <c:v>Jul - Sep</c:v>
                  </c:pt>
                  <c:pt idx="31">
                    <c:v>Ago - Oct</c:v>
                  </c:pt>
                  <c:pt idx="32">
                    <c:v>Sep - Nov</c:v>
                  </c:pt>
                  <c:pt idx="33">
                    <c:v>Oct - Dic</c:v>
                  </c:pt>
                  <c:pt idx="34">
                    <c:v>Nov12 - Ene13</c:v>
                  </c:pt>
                  <c:pt idx="35">
                    <c:v>Dic 12 - Feb 13</c:v>
                  </c:pt>
                  <c:pt idx="36">
                    <c:v>Ene - Mar</c:v>
                  </c:pt>
                  <c:pt idx="37">
                    <c:v>Feb - Abr</c:v>
                  </c:pt>
                  <c:pt idx="38">
                    <c:v>Mar - May</c:v>
                  </c:pt>
                  <c:pt idx="39">
                    <c:v>Abr - Jun</c:v>
                  </c:pt>
                  <c:pt idx="40">
                    <c:v>May - Jul</c:v>
                  </c:pt>
                  <c:pt idx="41">
                    <c:v>Jun - Ago</c:v>
                  </c:pt>
                  <c:pt idx="42">
                    <c:v>Jul - Sep</c:v>
                  </c:pt>
                  <c:pt idx="43">
                    <c:v>Ago - Oct</c:v>
                  </c:pt>
                  <c:pt idx="44">
                    <c:v>Sep - Nov</c:v>
                  </c:pt>
                  <c:pt idx="45">
                    <c:v>Oct - Dic</c:v>
                  </c:pt>
                  <c:pt idx="46">
                    <c:v>Nov13 - Ene14</c:v>
                  </c:pt>
                  <c:pt idx="47">
                    <c:v>Dic 13 - Feb 14</c:v>
                  </c:pt>
                  <c:pt idx="48">
                    <c:v>Ene - Mar</c:v>
                  </c:pt>
                  <c:pt idx="49">
                    <c:v>Feb - Abr</c:v>
                  </c:pt>
                  <c:pt idx="50">
                    <c:v>Mar - May</c:v>
                  </c:pt>
                  <c:pt idx="51">
                    <c:v>Abr - Jun</c:v>
                  </c:pt>
                  <c:pt idx="52">
                    <c:v>May- Jul</c:v>
                  </c:pt>
                  <c:pt idx="53">
                    <c:v>Jun - Ago</c:v>
                  </c:pt>
                  <c:pt idx="54">
                    <c:v>Jul - Sep</c:v>
                  </c:pt>
                  <c:pt idx="55">
                    <c:v>Ago - Oct</c:v>
                  </c:pt>
                  <c:pt idx="56">
                    <c:v>Sep - Nov</c:v>
                  </c:pt>
                  <c:pt idx="57">
                    <c:v>Oct - Dic</c:v>
                  </c:pt>
                  <c:pt idx="58">
                    <c:v>Nov 14 - Ene 15</c:v>
                  </c:pt>
                  <c:pt idx="59">
                    <c:v>Dic 14 - Feb 15</c:v>
                  </c:pt>
                  <c:pt idx="60">
                    <c:v>Ene - Mar</c:v>
                  </c:pt>
                  <c:pt idx="61">
                    <c:v>Feb - Abr</c:v>
                  </c:pt>
                  <c:pt idx="62">
                    <c:v>Mar - May</c:v>
                  </c:pt>
                  <c:pt idx="63">
                    <c:v>Abr - Jun</c:v>
                  </c:pt>
                  <c:pt idx="64">
                    <c:v>May - Jul</c:v>
                  </c:pt>
                  <c:pt idx="65">
                    <c:v>Jun - Ago</c:v>
                  </c:pt>
                  <c:pt idx="66">
                    <c:v>Jul - Sep</c:v>
                  </c:pt>
                  <c:pt idx="67">
                    <c:v>Ago - Oct</c:v>
                  </c:pt>
                  <c:pt idx="68">
                    <c:v>Sep - Nov</c:v>
                  </c:pt>
                  <c:pt idx="69">
                    <c:v>Oct - Dic</c:v>
                  </c:pt>
                  <c:pt idx="70">
                    <c:v>Nov 15 - Ene 16</c:v>
                  </c:pt>
                  <c:pt idx="71">
                    <c:v>Dic 15 - Feb 16</c:v>
                  </c:pt>
                  <c:pt idx="72">
                    <c:v>Ene - Mar </c:v>
                  </c:pt>
                  <c:pt idx="73">
                    <c:v>Feb - Abr </c:v>
                  </c:pt>
                  <c:pt idx="74">
                    <c:v>Mar - May</c:v>
                  </c:pt>
                  <c:pt idx="75">
                    <c:v>Abr - Jun</c:v>
                  </c:pt>
                  <c:pt idx="76">
                    <c:v>May - Jul</c:v>
                  </c:pt>
                  <c:pt idx="77">
                    <c:v>Jun - Ago</c:v>
                  </c:pt>
                  <c:pt idx="78">
                    <c:v>Jul - Sep</c:v>
                  </c:pt>
                  <c:pt idx="79">
                    <c:v>Ago - Oct</c:v>
                  </c:pt>
                  <c:pt idx="80">
                    <c:v>Sep - Nov</c:v>
                  </c:pt>
                  <c:pt idx="81">
                    <c:v>Oct - Dic</c:v>
                  </c:pt>
                  <c:pt idx="82">
                    <c:v>Nov 16 - Ene 17</c:v>
                  </c:pt>
                  <c:pt idx="83">
                    <c:v>Dic 16 - Feb 17</c:v>
                  </c:pt>
                  <c:pt idx="84">
                    <c:v>Ene - Mar</c:v>
                  </c:pt>
                  <c:pt idx="85">
                    <c:v>Feb - Abr</c:v>
                  </c:pt>
                  <c:pt idx="86">
                    <c:v>Mar - May</c:v>
                  </c:pt>
                  <c:pt idx="87">
                    <c:v>Abr - Jun</c:v>
                  </c:pt>
                  <c:pt idx="88">
                    <c:v>May - Jul</c:v>
                  </c:pt>
                  <c:pt idx="89">
                    <c:v>Jun - Ago</c:v>
                  </c:pt>
                  <c:pt idx="90">
                    <c:v>Jul - Sep</c:v>
                  </c:pt>
                  <c:pt idx="91">
                    <c:v>Ago - Oct</c:v>
                  </c:pt>
                  <c:pt idx="92">
                    <c:v>Sep - Nov</c:v>
                  </c:pt>
                  <c:pt idx="93">
                    <c:v>Oct - Dic</c:v>
                  </c:pt>
                  <c:pt idx="94">
                    <c:v>Nov 17 - Ene 18</c:v>
                  </c:pt>
                  <c:pt idx="95">
                    <c:v>Dic 17 - Feb 18</c:v>
                  </c:pt>
                  <c:pt idx="96">
                    <c:v>Ene - Mar</c:v>
                  </c:pt>
                  <c:pt idx="97">
                    <c:v>Feb - Abr</c:v>
                  </c:pt>
                  <c:pt idx="98">
                    <c:v>Mar - May</c:v>
                  </c:pt>
                  <c:pt idx="99">
                    <c:v>Abr - Jun</c:v>
                  </c:pt>
                  <c:pt idx="100">
                    <c:v>May - Jul</c:v>
                  </c:pt>
                  <c:pt idx="101">
                    <c:v>Jun - Ago</c:v>
                  </c:pt>
                  <c:pt idx="102">
                    <c:v>Jul - Sep</c:v>
                  </c:pt>
                  <c:pt idx="103">
                    <c:v>Ago - Oct</c:v>
                  </c:pt>
                  <c:pt idx="104">
                    <c:v>Sep - Nov</c:v>
                  </c:pt>
                  <c:pt idx="105">
                    <c:v>Oct - Dic</c:v>
                  </c:pt>
                  <c:pt idx="106">
                    <c:v>Nov 18 - Ene 19</c:v>
                  </c:pt>
                  <c:pt idx="107">
                    <c:v>Dic 18 - Feb 19</c:v>
                  </c:pt>
                  <c:pt idx="108">
                    <c:v>Ene - Mar</c:v>
                  </c:pt>
                  <c:pt idx="109">
                    <c:v>Feb - Abr</c:v>
                  </c:pt>
                  <c:pt idx="110">
                    <c:v>Mar - May</c:v>
                  </c:pt>
                  <c:pt idx="111">
                    <c:v>Abr - Jun</c:v>
                  </c:pt>
                  <c:pt idx="112">
                    <c:v>May - Jul</c:v>
                  </c:pt>
                  <c:pt idx="113">
                    <c:v>Jun- Ago</c:v>
                  </c:pt>
                  <c:pt idx="114">
                    <c:v>Jul - Sep</c:v>
                  </c:pt>
                  <c:pt idx="115">
                    <c:v>Ago - Oct</c:v>
                  </c:pt>
                  <c:pt idx="116">
                    <c:v>Sep - Nov</c:v>
                  </c:pt>
                  <c:pt idx="117">
                    <c:v>Oct - Dic</c:v>
                  </c:pt>
                  <c:pt idx="118">
                    <c:v>Nov 19 - Ene 20</c:v>
                  </c:pt>
                  <c:pt idx="119">
                    <c:v>Dic 19 - Feb 20</c:v>
                  </c:pt>
                  <c:pt idx="120">
                    <c:v>Ene - Mar</c:v>
                  </c:pt>
                  <c:pt idx="121">
                    <c:v>Feb - Abr</c:v>
                  </c:pt>
                  <c:pt idx="122">
                    <c:v>Mar - May</c:v>
                  </c:pt>
                  <c:pt idx="123">
                    <c:v>Abr - Jun </c:v>
                  </c:pt>
                  <c:pt idx="124">
                    <c:v>May - Jul</c:v>
                  </c:pt>
                  <c:pt idx="125">
                    <c:v>Jun - Ago</c:v>
                  </c:pt>
                  <c:pt idx="126">
                    <c:v>Jul - Sep</c:v>
                  </c:pt>
                  <c:pt idx="127">
                    <c:v>Ago - Oct</c:v>
                  </c:pt>
                  <c:pt idx="128">
                    <c:v>Sep - Nov</c:v>
                  </c:pt>
                  <c:pt idx="129">
                    <c:v>Oct - Dic</c:v>
                  </c:pt>
                  <c:pt idx="130">
                    <c:v>Nov 20 - Ene 21</c:v>
                  </c:pt>
                  <c:pt idx="131">
                    <c:v>Dic 20 - Feb 21</c:v>
                  </c:pt>
                  <c:pt idx="132">
                    <c:v>Ene - Mar</c:v>
                  </c:pt>
                  <c:pt idx="133">
                    <c:v>Feb - Abr</c:v>
                  </c:pt>
                  <c:pt idx="134">
                    <c:v>Mar - May</c:v>
                  </c:pt>
                  <c:pt idx="135">
                    <c:v>Abr - Jun </c:v>
                  </c:pt>
                  <c:pt idx="136">
                    <c:v>May - Jul</c:v>
                  </c:pt>
                  <c:pt idx="137">
                    <c:v>Jun - Ago</c:v>
                  </c:pt>
                  <c:pt idx="138">
                    <c:v>Jul - Sep</c:v>
                  </c:pt>
                  <c:pt idx="139">
                    <c:v>Ago - Oct</c:v>
                  </c:pt>
                  <c:pt idx="140">
                    <c:v>Sep - Nov</c:v>
                  </c:pt>
                  <c:pt idx="141">
                    <c:v>Oct - Dic</c:v>
                  </c:pt>
                  <c:pt idx="142">
                    <c:v>Nov 21 - Ene 22</c:v>
                  </c:pt>
                  <c:pt idx="143">
                    <c:v>Dic 21 - Feb 22</c:v>
                  </c:pt>
                  <c:pt idx="144">
                    <c:v>Ene - Mar</c:v>
                  </c:pt>
                  <c:pt idx="145">
                    <c:v>Feb - Abr</c:v>
                  </c:pt>
                  <c:pt idx="146">
                    <c:v>Mar - May</c:v>
                  </c:pt>
                  <c:pt idx="147">
                    <c:v>Abr - Jun</c:v>
                  </c:pt>
                  <c:pt idx="148">
                    <c:v>May - Jul</c:v>
                  </c:pt>
                  <c:pt idx="149">
                    <c:v>Jun - Ago</c:v>
                  </c:pt>
                  <c:pt idx="150">
                    <c:v>Jul - Sep</c:v>
                  </c:pt>
                  <c:pt idx="151">
                    <c:v>Ago - Oct</c:v>
                  </c:pt>
                  <c:pt idx="152">
                    <c:v>Sep - Nov</c:v>
                  </c:pt>
                  <c:pt idx="153">
                    <c:v>Oct - Dic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  <c:pt idx="48">
                    <c:v>2014</c:v>
                  </c:pt>
                  <c:pt idx="60">
                    <c:v>2015</c:v>
                  </c:pt>
                  <c:pt idx="72">
                    <c:v>2016</c:v>
                  </c:pt>
                  <c:pt idx="84">
                    <c:v>2017</c:v>
                  </c:pt>
                  <c:pt idx="96">
                    <c:v>2018</c:v>
                  </c:pt>
                  <c:pt idx="108">
                    <c:v>2019</c:v>
                  </c:pt>
                  <c:pt idx="120">
                    <c:v>2020</c:v>
                  </c:pt>
                  <c:pt idx="132">
                    <c:v>2021</c:v>
                  </c:pt>
                  <c:pt idx="144">
                    <c:v>2022</c:v>
                  </c:pt>
                </c:lvl>
              </c:multiLvlStrCache>
            </c:multiLvlStrRef>
          </c:cat>
          <c:val>
            <c:numRef>
              <c:f>'[anexo_empleo_dic_22 (2).xlsx]Total_nacional_TD_Sexo_Trim'!$B$13:$EY$13</c:f>
            </c:numRef>
          </c:val>
          <c:smooth val="0"/>
          <c:extLst>
            <c:ext xmlns:c16="http://schemas.microsoft.com/office/drawing/2014/chart" uri="{C3380CC4-5D6E-409C-BE32-E72D297353CC}">
              <c16:uniqueId val="{00000000-3060-4DD9-BFDA-8FBEB5E7E64F}"/>
            </c:ext>
          </c:extLst>
        </c:ser>
        <c:ser>
          <c:idx val="1"/>
          <c:order val="1"/>
          <c:tx>
            <c:strRef>
              <c:f>'[anexo_empleo_dic_22 (2).xlsx]Total_nacional_TD_Sexo_Trim'!$A$14</c:f>
              <c:strCache>
                <c:ptCount val="1"/>
                <c:pt idx="0">
                  <c:v>TD Hombres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6530225506916819E-2"/>
                  <c:y val="-1.9402405898331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60-4DD9-BFDA-8FBEB5E7E64F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60-4DD9-BFDA-8FBEB5E7E64F}"/>
                </c:ext>
              </c:extLst>
            </c:dLbl>
            <c:dLbl>
              <c:idx val="2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60-4DD9-BFDA-8FBEB5E7E64F}"/>
                </c:ext>
              </c:extLst>
            </c:dLbl>
            <c:dLbl>
              <c:idx val="3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60-4DD9-BFDA-8FBEB5E7E64F}"/>
                </c:ext>
              </c:extLst>
            </c:dLbl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60-4DD9-BFDA-8FBEB5E7E64F}"/>
                </c:ext>
              </c:extLst>
            </c:dLbl>
            <c:dLbl>
              <c:idx val="5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060-4DD9-BFDA-8FBEB5E7E64F}"/>
                </c:ext>
              </c:extLst>
            </c:dLbl>
            <c:dLbl>
              <c:idx val="6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060-4DD9-BFDA-8FBEB5E7E64F}"/>
                </c:ext>
              </c:extLst>
            </c:dLbl>
            <c:dLbl>
              <c:idx val="8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060-4DD9-BFDA-8FBEB5E7E64F}"/>
                </c:ext>
              </c:extLst>
            </c:dLbl>
            <c:dLbl>
              <c:idx val="9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060-4DD9-BFDA-8FBEB5E7E64F}"/>
                </c:ext>
              </c:extLst>
            </c:dLbl>
            <c:dLbl>
              <c:idx val="10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060-4DD9-BFDA-8FBEB5E7E64F}"/>
                </c:ext>
              </c:extLst>
            </c:dLbl>
            <c:dLbl>
              <c:idx val="1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060-4DD9-BFDA-8FBEB5E7E64F}"/>
                </c:ext>
              </c:extLst>
            </c:dLbl>
            <c:dLbl>
              <c:idx val="12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060-4DD9-BFDA-8FBEB5E7E64F}"/>
                </c:ext>
              </c:extLst>
            </c:dLbl>
            <c:dLbl>
              <c:idx val="14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060-4DD9-BFDA-8FBEB5E7E64F}"/>
                </c:ext>
              </c:extLst>
            </c:dLbl>
            <c:dLbl>
              <c:idx val="15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060-4DD9-BFDA-8FBEB5E7E6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'[anexo_empleo_dic_22 (2).xlsx]Total_nacional_TD_Sexo_Trim'!$B$11:$EY$12</c:f>
              <c:multiLvlStrCache>
                <c:ptCount val="154"/>
                <c:lvl>
                  <c:pt idx="0">
                    <c:v>Ene - Mar</c:v>
                  </c:pt>
                  <c:pt idx="1">
                    <c:v>Feb-Abr</c:v>
                  </c:pt>
                  <c:pt idx="2">
                    <c:v>Mar - May</c:v>
                  </c:pt>
                  <c:pt idx="3">
                    <c:v>Abr - Jun</c:v>
                  </c:pt>
                  <c:pt idx="4">
                    <c:v>May - Jul</c:v>
                  </c:pt>
                  <c:pt idx="5">
                    <c:v>Jun - Ago</c:v>
                  </c:pt>
                  <c:pt idx="6">
                    <c:v>Jul - Sep</c:v>
                  </c:pt>
                  <c:pt idx="7">
                    <c:v>Ago - Oct</c:v>
                  </c:pt>
                  <c:pt idx="8">
                    <c:v>Sep - Nov</c:v>
                  </c:pt>
                  <c:pt idx="9">
                    <c:v>Oct - Dic</c:v>
                  </c:pt>
                  <c:pt idx="10">
                    <c:v>Nov 10-Ene 11</c:v>
                  </c:pt>
                  <c:pt idx="11">
                    <c:v>Dic 10 - Feb 11</c:v>
                  </c:pt>
                  <c:pt idx="12">
                    <c:v>Ene - Mar</c:v>
                  </c:pt>
                  <c:pt idx="13">
                    <c:v>Feb-Abr</c:v>
                  </c:pt>
                  <c:pt idx="14">
                    <c:v>Mar - May</c:v>
                  </c:pt>
                  <c:pt idx="15">
                    <c:v>Abr - Jun</c:v>
                  </c:pt>
                  <c:pt idx="16">
                    <c:v>May - Jul</c:v>
                  </c:pt>
                  <c:pt idx="17">
                    <c:v>Jun - Ago</c:v>
                  </c:pt>
                  <c:pt idx="18">
                    <c:v>Jul - Sep</c:v>
                  </c:pt>
                  <c:pt idx="19">
                    <c:v>Ago - Oct</c:v>
                  </c:pt>
                  <c:pt idx="20">
                    <c:v>Sep - Nov</c:v>
                  </c:pt>
                  <c:pt idx="21">
                    <c:v>Oct - Dic</c:v>
                  </c:pt>
                  <c:pt idx="22">
                    <c:v>Nov 11-Ene 12</c:v>
                  </c:pt>
                  <c:pt idx="23">
                    <c:v>Dic 11 - Feb 12</c:v>
                  </c:pt>
                  <c:pt idx="24">
                    <c:v>Ene - Mar</c:v>
                  </c:pt>
                  <c:pt idx="25">
                    <c:v>Feb-Abr</c:v>
                  </c:pt>
                  <c:pt idx="26">
                    <c:v>Mar - May</c:v>
                  </c:pt>
                  <c:pt idx="27">
                    <c:v>Abr - Jun</c:v>
                  </c:pt>
                  <c:pt idx="28">
                    <c:v>May - Jul</c:v>
                  </c:pt>
                  <c:pt idx="29">
                    <c:v>Jun - Ago</c:v>
                  </c:pt>
                  <c:pt idx="30">
                    <c:v>Jul - Sep</c:v>
                  </c:pt>
                  <c:pt idx="31">
                    <c:v>Ago - Oct</c:v>
                  </c:pt>
                  <c:pt idx="32">
                    <c:v>Sep - Nov</c:v>
                  </c:pt>
                  <c:pt idx="33">
                    <c:v>Oct - Dic</c:v>
                  </c:pt>
                  <c:pt idx="34">
                    <c:v>Nov12 - Ene13</c:v>
                  </c:pt>
                  <c:pt idx="35">
                    <c:v>Dic 12 - Feb 13</c:v>
                  </c:pt>
                  <c:pt idx="36">
                    <c:v>Ene - Mar</c:v>
                  </c:pt>
                  <c:pt idx="37">
                    <c:v>Feb - Abr</c:v>
                  </c:pt>
                  <c:pt idx="38">
                    <c:v>Mar - May</c:v>
                  </c:pt>
                  <c:pt idx="39">
                    <c:v>Abr - Jun</c:v>
                  </c:pt>
                  <c:pt idx="40">
                    <c:v>May - Jul</c:v>
                  </c:pt>
                  <c:pt idx="41">
                    <c:v>Jun - Ago</c:v>
                  </c:pt>
                  <c:pt idx="42">
                    <c:v>Jul - Sep</c:v>
                  </c:pt>
                  <c:pt idx="43">
                    <c:v>Ago - Oct</c:v>
                  </c:pt>
                  <c:pt idx="44">
                    <c:v>Sep - Nov</c:v>
                  </c:pt>
                  <c:pt idx="45">
                    <c:v>Oct - Dic</c:v>
                  </c:pt>
                  <c:pt idx="46">
                    <c:v>Nov13 - Ene14</c:v>
                  </c:pt>
                  <c:pt idx="47">
                    <c:v>Dic 13 - Feb 14</c:v>
                  </c:pt>
                  <c:pt idx="48">
                    <c:v>Ene - Mar</c:v>
                  </c:pt>
                  <c:pt idx="49">
                    <c:v>Feb - Abr</c:v>
                  </c:pt>
                  <c:pt idx="50">
                    <c:v>Mar - May</c:v>
                  </c:pt>
                  <c:pt idx="51">
                    <c:v>Abr - Jun</c:v>
                  </c:pt>
                  <c:pt idx="52">
                    <c:v>May- Jul</c:v>
                  </c:pt>
                  <c:pt idx="53">
                    <c:v>Jun - Ago</c:v>
                  </c:pt>
                  <c:pt idx="54">
                    <c:v>Jul - Sep</c:v>
                  </c:pt>
                  <c:pt idx="55">
                    <c:v>Ago - Oct</c:v>
                  </c:pt>
                  <c:pt idx="56">
                    <c:v>Sep - Nov</c:v>
                  </c:pt>
                  <c:pt idx="57">
                    <c:v>Oct - Dic</c:v>
                  </c:pt>
                  <c:pt idx="58">
                    <c:v>Nov 14 - Ene 15</c:v>
                  </c:pt>
                  <c:pt idx="59">
                    <c:v>Dic 14 - Feb 15</c:v>
                  </c:pt>
                  <c:pt idx="60">
                    <c:v>Ene - Mar</c:v>
                  </c:pt>
                  <c:pt idx="61">
                    <c:v>Feb - Abr</c:v>
                  </c:pt>
                  <c:pt idx="62">
                    <c:v>Mar - May</c:v>
                  </c:pt>
                  <c:pt idx="63">
                    <c:v>Abr - Jun</c:v>
                  </c:pt>
                  <c:pt idx="64">
                    <c:v>May - Jul</c:v>
                  </c:pt>
                  <c:pt idx="65">
                    <c:v>Jun - Ago</c:v>
                  </c:pt>
                  <c:pt idx="66">
                    <c:v>Jul - Sep</c:v>
                  </c:pt>
                  <c:pt idx="67">
                    <c:v>Ago - Oct</c:v>
                  </c:pt>
                  <c:pt idx="68">
                    <c:v>Sep - Nov</c:v>
                  </c:pt>
                  <c:pt idx="69">
                    <c:v>Oct - Dic</c:v>
                  </c:pt>
                  <c:pt idx="70">
                    <c:v>Nov 15 - Ene 16</c:v>
                  </c:pt>
                  <c:pt idx="71">
                    <c:v>Dic 15 - Feb 16</c:v>
                  </c:pt>
                  <c:pt idx="72">
                    <c:v>Ene - Mar </c:v>
                  </c:pt>
                  <c:pt idx="73">
                    <c:v>Feb - Abr </c:v>
                  </c:pt>
                  <c:pt idx="74">
                    <c:v>Mar - May</c:v>
                  </c:pt>
                  <c:pt idx="75">
                    <c:v>Abr - Jun</c:v>
                  </c:pt>
                  <c:pt idx="76">
                    <c:v>May - Jul</c:v>
                  </c:pt>
                  <c:pt idx="77">
                    <c:v>Jun - Ago</c:v>
                  </c:pt>
                  <c:pt idx="78">
                    <c:v>Jul - Sep</c:v>
                  </c:pt>
                  <c:pt idx="79">
                    <c:v>Ago - Oct</c:v>
                  </c:pt>
                  <c:pt idx="80">
                    <c:v>Sep - Nov</c:v>
                  </c:pt>
                  <c:pt idx="81">
                    <c:v>Oct - Dic</c:v>
                  </c:pt>
                  <c:pt idx="82">
                    <c:v>Nov 16 - Ene 17</c:v>
                  </c:pt>
                  <c:pt idx="83">
                    <c:v>Dic 16 - Feb 17</c:v>
                  </c:pt>
                  <c:pt idx="84">
                    <c:v>Ene - Mar</c:v>
                  </c:pt>
                  <c:pt idx="85">
                    <c:v>Feb - Abr</c:v>
                  </c:pt>
                  <c:pt idx="86">
                    <c:v>Mar - May</c:v>
                  </c:pt>
                  <c:pt idx="87">
                    <c:v>Abr - Jun</c:v>
                  </c:pt>
                  <c:pt idx="88">
                    <c:v>May - Jul</c:v>
                  </c:pt>
                  <c:pt idx="89">
                    <c:v>Jun - Ago</c:v>
                  </c:pt>
                  <c:pt idx="90">
                    <c:v>Jul - Sep</c:v>
                  </c:pt>
                  <c:pt idx="91">
                    <c:v>Ago - Oct</c:v>
                  </c:pt>
                  <c:pt idx="92">
                    <c:v>Sep - Nov</c:v>
                  </c:pt>
                  <c:pt idx="93">
                    <c:v>Oct - Dic</c:v>
                  </c:pt>
                  <c:pt idx="94">
                    <c:v>Nov 17 - Ene 18</c:v>
                  </c:pt>
                  <c:pt idx="95">
                    <c:v>Dic 17 - Feb 18</c:v>
                  </c:pt>
                  <c:pt idx="96">
                    <c:v>Ene - Mar</c:v>
                  </c:pt>
                  <c:pt idx="97">
                    <c:v>Feb - Abr</c:v>
                  </c:pt>
                  <c:pt idx="98">
                    <c:v>Mar - May</c:v>
                  </c:pt>
                  <c:pt idx="99">
                    <c:v>Abr - Jun</c:v>
                  </c:pt>
                  <c:pt idx="100">
                    <c:v>May - Jul</c:v>
                  </c:pt>
                  <c:pt idx="101">
                    <c:v>Jun - Ago</c:v>
                  </c:pt>
                  <c:pt idx="102">
                    <c:v>Jul - Sep</c:v>
                  </c:pt>
                  <c:pt idx="103">
                    <c:v>Ago - Oct</c:v>
                  </c:pt>
                  <c:pt idx="104">
                    <c:v>Sep - Nov</c:v>
                  </c:pt>
                  <c:pt idx="105">
                    <c:v>Oct - Dic</c:v>
                  </c:pt>
                  <c:pt idx="106">
                    <c:v>Nov 18 - Ene 19</c:v>
                  </c:pt>
                  <c:pt idx="107">
                    <c:v>Dic 18 - Feb 19</c:v>
                  </c:pt>
                  <c:pt idx="108">
                    <c:v>Ene - Mar</c:v>
                  </c:pt>
                  <c:pt idx="109">
                    <c:v>Feb - Abr</c:v>
                  </c:pt>
                  <c:pt idx="110">
                    <c:v>Mar - May</c:v>
                  </c:pt>
                  <c:pt idx="111">
                    <c:v>Abr - Jun</c:v>
                  </c:pt>
                  <c:pt idx="112">
                    <c:v>May - Jul</c:v>
                  </c:pt>
                  <c:pt idx="113">
                    <c:v>Jun- Ago</c:v>
                  </c:pt>
                  <c:pt idx="114">
                    <c:v>Jul - Sep</c:v>
                  </c:pt>
                  <c:pt idx="115">
                    <c:v>Ago - Oct</c:v>
                  </c:pt>
                  <c:pt idx="116">
                    <c:v>Sep - Nov</c:v>
                  </c:pt>
                  <c:pt idx="117">
                    <c:v>Oct - Dic</c:v>
                  </c:pt>
                  <c:pt idx="118">
                    <c:v>Nov 19 - Ene 20</c:v>
                  </c:pt>
                  <c:pt idx="119">
                    <c:v>Dic 19 - Feb 20</c:v>
                  </c:pt>
                  <c:pt idx="120">
                    <c:v>Ene - Mar</c:v>
                  </c:pt>
                  <c:pt idx="121">
                    <c:v>Feb - Abr</c:v>
                  </c:pt>
                  <c:pt idx="122">
                    <c:v>Mar - May</c:v>
                  </c:pt>
                  <c:pt idx="123">
                    <c:v>Abr - Jun </c:v>
                  </c:pt>
                  <c:pt idx="124">
                    <c:v>May - Jul</c:v>
                  </c:pt>
                  <c:pt idx="125">
                    <c:v>Jun - Ago</c:v>
                  </c:pt>
                  <c:pt idx="126">
                    <c:v>Jul - Sep</c:v>
                  </c:pt>
                  <c:pt idx="127">
                    <c:v>Ago - Oct</c:v>
                  </c:pt>
                  <c:pt idx="128">
                    <c:v>Sep - Nov</c:v>
                  </c:pt>
                  <c:pt idx="129">
                    <c:v>Oct - Dic</c:v>
                  </c:pt>
                  <c:pt idx="130">
                    <c:v>Nov 20 - Ene 21</c:v>
                  </c:pt>
                  <c:pt idx="131">
                    <c:v>Dic 20 - Feb 21</c:v>
                  </c:pt>
                  <c:pt idx="132">
                    <c:v>Ene - Mar</c:v>
                  </c:pt>
                  <c:pt idx="133">
                    <c:v>Feb - Abr</c:v>
                  </c:pt>
                  <c:pt idx="134">
                    <c:v>Mar - May</c:v>
                  </c:pt>
                  <c:pt idx="135">
                    <c:v>Abr - Jun </c:v>
                  </c:pt>
                  <c:pt idx="136">
                    <c:v>May - Jul</c:v>
                  </c:pt>
                  <c:pt idx="137">
                    <c:v>Jun - Ago</c:v>
                  </c:pt>
                  <c:pt idx="138">
                    <c:v>Jul - Sep</c:v>
                  </c:pt>
                  <c:pt idx="139">
                    <c:v>Ago - Oct</c:v>
                  </c:pt>
                  <c:pt idx="140">
                    <c:v>Sep - Nov</c:v>
                  </c:pt>
                  <c:pt idx="141">
                    <c:v>Oct - Dic</c:v>
                  </c:pt>
                  <c:pt idx="142">
                    <c:v>Nov 21 - Ene 22</c:v>
                  </c:pt>
                  <c:pt idx="143">
                    <c:v>Dic 21 - Feb 22</c:v>
                  </c:pt>
                  <c:pt idx="144">
                    <c:v>Ene - Mar</c:v>
                  </c:pt>
                  <c:pt idx="145">
                    <c:v>Feb - Abr</c:v>
                  </c:pt>
                  <c:pt idx="146">
                    <c:v>Mar - May</c:v>
                  </c:pt>
                  <c:pt idx="147">
                    <c:v>Abr - Jun</c:v>
                  </c:pt>
                  <c:pt idx="148">
                    <c:v>May - Jul</c:v>
                  </c:pt>
                  <c:pt idx="149">
                    <c:v>Jun - Ago</c:v>
                  </c:pt>
                  <c:pt idx="150">
                    <c:v>Jul - Sep</c:v>
                  </c:pt>
                  <c:pt idx="151">
                    <c:v>Ago - Oct</c:v>
                  </c:pt>
                  <c:pt idx="152">
                    <c:v>Sep - Nov</c:v>
                  </c:pt>
                  <c:pt idx="153">
                    <c:v>Oct - Dic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  <c:pt idx="48">
                    <c:v>2014</c:v>
                  </c:pt>
                  <c:pt idx="60">
                    <c:v>2015</c:v>
                  </c:pt>
                  <c:pt idx="72">
                    <c:v>2016</c:v>
                  </c:pt>
                  <c:pt idx="84">
                    <c:v>2017</c:v>
                  </c:pt>
                  <c:pt idx="96">
                    <c:v>2018</c:v>
                  </c:pt>
                  <c:pt idx="108">
                    <c:v>2019</c:v>
                  </c:pt>
                  <c:pt idx="120">
                    <c:v>2020</c:v>
                  </c:pt>
                  <c:pt idx="132">
                    <c:v>2021</c:v>
                  </c:pt>
                  <c:pt idx="144">
                    <c:v>2022</c:v>
                  </c:pt>
                </c:lvl>
              </c:multiLvlStrCache>
            </c:multiLvlStrRef>
          </c:cat>
          <c:val>
            <c:numRef>
              <c:f>'[anexo_empleo_dic_22 (2).xlsx]Total_nacional_TD_Sexo_Trim'!$B$14:$EY$14</c:f>
              <c:numCache>
                <c:formatCode>_(* #,##0.0_);_(* \(#,##0.0\);_(* "-"??_);_(@_)</c:formatCode>
                <c:ptCount val="154"/>
                <c:pt idx="0">
                  <c:v>10.328658633861206</c:v>
                </c:pt>
                <c:pt idx="1">
                  <c:v>9.5541591331110407</c:v>
                </c:pt>
                <c:pt idx="2">
                  <c:v>9.5326706254982359</c:v>
                </c:pt>
                <c:pt idx="3">
                  <c:v>9.5957336423056638</c:v>
                </c:pt>
                <c:pt idx="4">
                  <c:v>9.710368266208711</c:v>
                </c:pt>
                <c:pt idx="5">
                  <c:v>9.2197554130494517</c:v>
                </c:pt>
                <c:pt idx="6">
                  <c:v>8.8614610176270308</c:v>
                </c:pt>
                <c:pt idx="7">
                  <c:v>8.0130225153204151</c:v>
                </c:pt>
                <c:pt idx="8">
                  <c:v>7.9689958215004202</c:v>
                </c:pt>
                <c:pt idx="9">
                  <c:v>7.9553759404834441</c:v>
                </c:pt>
                <c:pt idx="10">
                  <c:v>8.8885509177445652</c:v>
                </c:pt>
                <c:pt idx="11">
                  <c:v>9.2790591523032671</c:v>
                </c:pt>
                <c:pt idx="12">
                  <c:v>9.3644717395345474</c:v>
                </c:pt>
                <c:pt idx="13">
                  <c:v>8.7360814238741682</c:v>
                </c:pt>
                <c:pt idx="14">
                  <c:v>8.7547940794175627</c:v>
                </c:pt>
                <c:pt idx="15">
                  <c:v>8.8951970423760969</c:v>
                </c:pt>
                <c:pt idx="16">
                  <c:v>9.0173090906657958</c:v>
                </c:pt>
                <c:pt idx="17">
                  <c:v>8.6014715419801568</c:v>
                </c:pt>
                <c:pt idx="18">
                  <c:v>8.1438738672810889</c:v>
                </c:pt>
                <c:pt idx="19">
                  <c:v>7.5410339953862593</c:v>
                </c:pt>
                <c:pt idx="20">
                  <c:v>7.242677477447522</c:v>
                </c:pt>
                <c:pt idx="21">
                  <c:v>7.2660658628365749</c:v>
                </c:pt>
                <c:pt idx="22">
                  <c:v>7.928293717720801</c:v>
                </c:pt>
                <c:pt idx="23">
                  <c:v>8.4703851129455057</c:v>
                </c:pt>
                <c:pt idx="24">
                  <c:v>8.7371888315631754</c:v>
                </c:pt>
                <c:pt idx="25">
                  <c:v>8.6686753890176131</c:v>
                </c:pt>
                <c:pt idx="26">
                  <c:v>8.5601737213683311</c:v>
                </c:pt>
                <c:pt idx="27">
                  <c:v>8.3518632929033583</c:v>
                </c:pt>
                <c:pt idx="28">
                  <c:v>8.2839087397105349</c:v>
                </c:pt>
                <c:pt idx="29">
                  <c:v>7.9737420082515733</c:v>
                </c:pt>
                <c:pt idx="30">
                  <c:v>8.1896850868194857</c:v>
                </c:pt>
                <c:pt idx="31">
                  <c:v>7.6054982496989387</c:v>
                </c:pt>
                <c:pt idx="32">
                  <c:v>7.5121283391961171</c:v>
                </c:pt>
                <c:pt idx="33">
                  <c:v>7.0927121709669656</c:v>
                </c:pt>
                <c:pt idx="34">
                  <c:v>7.9167316960173038</c:v>
                </c:pt>
                <c:pt idx="35">
                  <c:v>8.4521599310173716</c:v>
                </c:pt>
                <c:pt idx="36">
                  <c:v>8.9300645182542944</c:v>
                </c:pt>
                <c:pt idx="37">
                  <c:v>8.5207891444674608</c:v>
                </c:pt>
                <c:pt idx="38">
                  <c:v>8.2189915310866564</c:v>
                </c:pt>
                <c:pt idx="39">
                  <c:v>7.899315344895923</c:v>
                </c:pt>
                <c:pt idx="40">
                  <c:v>7.6671456957284958</c:v>
                </c:pt>
                <c:pt idx="41">
                  <c:v>7.4391689797794287</c:v>
                </c:pt>
                <c:pt idx="42">
                  <c:v>7.3643776785821053</c:v>
                </c:pt>
                <c:pt idx="43">
                  <c:v>6.9951895527343568</c:v>
                </c:pt>
                <c:pt idx="44">
                  <c:v>6.7168689398425201</c:v>
                </c:pt>
                <c:pt idx="45">
                  <c:v>6.2782086059520985</c:v>
                </c:pt>
                <c:pt idx="46">
                  <c:v>6.9664348825463405</c:v>
                </c:pt>
                <c:pt idx="47">
                  <c:v>7.4911516510778045</c:v>
                </c:pt>
                <c:pt idx="48">
                  <c:v>8.1341364337296334</c:v>
                </c:pt>
                <c:pt idx="49">
                  <c:v>7.7590018570475356</c:v>
                </c:pt>
                <c:pt idx="50">
                  <c:v>7.4476041840873819</c:v>
                </c:pt>
                <c:pt idx="51">
                  <c:v>7.2446071043196127</c:v>
                </c:pt>
                <c:pt idx="52">
                  <c:v>7.4856581490411518</c:v>
                </c:pt>
                <c:pt idx="53">
                  <c:v>7.5098319291270617</c:v>
                </c:pt>
                <c:pt idx="54">
                  <c:v>7.3653970385902756</c:v>
                </c:pt>
                <c:pt idx="55">
                  <c:v>6.781065260909334</c:v>
                </c:pt>
                <c:pt idx="56">
                  <c:v>6.3238850066020618</c:v>
                </c:pt>
                <c:pt idx="57">
                  <c:v>6.3740613489434326</c:v>
                </c:pt>
                <c:pt idx="58">
                  <c:v>7.0748164724259777</c:v>
                </c:pt>
                <c:pt idx="59">
                  <c:v>7.6158772469673091</c:v>
                </c:pt>
                <c:pt idx="60">
                  <c:v>7.6799601978417105</c:v>
                </c:pt>
                <c:pt idx="61">
                  <c:v>7.4269846407472517</c:v>
                </c:pt>
                <c:pt idx="62">
                  <c:v>7.3999540585598353</c:v>
                </c:pt>
                <c:pt idx="63">
                  <c:v>7.0561032250504931</c:v>
                </c:pt>
                <c:pt idx="64">
                  <c:v>7.0228020389004371</c:v>
                </c:pt>
                <c:pt idx="65">
                  <c:v>6.8106328391816211</c:v>
                </c:pt>
                <c:pt idx="66">
                  <c:v>7.197397338795593</c:v>
                </c:pt>
                <c:pt idx="67">
                  <c:v>6.7812280288484281</c:v>
                </c:pt>
                <c:pt idx="68">
                  <c:v>6.3816212162668862</c:v>
                </c:pt>
                <c:pt idx="69">
                  <c:v>6.0614601626116666</c:v>
                </c:pt>
                <c:pt idx="70">
                  <c:v>6.8773880265365319</c:v>
                </c:pt>
                <c:pt idx="71">
                  <c:v>7.6084229593318105</c:v>
                </c:pt>
                <c:pt idx="72">
                  <c:v>8.306668535676117</c:v>
                </c:pt>
                <c:pt idx="73">
                  <c:v>7.7414751460156168</c:v>
                </c:pt>
                <c:pt idx="74">
                  <c:v>7.5604121633500343</c:v>
                </c:pt>
                <c:pt idx="75">
                  <c:v>7.2308298664953572</c:v>
                </c:pt>
                <c:pt idx="76">
                  <c:v>7.5323493593286095</c:v>
                </c:pt>
                <c:pt idx="77">
                  <c:v>7.5556310694163837</c:v>
                </c:pt>
                <c:pt idx="78">
                  <c:v>7.3921668295411953</c:v>
                </c:pt>
                <c:pt idx="79">
                  <c:v>6.9409045305661321</c:v>
                </c:pt>
                <c:pt idx="80">
                  <c:v>6.5781977424270455</c:v>
                </c:pt>
                <c:pt idx="81">
                  <c:v>6.5661302317274002</c:v>
                </c:pt>
                <c:pt idx="82">
                  <c:v>7.5261703113641749</c:v>
                </c:pt>
                <c:pt idx="83">
                  <c:v>8.0618388047224343</c:v>
                </c:pt>
                <c:pt idx="84">
                  <c:v>8.3002128727095226</c:v>
                </c:pt>
                <c:pt idx="85">
                  <c:v>7.5924187318983583</c:v>
                </c:pt>
                <c:pt idx="86">
                  <c:v>7.4759165448170686</c:v>
                </c:pt>
                <c:pt idx="87">
                  <c:v>7.2338975749978136</c:v>
                </c:pt>
                <c:pt idx="88">
                  <c:v>7.1966261405923007</c:v>
                </c:pt>
                <c:pt idx="89">
                  <c:v>7.2217933899358684</c:v>
                </c:pt>
                <c:pt idx="90">
                  <c:v>7.4261476358957541</c:v>
                </c:pt>
                <c:pt idx="91">
                  <c:v>7.3160172771132181</c:v>
                </c:pt>
                <c:pt idx="92">
                  <c:v>7.0163702948300415</c:v>
                </c:pt>
                <c:pt idx="93">
                  <c:v>6.8435370818378489</c:v>
                </c:pt>
                <c:pt idx="94">
                  <c:v>7.6130434325106604</c:v>
                </c:pt>
                <c:pt idx="95">
                  <c:v>8.2870998337126363</c:v>
                </c:pt>
                <c:pt idx="96">
                  <c:v>8.4815447410900848</c:v>
                </c:pt>
                <c:pt idx="97">
                  <c:v>7.9736426484314418</c:v>
                </c:pt>
                <c:pt idx="98">
                  <c:v>7.692300616981802</c:v>
                </c:pt>
                <c:pt idx="99">
                  <c:v>7.5787593386505208</c:v>
                </c:pt>
                <c:pt idx="100">
                  <c:v>7.6206448256651846</c:v>
                </c:pt>
                <c:pt idx="101">
                  <c:v>7.5792434626378355</c:v>
                </c:pt>
                <c:pt idx="102">
                  <c:v>7.8178481896583971</c:v>
                </c:pt>
                <c:pt idx="103">
                  <c:v>7.4952898355483928</c:v>
                </c:pt>
                <c:pt idx="104">
                  <c:v>7.1798685141899119</c:v>
                </c:pt>
                <c:pt idx="105">
                  <c:v>7.0409805421066913</c:v>
                </c:pt>
                <c:pt idx="106">
                  <c:v>8.1155534422627316</c:v>
                </c:pt>
                <c:pt idx="107">
                  <c:v>8.9935503752128625</c:v>
                </c:pt>
                <c:pt idx="108">
                  <c:v>9.500460361140096</c:v>
                </c:pt>
                <c:pt idx="109">
                  <c:v>8.9670813034861681</c:v>
                </c:pt>
                <c:pt idx="110">
                  <c:v>8.7061320711392813</c:v>
                </c:pt>
                <c:pt idx="111">
                  <c:v>8.24073024991959</c:v>
                </c:pt>
                <c:pt idx="112">
                  <c:v>8.4362735182966127</c:v>
                </c:pt>
                <c:pt idx="113">
                  <c:v>8.4292710979982086</c:v>
                </c:pt>
                <c:pt idx="114">
                  <c:v>8.7947894513752587</c:v>
                </c:pt>
                <c:pt idx="115">
                  <c:v>8.4610322783721159</c:v>
                </c:pt>
                <c:pt idx="116">
                  <c:v>8.0528050876089186</c:v>
                </c:pt>
                <c:pt idx="117">
                  <c:v>7.623993137920861</c:v>
                </c:pt>
                <c:pt idx="118">
                  <c:v>8.5541829812060097</c:v>
                </c:pt>
                <c:pt idx="119">
                  <c:v>9.2514307484513001</c:v>
                </c:pt>
                <c:pt idx="120">
                  <c:v>10.373694120185899</c:v>
                </c:pt>
                <c:pt idx="121">
                  <c:v>12.474271738505589</c:v>
                </c:pt>
                <c:pt idx="122">
                  <c:v>15.846701186931075</c:v>
                </c:pt>
                <c:pt idx="123">
                  <c:v>18.014103517659592</c:v>
                </c:pt>
                <c:pt idx="124">
                  <c:v>17.6848208988993</c:v>
                </c:pt>
                <c:pt idx="125">
                  <c:v>15.915766274605028</c:v>
                </c:pt>
                <c:pt idx="126">
                  <c:v>14.628954835900998</c:v>
                </c:pt>
                <c:pt idx="127">
                  <c:v>12.79387617625178</c:v>
                </c:pt>
                <c:pt idx="128">
                  <c:v>11.650940681565263</c:v>
                </c:pt>
                <c:pt idx="129">
                  <c:v>10.913743144392813</c:v>
                </c:pt>
                <c:pt idx="130">
                  <c:v>11.976388135784891</c:v>
                </c:pt>
                <c:pt idx="131">
                  <c:v>12.684712887707651</c:v>
                </c:pt>
                <c:pt idx="132">
                  <c:v>13.03052387995953</c:v>
                </c:pt>
                <c:pt idx="133">
                  <c:v>12.564022394526697</c:v>
                </c:pt>
                <c:pt idx="134">
                  <c:v>12.582355961214262</c:v>
                </c:pt>
                <c:pt idx="135">
                  <c:v>12.750702072284966</c:v>
                </c:pt>
                <c:pt idx="136">
                  <c:v>11.702567110670579</c:v>
                </c:pt>
                <c:pt idx="137">
                  <c:v>10.924076333334403</c:v>
                </c:pt>
                <c:pt idx="138">
                  <c:v>10.095388779075046</c:v>
                </c:pt>
                <c:pt idx="139">
                  <c:v>9.9930280637265145</c:v>
                </c:pt>
                <c:pt idx="140">
                  <c:v>9.5903215661813288</c:v>
                </c:pt>
                <c:pt idx="141">
                  <c:v>9.1945286031828033</c:v>
                </c:pt>
                <c:pt idx="142">
                  <c:v>9.669086787204213</c:v>
                </c:pt>
                <c:pt idx="143">
                  <c:v>10.040826967926158</c:v>
                </c:pt>
                <c:pt idx="144">
                  <c:v>10.365628304865645</c:v>
                </c:pt>
                <c:pt idx="145">
                  <c:v>9.6062330477938538</c:v>
                </c:pt>
                <c:pt idx="146">
                  <c:v>9.0012530112850193</c:v>
                </c:pt>
                <c:pt idx="147">
                  <c:v>8.8561595213210182</c:v>
                </c:pt>
                <c:pt idx="148">
                  <c:v>8.8321397439440101</c:v>
                </c:pt>
                <c:pt idx="149">
                  <c:v>8.9007365077686416</c:v>
                </c:pt>
                <c:pt idx="150">
                  <c:v>8.7782423808820056</c:v>
                </c:pt>
                <c:pt idx="151">
                  <c:v>8.3538287824836228</c:v>
                </c:pt>
                <c:pt idx="152">
                  <c:v>8.0024373399930475</c:v>
                </c:pt>
                <c:pt idx="153">
                  <c:v>7.8376307595901462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3060-4DD9-BFDA-8FBEB5E7E64F}"/>
            </c:ext>
          </c:extLst>
        </c:ser>
        <c:ser>
          <c:idx val="2"/>
          <c:order val="2"/>
          <c:tx>
            <c:strRef>
              <c:f>'[anexo_empleo_dic_22 (2).xlsx]Total_nacional_TD_Sexo_Trim'!$A$15</c:f>
              <c:strCache>
                <c:ptCount val="1"/>
                <c:pt idx="0">
                  <c:v>TD Mujeres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6530225506916819E-2"/>
                  <c:y val="-3.4924330616996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060-4DD9-BFDA-8FBEB5E7E64F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060-4DD9-BFDA-8FBEB5E7E64F}"/>
                </c:ext>
              </c:extLst>
            </c:dLbl>
            <c:dLbl>
              <c:idx val="2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060-4DD9-BFDA-8FBEB5E7E64F}"/>
                </c:ext>
              </c:extLst>
            </c:dLbl>
            <c:dLbl>
              <c:idx val="3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060-4DD9-BFDA-8FBEB5E7E64F}"/>
                </c:ext>
              </c:extLst>
            </c:dLbl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060-4DD9-BFDA-8FBEB5E7E64F}"/>
                </c:ext>
              </c:extLst>
            </c:dLbl>
            <c:dLbl>
              <c:idx val="5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060-4DD9-BFDA-8FBEB5E7E64F}"/>
                </c:ext>
              </c:extLst>
            </c:dLbl>
            <c:dLbl>
              <c:idx val="6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060-4DD9-BFDA-8FBEB5E7E64F}"/>
                </c:ext>
              </c:extLst>
            </c:dLbl>
            <c:dLbl>
              <c:idx val="8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060-4DD9-BFDA-8FBEB5E7E64F}"/>
                </c:ext>
              </c:extLst>
            </c:dLbl>
            <c:dLbl>
              <c:idx val="9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060-4DD9-BFDA-8FBEB5E7E64F}"/>
                </c:ext>
              </c:extLst>
            </c:dLbl>
            <c:dLbl>
              <c:idx val="10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060-4DD9-BFDA-8FBEB5E7E64F}"/>
                </c:ext>
              </c:extLst>
            </c:dLbl>
            <c:dLbl>
              <c:idx val="1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060-4DD9-BFDA-8FBEB5E7E64F}"/>
                </c:ext>
              </c:extLst>
            </c:dLbl>
            <c:dLbl>
              <c:idx val="13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060-4DD9-BFDA-8FBEB5E7E64F}"/>
                </c:ext>
              </c:extLst>
            </c:dLbl>
            <c:dLbl>
              <c:idx val="1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060-4DD9-BFDA-8FBEB5E7E64F}"/>
                </c:ext>
              </c:extLst>
            </c:dLbl>
            <c:dLbl>
              <c:idx val="15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060-4DD9-BFDA-8FBEB5E7E6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'[anexo_empleo_dic_22 (2).xlsx]Total_nacional_TD_Sexo_Trim'!$B$11:$EY$12</c:f>
              <c:multiLvlStrCache>
                <c:ptCount val="154"/>
                <c:lvl>
                  <c:pt idx="0">
                    <c:v>Ene - Mar</c:v>
                  </c:pt>
                  <c:pt idx="1">
                    <c:v>Feb-Abr</c:v>
                  </c:pt>
                  <c:pt idx="2">
                    <c:v>Mar - May</c:v>
                  </c:pt>
                  <c:pt idx="3">
                    <c:v>Abr - Jun</c:v>
                  </c:pt>
                  <c:pt idx="4">
                    <c:v>May - Jul</c:v>
                  </c:pt>
                  <c:pt idx="5">
                    <c:v>Jun - Ago</c:v>
                  </c:pt>
                  <c:pt idx="6">
                    <c:v>Jul - Sep</c:v>
                  </c:pt>
                  <c:pt idx="7">
                    <c:v>Ago - Oct</c:v>
                  </c:pt>
                  <c:pt idx="8">
                    <c:v>Sep - Nov</c:v>
                  </c:pt>
                  <c:pt idx="9">
                    <c:v>Oct - Dic</c:v>
                  </c:pt>
                  <c:pt idx="10">
                    <c:v>Nov 10-Ene 11</c:v>
                  </c:pt>
                  <c:pt idx="11">
                    <c:v>Dic 10 - Feb 11</c:v>
                  </c:pt>
                  <c:pt idx="12">
                    <c:v>Ene - Mar</c:v>
                  </c:pt>
                  <c:pt idx="13">
                    <c:v>Feb-Abr</c:v>
                  </c:pt>
                  <c:pt idx="14">
                    <c:v>Mar - May</c:v>
                  </c:pt>
                  <c:pt idx="15">
                    <c:v>Abr - Jun</c:v>
                  </c:pt>
                  <c:pt idx="16">
                    <c:v>May - Jul</c:v>
                  </c:pt>
                  <c:pt idx="17">
                    <c:v>Jun - Ago</c:v>
                  </c:pt>
                  <c:pt idx="18">
                    <c:v>Jul - Sep</c:v>
                  </c:pt>
                  <c:pt idx="19">
                    <c:v>Ago - Oct</c:v>
                  </c:pt>
                  <c:pt idx="20">
                    <c:v>Sep - Nov</c:v>
                  </c:pt>
                  <c:pt idx="21">
                    <c:v>Oct - Dic</c:v>
                  </c:pt>
                  <c:pt idx="22">
                    <c:v>Nov 11-Ene 12</c:v>
                  </c:pt>
                  <c:pt idx="23">
                    <c:v>Dic 11 - Feb 12</c:v>
                  </c:pt>
                  <c:pt idx="24">
                    <c:v>Ene - Mar</c:v>
                  </c:pt>
                  <c:pt idx="25">
                    <c:v>Feb-Abr</c:v>
                  </c:pt>
                  <c:pt idx="26">
                    <c:v>Mar - May</c:v>
                  </c:pt>
                  <c:pt idx="27">
                    <c:v>Abr - Jun</c:v>
                  </c:pt>
                  <c:pt idx="28">
                    <c:v>May - Jul</c:v>
                  </c:pt>
                  <c:pt idx="29">
                    <c:v>Jun - Ago</c:v>
                  </c:pt>
                  <c:pt idx="30">
                    <c:v>Jul - Sep</c:v>
                  </c:pt>
                  <c:pt idx="31">
                    <c:v>Ago - Oct</c:v>
                  </c:pt>
                  <c:pt idx="32">
                    <c:v>Sep - Nov</c:v>
                  </c:pt>
                  <c:pt idx="33">
                    <c:v>Oct - Dic</c:v>
                  </c:pt>
                  <c:pt idx="34">
                    <c:v>Nov12 - Ene13</c:v>
                  </c:pt>
                  <c:pt idx="35">
                    <c:v>Dic 12 - Feb 13</c:v>
                  </c:pt>
                  <c:pt idx="36">
                    <c:v>Ene - Mar</c:v>
                  </c:pt>
                  <c:pt idx="37">
                    <c:v>Feb - Abr</c:v>
                  </c:pt>
                  <c:pt idx="38">
                    <c:v>Mar - May</c:v>
                  </c:pt>
                  <c:pt idx="39">
                    <c:v>Abr - Jun</c:v>
                  </c:pt>
                  <c:pt idx="40">
                    <c:v>May - Jul</c:v>
                  </c:pt>
                  <c:pt idx="41">
                    <c:v>Jun - Ago</c:v>
                  </c:pt>
                  <c:pt idx="42">
                    <c:v>Jul - Sep</c:v>
                  </c:pt>
                  <c:pt idx="43">
                    <c:v>Ago - Oct</c:v>
                  </c:pt>
                  <c:pt idx="44">
                    <c:v>Sep - Nov</c:v>
                  </c:pt>
                  <c:pt idx="45">
                    <c:v>Oct - Dic</c:v>
                  </c:pt>
                  <c:pt idx="46">
                    <c:v>Nov13 - Ene14</c:v>
                  </c:pt>
                  <c:pt idx="47">
                    <c:v>Dic 13 - Feb 14</c:v>
                  </c:pt>
                  <c:pt idx="48">
                    <c:v>Ene - Mar</c:v>
                  </c:pt>
                  <c:pt idx="49">
                    <c:v>Feb - Abr</c:v>
                  </c:pt>
                  <c:pt idx="50">
                    <c:v>Mar - May</c:v>
                  </c:pt>
                  <c:pt idx="51">
                    <c:v>Abr - Jun</c:v>
                  </c:pt>
                  <c:pt idx="52">
                    <c:v>May- Jul</c:v>
                  </c:pt>
                  <c:pt idx="53">
                    <c:v>Jun - Ago</c:v>
                  </c:pt>
                  <c:pt idx="54">
                    <c:v>Jul - Sep</c:v>
                  </c:pt>
                  <c:pt idx="55">
                    <c:v>Ago - Oct</c:v>
                  </c:pt>
                  <c:pt idx="56">
                    <c:v>Sep - Nov</c:v>
                  </c:pt>
                  <c:pt idx="57">
                    <c:v>Oct - Dic</c:v>
                  </c:pt>
                  <c:pt idx="58">
                    <c:v>Nov 14 - Ene 15</c:v>
                  </c:pt>
                  <c:pt idx="59">
                    <c:v>Dic 14 - Feb 15</c:v>
                  </c:pt>
                  <c:pt idx="60">
                    <c:v>Ene - Mar</c:v>
                  </c:pt>
                  <c:pt idx="61">
                    <c:v>Feb - Abr</c:v>
                  </c:pt>
                  <c:pt idx="62">
                    <c:v>Mar - May</c:v>
                  </c:pt>
                  <c:pt idx="63">
                    <c:v>Abr - Jun</c:v>
                  </c:pt>
                  <c:pt idx="64">
                    <c:v>May - Jul</c:v>
                  </c:pt>
                  <c:pt idx="65">
                    <c:v>Jun - Ago</c:v>
                  </c:pt>
                  <c:pt idx="66">
                    <c:v>Jul - Sep</c:v>
                  </c:pt>
                  <c:pt idx="67">
                    <c:v>Ago - Oct</c:v>
                  </c:pt>
                  <c:pt idx="68">
                    <c:v>Sep - Nov</c:v>
                  </c:pt>
                  <c:pt idx="69">
                    <c:v>Oct - Dic</c:v>
                  </c:pt>
                  <c:pt idx="70">
                    <c:v>Nov 15 - Ene 16</c:v>
                  </c:pt>
                  <c:pt idx="71">
                    <c:v>Dic 15 - Feb 16</c:v>
                  </c:pt>
                  <c:pt idx="72">
                    <c:v>Ene - Mar </c:v>
                  </c:pt>
                  <c:pt idx="73">
                    <c:v>Feb - Abr </c:v>
                  </c:pt>
                  <c:pt idx="74">
                    <c:v>Mar - May</c:v>
                  </c:pt>
                  <c:pt idx="75">
                    <c:v>Abr - Jun</c:v>
                  </c:pt>
                  <c:pt idx="76">
                    <c:v>May - Jul</c:v>
                  </c:pt>
                  <c:pt idx="77">
                    <c:v>Jun - Ago</c:v>
                  </c:pt>
                  <c:pt idx="78">
                    <c:v>Jul - Sep</c:v>
                  </c:pt>
                  <c:pt idx="79">
                    <c:v>Ago - Oct</c:v>
                  </c:pt>
                  <c:pt idx="80">
                    <c:v>Sep - Nov</c:v>
                  </c:pt>
                  <c:pt idx="81">
                    <c:v>Oct - Dic</c:v>
                  </c:pt>
                  <c:pt idx="82">
                    <c:v>Nov 16 - Ene 17</c:v>
                  </c:pt>
                  <c:pt idx="83">
                    <c:v>Dic 16 - Feb 17</c:v>
                  </c:pt>
                  <c:pt idx="84">
                    <c:v>Ene - Mar</c:v>
                  </c:pt>
                  <c:pt idx="85">
                    <c:v>Feb - Abr</c:v>
                  </c:pt>
                  <c:pt idx="86">
                    <c:v>Mar - May</c:v>
                  </c:pt>
                  <c:pt idx="87">
                    <c:v>Abr - Jun</c:v>
                  </c:pt>
                  <c:pt idx="88">
                    <c:v>May - Jul</c:v>
                  </c:pt>
                  <c:pt idx="89">
                    <c:v>Jun - Ago</c:v>
                  </c:pt>
                  <c:pt idx="90">
                    <c:v>Jul - Sep</c:v>
                  </c:pt>
                  <c:pt idx="91">
                    <c:v>Ago - Oct</c:v>
                  </c:pt>
                  <c:pt idx="92">
                    <c:v>Sep - Nov</c:v>
                  </c:pt>
                  <c:pt idx="93">
                    <c:v>Oct - Dic</c:v>
                  </c:pt>
                  <c:pt idx="94">
                    <c:v>Nov 17 - Ene 18</c:v>
                  </c:pt>
                  <c:pt idx="95">
                    <c:v>Dic 17 - Feb 18</c:v>
                  </c:pt>
                  <c:pt idx="96">
                    <c:v>Ene - Mar</c:v>
                  </c:pt>
                  <c:pt idx="97">
                    <c:v>Feb - Abr</c:v>
                  </c:pt>
                  <c:pt idx="98">
                    <c:v>Mar - May</c:v>
                  </c:pt>
                  <c:pt idx="99">
                    <c:v>Abr - Jun</c:v>
                  </c:pt>
                  <c:pt idx="100">
                    <c:v>May - Jul</c:v>
                  </c:pt>
                  <c:pt idx="101">
                    <c:v>Jun - Ago</c:v>
                  </c:pt>
                  <c:pt idx="102">
                    <c:v>Jul - Sep</c:v>
                  </c:pt>
                  <c:pt idx="103">
                    <c:v>Ago - Oct</c:v>
                  </c:pt>
                  <c:pt idx="104">
                    <c:v>Sep - Nov</c:v>
                  </c:pt>
                  <c:pt idx="105">
                    <c:v>Oct - Dic</c:v>
                  </c:pt>
                  <c:pt idx="106">
                    <c:v>Nov 18 - Ene 19</c:v>
                  </c:pt>
                  <c:pt idx="107">
                    <c:v>Dic 18 - Feb 19</c:v>
                  </c:pt>
                  <c:pt idx="108">
                    <c:v>Ene - Mar</c:v>
                  </c:pt>
                  <c:pt idx="109">
                    <c:v>Feb - Abr</c:v>
                  </c:pt>
                  <c:pt idx="110">
                    <c:v>Mar - May</c:v>
                  </c:pt>
                  <c:pt idx="111">
                    <c:v>Abr - Jun</c:v>
                  </c:pt>
                  <c:pt idx="112">
                    <c:v>May - Jul</c:v>
                  </c:pt>
                  <c:pt idx="113">
                    <c:v>Jun- Ago</c:v>
                  </c:pt>
                  <c:pt idx="114">
                    <c:v>Jul - Sep</c:v>
                  </c:pt>
                  <c:pt idx="115">
                    <c:v>Ago - Oct</c:v>
                  </c:pt>
                  <c:pt idx="116">
                    <c:v>Sep - Nov</c:v>
                  </c:pt>
                  <c:pt idx="117">
                    <c:v>Oct - Dic</c:v>
                  </c:pt>
                  <c:pt idx="118">
                    <c:v>Nov 19 - Ene 20</c:v>
                  </c:pt>
                  <c:pt idx="119">
                    <c:v>Dic 19 - Feb 20</c:v>
                  </c:pt>
                  <c:pt idx="120">
                    <c:v>Ene - Mar</c:v>
                  </c:pt>
                  <c:pt idx="121">
                    <c:v>Feb - Abr</c:v>
                  </c:pt>
                  <c:pt idx="122">
                    <c:v>Mar - May</c:v>
                  </c:pt>
                  <c:pt idx="123">
                    <c:v>Abr - Jun </c:v>
                  </c:pt>
                  <c:pt idx="124">
                    <c:v>May - Jul</c:v>
                  </c:pt>
                  <c:pt idx="125">
                    <c:v>Jun - Ago</c:v>
                  </c:pt>
                  <c:pt idx="126">
                    <c:v>Jul - Sep</c:v>
                  </c:pt>
                  <c:pt idx="127">
                    <c:v>Ago - Oct</c:v>
                  </c:pt>
                  <c:pt idx="128">
                    <c:v>Sep - Nov</c:v>
                  </c:pt>
                  <c:pt idx="129">
                    <c:v>Oct - Dic</c:v>
                  </c:pt>
                  <c:pt idx="130">
                    <c:v>Nov 20 - Ene 21</c:v>
                  </c:pt>
                  <c:pt idx="131">
                    <c:v>Dic 20 - Feb 21</c:v>
                  </c:pt>
                  <c:pt idx="132">
                    <c:v>Ene - Mar</c:v>
                  </c:pt>
                  <c:pt idx="133">
                    <c:v>Feb - Abr</c:v>
                  </c:pt>
                  <c:pt idx="134">
                    <c:v>Mar - May</c:v>
                  </c:pt>
                  <c:pt idx="135">
                    <c:v>Abr - Jun </c:v>
                  </c:pt>
                  <c:pt idx="136">
                    <c:v>May - Jul</c:v>
                  </c:pt>
                  <c:pt idx="137">
                    <c:v>Jun - Ago</c:v>
                  </c:pt>
                  <c:pt idx="138">
                    <c:v>Jul - Sep</c:v>
                  </c:pt>
                  <c:pt idx="139">
                    <c:v>Ago - Oct</c:v>
                  </c:pt>
                  <c:pt idx="140">
                    <c:v>Sep - Nov</c:v>
                  </c:pt>
                  <c:pt idx="141">
                    <c:v>Oct - Dic</c:v>
                  </c:pt>
                  <c:pt idx="142">
                    <c:v>Nov 21 - Ene 22</c:v>
                  </c:pt>
                  <c:pt idx="143">
                    <c:v>Dic 21 - Feb 22</c:v>
                  </c:pt>
                  <c:pt idx="144">
                    <c:v>Ene - Mar</c:v>
                  </c:pt>
                  <c:pt idx="145">
                    <c:v>Feb - Abr</c:v>
                  </c:pt>
                  <c:pt idx="146">
                    <c:v>Mar - May</c:v>
                  </c:pt>
                  <c:pt idx="147">
                    <c:v>Abr - Jun</c:v>
                  </c:pt>
                  <c:pt idx="148">
                    <c:v>May - Jul</c:v>
                  </c:pt>
                  <c:pt idx="149">
                    <c:v>Jun - Ago</c:v>
                  </c:pt>
                  <c:pt idx="150">
                    <c:v>Jul - Sep</c:v>
                  </c:pt>
                  <c:pt idx="151">
                    <c:v>Ago - Oct</c:v>
                  </c:pt>
                  <c:pt idx="152">
                    <c:v>Sep - Nov</c:v>
                  </c:pt>
                  <c:pt idx="153">
                    <c:v>Oct - Dic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  <c:pt idx="48">
                    <c:v>2014</c:v>
                  </c:pt>
                  <c:pt idx="60">
                    <c:v>2015</c:v>
                  </c:pt>
                  <c:pt idx="72">
                    <c:v>2016</c:v>
                  </c:pt>
                  <c:pt idx="84">
                    <c:v>2017</c:v>
                  </c:pt>
                  <c:pt idx="96">
                    <c:v>2018</c:v>
                  </c:pt>
                  <c:pt idx="108">
                    <c:v>2019</c:v>
                  </c:pt>
                  <c:pt idx="120">
                    <c:v>2020</c:v>
                  </c:pt>
                  <c:pt idx="132">
                    <c:v>2021</c:v>
                  </c:pt>
                  <c:pt idx="144">
                    <c:v>2022</c:v>
                  </c:pt>
                </c:lvl>
              </c:multiLvlStrCache>
            </c:multiLvlStrRef>
          </c:cat>
          <c:val>
            <c:numRef>
              <c:f>'[anexo_empleo_dic_22 (2).xlsx]Total_nacional_TD_Sexo_Trim'!$B$15:$EY$15</c:f>
              <c:numCache>
                <c:formatCode>_(* #,##0.0_);_(* \(#,##0.0\);_(* "-"??_);_(@_)</c:formatCode>
                <c:ptCount val="154"/>
                <c:pt idx="0">
                  <c:v>17.078208861393872</c:v>
                </c:pt>
                <c:pt idx="1">
                  <c:v>16.142459313530342</c:v>
                </c:pt>
                <c:pt idx="2">
                  <c:v>15.852863668263648</c:v>
                </c:pt>
                <c:pt idx="3">
                  <c:v>15.777220635694759</c:v>
                </c:pt>
                <c:pt idx="4">
                  <c:v>15.975756289849146</c:v>
                </c:pt>
                <c:pt idx="5">
                  <c:v>15.954365100499068</c:v>
                </c:pt>
                <c:pt idx="6">
                  <c:v>15.523460036267414</c:v>
                </c:pt>
                <c:pt idx="7">
                  <c:v>14.758942595693474</c:v>
                </c:pt>
                <c:pt idx="8">
                  <c:v>14.438371352540965</c:v>
                </c:pt>
                <c:pt idx="9">
                  <c:v>14.779668164322782</c:v>
                </c:pt>
                <c:pt idx="10">
                  <c:v>16.24754823710343</c:v>
                </c:pt>
                <c:pt idx="11">
                  <c:v>17.50518317624417</c:v>
                </c:pt>
                <c:pt idx="12">
                  <c:v>17.163788365330571</c:v>
                </c:pt>
                <c:pt idx="13">
                  <c:v>15.950115512664597</c:v>
                </c:pt>
                <c:pt idx="14">
                  <c:v>14.662135966612691</c:v>
                </c:pt>
                <c:pt idx="15">
                  <c:v>14.530685477419997</c:v>
                </c:pt>
                <c:pt idx="16">
                  <c:v>14.695601370793906</c:v>
                </c:pt>
                <c:pt idx="17">
                  <c:v>14.377641074068997</c:v>
                </c:pt>
                <c:pt idx="18">
                  <c:v>14.082150979437374</c:v>
                </c:pt>
                <c:pt idx="19">
                  <c:v>13.001567939726632</c:v>
                </c:pt>
                <c:pt idx="20">
                  <c:v>12.662987059491851</c:v>
                </c:pt>
                <c:pt idx="21">
                  <c:v>12.776565863797742</c:v>
                </c:pt>
                <c:pt idx="22">
                  <c:v>14.58077107996367</c:v>
                </c:pt>
                <c:pt idx="23">
                  <c:v>15.896540398546048</c:v>
                </c:pt>
                <c:pt idx="24">
                  <c:v>15.825329714461772</c:v>
                </c:pt>
                <c:pt idx="25">
                  <c:v>14.579872111554787</c:v>
                </c:pt>
                <c:pt idx="26">
                  <c:v>13.883801989658243</c:v>
                </c:pt>
                <c:pt idx="27">
                  <c:v>13.930266578263293</c:v>
                </c:pt>
                <c:pt idx="28">
                  <c:v>14.094348318283012</c:v>
                </c:pt>
                <c:pt idx="29">
                  <c:v>13.763266112736511</c:v>
                </c:pt>
                <c:pt idx="30">
                  <c:v>13.437134080789637</c:v>
                </c:pt>
                <c:pt idx="31">
                  <c:v>12.647720180519975</c:v>
                </c:pt>
                <c:pt idx="32">
                  <c:v>12.350766371929044</c:v>
                </c:pt>
                <c:pt idx="33">
                  <c:v>12.745612428691027</c:v>
                </c:pt>
                <c:pt idx="34">
                  <c:v>14.153320214634043</c:v>
                </c:pt>
                <c:pt idx="35">
                  <c:v>15.4419233450961</c:v>
                </c:pt>
                <c:pt idx="36">
                  <c:v>15.186227789187587</c:v>
                </c:pt>
                <c:pt idx="37">
                  <c:v>14.206222980469635</c:v>
                </c:pt>
                <c:pt idx="38">
                  <c:v>12.866375146212567</c:v>
                </c:pt>
                <c:pt idx="39">
                  <c:v>12.588633093215092</c:v>
                </c:pt>
                <c:pt idx="40">
                  <c:v>12.677320924531857</c:v>
                </c:pt>
                <c:pt idx="41">
                  <c:v>12.841039753291925</c:v>
                </c:pt>
                <c:pt idx="42">
                  <c:v>12.694284866048946</c:v>
                </c:pt>
                <c:pt idx="43">
                  <c:v>11.583452532612371</c:v>
                </c:pt>
                <c:pt idx="44">
                  <c:v>11.165996126970343</c:v>
                </c:pt>
                <c:pt idx="45">
                  <c:v>11.366397629236534</c:v>
                </c:pt>
                <c:pt idx="46">
                  <c:v>13.154308092044213</c:v>
                </c:pt>
                <c:pt idx="47">
                  <c:v>14.402635858435955</c:v>
                </c:pt>
                <c:pt idx="48">
                  <c:v>14.457603995434692</c:v>
                </c:pt>
                <c:pt idx="49">
                  <c:v>13.169507215053494</c:v>
                </c:pt>
                <c:pt idx="50">
                  <c:v>12.013010609929268</c:v>
                </c:pt>
                <c:pt idx="51">
                  <c:v>11.92549839525884</c:v>
                </c:pt>
                <c:pt idx="52">
                  <c:v>11.916574252551635</c:v>
                </c:pt>
                <c:pt idx="53">
                  <c:v>11.93650549323951</c:v>
                </c:pt>
                <c:pt idx="54">
                  <c:v>11.50986196205853</c:v>
                </c:pt>
                <c:pt idx="55">
                  <c:v>11.027934096117606</c:v>
                </c:pt>
                <c:pt idx="56">
                  <c:v>10.786541205500969</c:v>
                </c:pt>
                <c:pt idx="57">
                  <c:v>11.081732136906359</c:v>
                </c:pt>
                <c:pt idx="58">
                  <c:v>12.562830573285577</c:v>
                </c:pt>
                <c:pt idx="59">
                  <c:v>13.580875187362107</c:v>
                </c:pt>
                <c:pt idx="60">
                  <c:v>13.522927005319085</c:v>
                </c:pt>
                <c:pt idx="61">
                  <c:v>12.708469049716356</c:v>
                </c:pt>
                <c:pt idx="62">
                  <c:v>11.943557488401117</c:v>
                </c:pt>
                <c:pt idx="63">
                  <c:v>11.894569305549886</c:v>
                </c:pt>
                <c:pt idx="64">
                  <c:v>11.573655299354328</c:v>
                </c:pt>
                <c:pt idx="65">
                  <c:v>11.910454023127205</c:v>
                </c:pt>
                <c:pt idx="66">
                  <c:v>11.829090027507073</c:v>
                </c:pt>
                <c:pt idx="67">
                  <c:v>11.713217613320905</c:v>
                </c:pt>
                <c:pt idx="68">
                  <c:v>10.906489540464946</c:v>
                </c:pt>
                <c:pt idx="69">
                  <c:v>11.187951867682569</c:v>
                </c:pt>
                <c:pt idx="70">
                  <c:v>13.027856508293361</c:v>
                </c:pt>
                <c:pt idx="71">
                  <c:v>14.270789558214098</c:v>
                </c:pt>
                <c:pt idx="72">
                  <c:v>14.607030878450566</c:v>
                </c:pt>
                <c:pt idx="73">
                  <c:v>13.102264450026027</c:v>
                </c:pt>
                <c:pt idx="74">
                  <c:v>12.445357388143176</c:v>
                </c:pt>
                <c:pt idx="75">
                  <c:v>11.894968336522229</c:v>
                </c:pt>
                <c:pt idx="76">
                  <c:v>12.187509545594457</c:v>
                </c:pt>
                <c:pt idx="77">
                  <c:v>12.178526114954133</c:v>
                </c:pt>
                <c:pt idx="78">
                  <c:v>12.131479826164963</c:v>
                </c:pt>
                <c:pt idx="79">
                  <c:v>11.482290893227379</c:v>
                </c:pt>
                <c:pt idx="80">
                  <c:v>10.81853946384089</c:v>
                </c:pt>
                <c:pt idx="81">
                  <c:v>11.05248892048183</c:v>
                </c:pt>
                <c:pt idx="82">
                  <c:v>12.400579280228829</c:v>
                </c:pt>
                <c:pt idx="83">
                  <c:v>14.121669841704851</c:v>
                </c:pt>
                <c:pt idx="84">
                  <c:v>14.428003640619677</c:v>
                </c:pt>
                <c:pt idx="85">
                  <c:v>13.099148464310181</c:v>
                </c:pt>
                <c:pt idx="86">
                  <c:v>12.463205174432499</c:v>
                </c:pt>
                <c:pt idx="87">
                  <c:v>12.040376348571129</c:v>
                </c:pt>
                <c:pt idx="88">
                  <c:v>12.732068646402947</c:v>
                </c:pt>
                <c:pt idx="89">
                  <c:v>12.451594033574573</c:v>
                </c:pt>
                <c:pt idx="90">
                  <c:v>12.641597157168091</c:v>
                </c:pt>
                <c:pt idx="91">
                  <c:v>11.823804722586436</c:v>
                </c:pt>
                <c:pt idx="92">
                  <c:v>11.644119449350685</c:v>
                </c:pt>
                <c:pt idx="93">
                  <c:v>11.396263073957911</c:v>
                </c:pt>
                <c:pt idx="94">
                  <c:v>13.042569833009713</c:v>
                </c:pt>
                <c:pt idx="95">
                  <c:v>14.055485924457765</c:v>
                </c:pt>
                <c:pt idx="96">
                  <c:v>14.49124156324047</c:v>
                </c:pt>
                <c:pt idx="97">
                  <c:v>13.233162715243823</c:v>
                </c:pt>
                <c:pt idx="98">
                  <c:v>12.657595196325181</c:v>
                </c:pt>
                <c:pt idx="99">
                  <c:v>12.445279455361563</c:v>
                </c:pt>
                <c:pt idx="100">
                  <c:v>12.677630829773653</c:v>
                </c:pt>
                <c:pt idx="101">
                  <c:v>12.300935469951309</c:v>
                </c:pt>
                <c:pt idx="102">
                  <c:v>12.261881541304831</c:v>
                </c:pt>
                <c:pt idx="103">
                  <c:v>12.13249053936042</c:v>
                </c:pt>
                <c:pt idx="104">
                  <c:v>12.22327933508924</c:v>
                </c:pt>
                <c:pt idx="105">
                  <c:v>12.678582069771792</c:v>
                </c:pt>
                <c:pt idx="106">
                  <c:v>14.171210971636775</c:v>
                </c:pt>
                <c:pt idx="107">
                  <c:v>15.383594065125553</c:v>
                </c:pt>
                <c:pt idx="108">
                  <c:v>15.636705485500851</c:v>
                </c:pt>
                <c:pt idx="109">
                  <c:v>14.457547234809409</c:v>
                </c:pt>
                <c:pt idx="110">
                  <c:v>13.906156003309619</c:v>
                </c:pt>
                <c:pt idx="111">
                  <c:v>13.384296793093284</c:v>
                </c:pt>
                <c:pt idx="112">
                  <c:v>13.603367741469704</c:v>
                </c:pt>
                <c:pt idx="113">
                  <c:v>13.830344526919802</c:v>
                </c:pt>
                <c:pt idx="114">
                  <c:v>14.18065017828444</c:v>
                </c:pt>
                <c:pt idx="115">
                  <c:v>13.696037563695294</c:v>
                </c:pt>
                <c:pt idx="116">
                  <c:v>13.009774466951518</c:v>
                </c:pt>
                <c:pt idx="117">
                  <c:v>12.972691413463847</c:v>
                </c:pt>
                <c:pt idx="118">
                  <c:v>14.366861660781922</c:v>
                </c:pt>
                <c:pt idx="119">
                  <c:v>15.967460995856364</c:v>
                </c:pt>
                <c:pt idx="120">
                  <c:v>16.971660411554769</c:v>
                </c:pt>
                <c:pt idx="121">
                  <c:v>19.112964069803358</c:v>
                </c:pt>
                <c:pt idx="122">
                  <c:v>22.018988788447029</c:v>
                </c:pt>
                <c:pt idx="123">
                  <c:v>25.151544555527639</c:v>
                </c:pt>
                <c:pt idx="124">
                  <c:v>26.0137900970829</c:v>
                </c:pt>
                <c:pt idx="125">
                  <c:v>24.871691350519544</c:v>
                </c:pt>
                <c:pt idx="126">
                  <c:v>23.339655698161391</c:v>
                </c:pt>
                <c:pt idx="127">
                  <c:v>21.290608240601397</c:v>
                </c:pt>
                <c:pt idx="128">
                  <c:v>20.020038522552973</c:v>
                </c:pt>
                <c:pt idx="129">
                  <c:v>19.184108521236762</c:v>
                </c:pt>
                <c:pt idx="130">
                  <c:v>19.548397904595934</c:v>
                </c:pt>
                <c:pt idx="131">
                  <c:v>19.927271091660685</c:v>
                </c:pt>
                <c:pt idx="132">
                  <c:v>20.172093505843758</c:v>
                </c:pt>
                <c:pt idx="133">
                  <c:v>19.202104660939813</c:v>
                </c:pt>
                <c:pt idx="134">
                  <c:v>18.872667589289168</c:v>
                </c:pt>
                <c:pt idx="135">
                  <c:v>18.54439931259272</c:v>
                </c:pt>
                <c:pt idx="136">
                  <c:v>18.052184718865217</c:v>
                </c:pt>
                <c:pt idx="137">
                  <c:v>17.281851859452114</c:v>
                </c:pt>
                <c:pt idx="138">
                  <c:v>16.307332346970373</c:v>
                </c:pt>
                <c:pt idx="139">
                  <c:v>15.600978007708925</c:v>
                </c:pt>
                <c:pt idx="140">
                  <c:v>15.064894418721785</c:v>
                </c:pt>
                <c:pt idx="141">
                  <c:v>14.886726963161545</c:v>
                </c:pt>
                <c:pt idx="142">
                  <c:v>16.304885032361799</c:v>
                </c:pt>
                <c:pt idx="143">
                  <c:v>16.816631178286158</c:v>
                </c:pt>
                <c:pt idx="144">
                  <c:v>17.137375375260138</c:v>
                </c:pt>
                <c:pt idx="145">
                  <c:v>15.426644924455966</c:v>
                </c:pt>
                <c:pt idx="146">
                  <c:v>14.48249791782523</c:v>
                </c:pt>
                <c:pt idx="147">
                  <c:v>13.997640124236058</c:v>
                </c:pt>
                <c:pt idx="148">
                  <c:v>13.898335362704509</c:v>
                </c:pt>
                <c:pt idx="149">
                  <c:v>13.77696590688539</c:v>
                </c:pt>
                <c:pt idx="150">
                  <c:v>13.508844786822996</c:v>
                </c:pt>
                <c:pt idx="151">
                  <c:v>13.089222434031425</c:v>
                </c:pt>
                <c:pt idx="152">
                  <c:v>12.686170053243956</c:v>
                </c:pt>
                <c:pt idx="153">
                  <c:v>12.550961294361215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3060-4DD9-BFDA-8FBEB5E7E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9091792"/>
        <c:axId val="1589090128"/>
      </c:lineChart>
      <c:catAx>
        <c:axId val="158909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89090128"/>
        <c:crosses val="autoZero"/>
        <c:auto val="1"/>
        <c:lblAlgn val="ctr"/>
        <c:lblOffset val="100"/>
        <c:noMultiLvlLbl val="0"/>
      </c:catAx>
      <c:valAx>
        <c:axId val="158909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8909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b="1">
                <a:solidFill>
                  <a:schemeClr val="tx1"/>
                </a:solidFill>
              </a:rPr>
              <a:t>TD</a:t>
            </a:r>
            <a:r>
              <a:rPr lang="es-CO" b="1" baseline="0">
                <a:solidFill>
                  <a:schemeClr val="tx1"/>
                </a:solidFill>
              </a:rPr>
              <a:t> Hombre-Mujeres </a:t>
            </a:r>
          </a:p>
          <a:p>
            <a:pPr>
              <a:defRPr b="1">
                <a:solidFill>
                  <a:schemeClr val="tx1"/>
                </a:solidFill>
              </a:defRPr>
            </a:pPr>
            <a:r>
              <a:rPr lang="es-CO" b="1" baseline="0">
                <a:solidFill>
                  <a:schemeClr val="tx1"/>
                </a:solidFill>
              </a:rPr>
              <a:t>Sep-Dic 2022 </a:t>
            </a:r>
            <a:endParaRPr lang="es-CO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2891732283464566"/>
          <c:y val="0.212193233300429"/>
          <c:w val="0.83713205988140371"/>
          <c:h val="0.650385030158202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'[anexo_empleo_dic_22 (2).xlsx]Total_nacional_TD_Sexo_Trim'!$A$13</c:f>
              <c:strCache>
                <c:ptCount val="1"/>
                <c:pt idx="0">
                  <c:v>TD Total nacional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'[anexo_empleo_dic_22 (2).xlsx]Total_nacional_TD_Sexo_Trim'!$B$11:$EY$12</c:f>
              <c:strCache>
                <c:ptCount val="2"/>
                <c:pt idx="1">
                  <c:v>Oct - Dic</c:v>
                </c:pt>
              </c:strCache>
            </c:strRef>
          </c:cat>
          <c:val>
            <c:numRef>
              <c:f>'[anexo_empleo_dic_22 (2).xlsx]Total_nacional_TD_Sexo_Trim'!$B$13:$EY$13</c:f>
            </c:numRef>
          </c:val>
          <c:extLst>
            <c:ext xmlns:c16="http://schemas.microsoft.com/office/drawing/2014/chart" uri="{C3380CC4-5D6E-409C-BE32-E72D297353CC}">
              <c16:uniqueId val="{00000000-ECCD-4FEB-BD33-43FDAC8DB040}"/>
            </c:ext>
          </c:extLst>
        </c:ser>
        <c:ser>
          <c:idx val="1"/>
          <c:order val="1"/>
          <c:tx>
            <c:strRef>
              <c:f>'[anexo_empleo_dic_22 (2).xlsx]Total_nacional_TD_Sexo_Trim'!$A$14</c:f>
              <c:strCache>
                <c:ptCount val="1"/>
                <c:pt idx="0">
                  <c:v>TD Hombres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'[anexo_empleo_dic_22 (2).xlsx]Total_nacional_TD_Sexo_Trim'!$B$11:$EY$12</c:f>
              <c:strCache>
                <c:ptCount val="2"/>
                <c:pt idx="1">
                  <c:v>Oct - Dic</c:v>
                </c:pt>
              </c:strCache>
            </c:strRef>
          </c:cat>
          <c:val>
            <c:numRef>
              <c:f>'[anexo_empleo_dic_22 (2).xlsx]Total_nacional_TD_Sexo_Trim'!$B$14:$EY$14</c:f>
              <c:numCache>
                <c:formatCode>0.00%</c:formatCode>
                <c:ptCount val="1"/>
                <c:pt idx="0">
                  <c:v>7.8376307595901501E-2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CD-4FEB-BD33-43FDAC8DB040}"/>
            </c:ext>
          </c:extLst>
        </c:ser>
        <c:ser>
          <c:idx val="2"/>
          <c:order val="2"/>
          <c:tx>
            <c:strRef>
              <c:f>'[anexo_empleo_dic_22 (2).xlsx]Total_nacional_TD_Sexo_Trim'!$A$15</c:f>
              <c:strCache>
                <c:ptCount val="1"/>
                <c:pt idx="0">
                  <c:v>TD Mujeres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'[anexo_empleo_dic_22 (2).xlsx]Total_nacional_TD_Sexo_Trim'!$B$11:$EY$12</c:f>
              <c:strCache>
                <c:ptCount val="2"/>
                <c:pt idx="1">
                  <c:v>Oct - Dic</c:v>
                </c:pt>
              </c:strCache>
            </c:strRef>
          </c:cat>
          <c:val>
            <c:numRef>
              <c:f>'[anexo_empleo_dic_22 (2).xlsx]Total_nacional_TD_Sexo_Trim'!$B$15:$EY$15</c:f>
              <c:numCache>
                <c:formatCode>0.00%</c:formatCode>
                <c:ptCount val="1"/>
                <c:pt idx="0">
                  <c:v>0.12550961294361199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CD-4FEB-BD33-43FDAC8DB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1687792"/>
        <c:axId val="1171687376"/>
      </c:barChart>
      <c:catAx>
        <c:axId val="117168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71687376"/>
        <c:crosses val="autoZero"/>
        <c:auto val="1"/>
        <c:lblAlgn val="ctr"/>
        <c:lblOffset val="100"/>
        <c:noMultiLvlLbl val="0"/>
      </c:catAx>
      <c:valAx>
        <c:axId val="1171687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7168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b="1">
                <a:solidFill>
                  <a:schemeClr val="tx1"/>
                </a:solidFill>
              </a:rPr>
              <a:t>Empleo</a:t>
            </a:r>
            <a:r>
              <a:rPr lang="es-CO" b="1" baseline="0">
                <a:solidFill>
                  <a:schemeClr val="tx1"/>
                </a:solidFill>
              </a:rPr>
              <a:t> Rural</a:t>
            </a:r>
          </a:p>
          <a:p>
            <a:pPr>
              <a:defRPr b="1">
                <a:solidFill>
                  <a:schemeClr val="tx1"/>
                </a:solidFill>
              </a:defRPr>
            </a:pPr>
            <a:r>
              <a:rPr lang="es-CO" b="1" baseline="0">
                <a:solidFill>
                  <a:schemeClr val="tx1"/>
                </a:solidFill>
              </a:rPr>
              <a:t>(cifras en miles)</a:t>
            </a:r>
            <a:endParaRPr lang="es-CO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Hoja2!$C$47</c:f>
              <c:strCache>
                <c:ptCount val="1"/>
                <c:pt idx="0">
                  <c:v>Centros Poblados y Rural Disperso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Hoja2!$D$46:$E$46</c:f>
              <c:strCache>
                <c:ptCount val="2"/>
                <c:pt idx="0">
                  <c:v>TO</c:v>
                </c:pt>
                <c:pt idx="1">
                  <c:v>TD</c:v>
                </c:pt>
              </c:strCache>
            </c:strRef>
          </c:cat>
          <c:val>
            <c:numRef>
              <c:f>Hoja2!$D$47:$E$47</c:f>
              <c:numCache>
                <c:formatCode>#,##0</c:formatCode>
                <c:ptCount val="2"/>
                <c:pt idx="0">
                  <c:v>4670.1840000000002</c:v>
                </c:pt>
                <c:pt idx="1">
                  <c:v>360.92166666666662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77-4133-AE57-A7232B13F9A2}"/>
            </c:ext>
          </c:extLst>
        </c:ser>
        <c:ser>
          <c:idx val="1"/>
          <c:order val="1"/>
          <c:tx>
            <c:strRef>
              <c:f>Hoja2!$C$48</c:f>
              <c:strCache>
                <c:ptCount val="1"/>
                <c:pt idx="0">
                  <c:v>Agricultura, ganadería, caza, silvicultura y pesca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Hoja2!$D$46:$E$46</c:f>
              <c:strCache>
                <c:ptCount val="2"/>
                <c:pt idx="0">
                  <c:v>TO</c:v>
                </c:pt>
                <c:pt idx="1">
                  <c:v>TD</c:v>
                </c:pt>
              </c:strCache>
            </c:strRef>
          </c:cat>
          <c:val>
            <c:numRef>
              <c:f>Hoja2!$D$48:$E$48</c:f>
              <c:numCache>
                <c:formatCode>General</c:formatCode>
                <c:ptCount val="2"/>
                <c:pt idx="0" formatCode="#,##0">
                  <c:v>3069.0129999999999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77-4133-AE57-A7232B13F9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3641888"/>
        <c:axId val="1593640640"/>
      </c:barChart>
      <c:catAx>
        <c:axId val="159364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93640640"/>
        <c:crosses val="autoZero"/>
        <c:auto val="1"/>
        <c:lblAlgn val="ctr"/>
        <c:lblOffset val="100"/>
        <c:noMultiLvlLbl val="0"/>
      </c:catAx>
      <c:valAx>
        <c:axId val="159364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9364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b="1">
                <a:solidFill>
                  <a:schemeClr val="tx1"/>
                </a:solidFill>
              </a:rPr>
              <a:t>Cifras de</a:t>
            </a:r>
            <a:r>
              <a:rPr lang="es-CO" b="1" baseline="0">
                <a:solidFill>
                  <a:schemeClr val="tx1"/>
                </a:solidFill>
              </a:rPr>
              <a:t> Empleo Juvenil </a:t>
            </a:r>
          </a:p>
          <a:p>
            <a:pPr>
              <a:defRPr b="1">
                <a:solidFill>
                  <a:schemeClr val="tx1"/>
                </a:solidFill>
              </a:defRPr>
            </a:pPr>
            <a:r>
              <a:rPr lang="es-CO" b="1" baseline="0">
                <a:solidFill>
                  <a:schemeClr val="tx1"/>
                </a:solidFill>
              </a:rPr>
              <a:t>2021-2022 </a:t>
            </a:r>
          </a:p>
          <a:p>
            <a:pPr>
              <a:defRPr b="1">
                <a:solidFill>
                  <a:schemeClr val="tx1"/>
                </a:solidFill>
              </a:defRPr>
            </a:pPr>
            <a:r>
              <a:rPr lang="es-CO" b="1" baseline="0">
                <a:solidFill>
                  <a:schemeClr val="tx1"/>
                </a:solidFill>
              </a:rPr>
              <a:t>(%)</a:t>
            </a:r>
            <a:endParaRPr lang="es-CO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Hoja2!$E$30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Hoja2!$D$31:$D$33</c:f>
              <c:strCache>
                <c:ptCount val="3"/>
                <c:pt idx="0">
                  <c:v>TGP Juvenil </c:v>
                </c:pt>
                <c:pt idx="1">
                  <c:v>TO</c:v>
                </c:pt>
                <c:pt idx="2">
                  <c:v>TD</c:v>
                </c:pt>
              </c:strCache>
            </c:strRef>
          </c:cat>
          <c:val>
            <c:numRef>
              <c:f>Hoja2!$E$31:$E$33</c:f>
              <c:numCache>
                <c:formatCode>General</c:formatCode>
                <c:ptCount val="3"/>
                <c:pt idx="0">
                  <c:v>55.2</c:v>
                </c:pt>
                <c:pt idx="1">
                  <c:v>46</c:v>
                </c:pt>
                <c:pt idx="2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A5-422C-8EB1-A35A529FB92E}"/>
            </c:ext>
          </c:extLst>
        </c:ser>
        <c:ser>
          <c:idx val="1"/>
          <c:order val="1"/>
          <c:tx>
            <c:strRef>
              <c:f>Hoja2!$F$30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Hoja2!$D$31:$D$33</c:f>
              <c:strCache>
                <c:ptCount val="3"/>
                <c:pt idx="0">
                  <c:v>TGP Juvenil </c:v>
                </c:pt>
                <c:pt idx="1">
                  <c:v>TO</c:v>
                </c:pt>
                <c:pt idx="2">
                  <c:v>TD</c:v>
                </c:pt>
              </c:strCache>
            </c:strRef>
          </c:cat>
          <c:val>
            <c:numRef>
              <c:f>Hoja2!$F$31:$F$33</c:f>
              <c:numCache>
                <c:formatCode>General</c:formatCode>
                <c:ptCount val="3"/>
                <c:pt idx="0">
                  <c:v>54</c:v>
                </c:pt>
                <c:pt idx="1">
                  <c:v>43.6</c:v>
                </c:pt>
                <c:pt idx="2">
                  <c:v>19.2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A5-422C-8EB1-A35A529FB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94858608"/>
        <c:axId val="1590418880"/>
      </c:barChart>
      <c:catAx>
        <c:axId val="159485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90418880"/>
        <c:crosses val="autoZero"/>
        <c:auto val="1"/>
        <c:lblAlgn val="ctr"/>
        <c:lblOffset val="100"/>
        <c:noMultiLvlLbl val="0"/>
      </c:catAx>
      <c:valAx>
        <c:axId val="159041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9485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>
                <a:latin typeface="Arial Nova" panose="020B0504020202020204"/>
              </a:rPr>
              <a:t>Número</a:t>
            </a:r>
            <a:r>
              <a:rPr lang="en-US" sz="1600" b="1" dirty="0">
                <a:latin typeface="Arial Nova" panose="020B0504020202020204"/>
              </a:rPr>
              <a:t> de </a:t>
            </a:r>
            <a:r>
              <a:rPr lang="en-US" sz="1600" b="1" dirty="0" err="1">
                <a:latin typeface="Arial Nova" panose="020B0504020202020204"/>
              </a:rPr>
              <a:t>convenciones</a:t>
            </a:r>
            <a:r>
              <a:rPr lang="en-US" sz="1600" b="1" dirty="0">
                <a:latin typeface="Arial Nova" panose="020B0504020202020204"/>
              </a:rPr>
              <a:t> </a:t>
            </a:r>
            <a:r>
              <a:rPr lang="en-US" sz="1600" b="1" dirty="0" err="1">
                <a:latin typeface="Arial Nova" panose="020B0504020202020204"/>
              </a:rPr>
              <a:t>firmadas</a:t>
            </a:r>
            <a:r>
              <a:rPr lang="en-US" sz="1600" b="1" dirty="0">
                <a:latin typeface="Arial Nova" panose="020B0504020202020204"/>
              </a:rPr>
              <a:t> </a:t>
            </a:r>
          </a:p>
          <a:p>
            <a:pPr>
              <a:defRPr/>
            </a:pPr>
            <a:r>
              <a:rPr lang="en-US" sz="1600" b="1" dirty="0" err="1">
                <a:latin typeface="Arial Nova" panose="020B0504020202020204"/>
              </a:rPr>
              <a:t>Periodo</a:t>
            </a:r>
            <a:r>
              <a:rPr lang="en-US" sz="1600" b="1" dirty="0">
                <a:latin typeface="Arial Nova" panose="020B0504020202020204"/>
              </a:rPr>
              <a:t> 2016-2021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'[Tablas_Informe Debido proceso.xlsx]Hoja2'!$E$7</c:f>
              <c:strCache>
                <c:ptCount val="1"/>
                <c:pt idx="0">
                  <c:v>1 sindicato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'[Tablas_Informe Debido proceso.xlsx]Hoja2'!$F$6</c:f>
              <c:strCache>
                <c:ptCount val="1"/>
                <c:pt idx="0">
                  <c:v># de conveciones firmadas</c:v>
                </c:pt>
              </c:strCache>
            </c:strRef>
          </c:cat>
          <c:val>
            <c:numRef>
              <c:f>'[Tablas_Informe Debido proceso.xlsx]Hoja2'!$F$7</c:f>
              <c:numCache>
                <c:formatCode>General</c:formatCode>
                <c:ptCount val="1"/>
                <c:pt idx="0">
                  <c:v>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37-48EC-A3BF-A77564E53BD3}"/>
            </c:ext>
          </c:extLst>
        </c:ser>
        <c:ser>
          <c:idx val="1"/>
          <c:order val="1"/>
          <c:tx>
            <c:strRef>
              <c:f>'[Tablas_Informe Debido proceso.xlsx]Hoja2'!$E$8</c:f>
              <c:strCache>
                <c:ptCount val="1"/>
                <c:pt idx="0">
                  <c:v>2-5 sindicatos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'[Tablas_Informe Debido proceso.xlsx]Hoja2'!$F$6</c:f>
              <c:strCache>
                <c:ptCount val="1"/>
                <c:pt idx="0">
                  <c:v># de conveciones firmadas</c:v>
                </c:pt>
              </c:strCache>
            </c:strRef>
          </c:cat>
          <c:val>
            <c:numRef>
              <c:f>'[Tablas_Informe Debido proceso.xlsx]Hoja2'!$F$8</c:f>
              <c:numCache>
                <c:formatCode>General</c:formatCode>
                <c:ptCount val="1"/>
                <c:pt idx="0">
                  <c:v>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37-48EC-A3BF-A77564E53BD3}"/>
            </c:ext>
          </c:extLst>
        </c:ser>
        <c:ser>
          <c:idx val="2"/>
          <c:order val="2"/>
          <c:tx>
            <c:strRef>
              <c:f>'[Tablas_Informe Debido proceso.xlsx]Hoja2'!$E$9</c:f>
              <c:strCache>
                <c:ptCount val="1"/>
                <c:pt idx="0">
                  <c:v>6-10 sindicatos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'[Tablas_Informe Debido proceso.xlsx]Hoja2'!$F$6</c:f>
              <c:strCache>
                <c:ptCount val="1"/>
                <c:pt idx="0">
                  <c:v># de conveciones firmadas</c:v>
                </c:pt>
              </c:strCache>
            </c:strRef>
          </c:cat>
          <c:val>
            <c:numRef>
              <c:f>'[Tablas_Informe Debido proceso.xlsx]Hoja2'!$F$9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37-48EC-A3BF-A77564E53BD3}"/>
            </c:ext>
          </c:extLst>
        </c:ser>
        <c:ser>
          <c:idx val="3"/>
          <c:order val="3"/>
          <c:tx>
            <c:strRef>
              <c:f>'[Tablas_Informe Debido proceso.xlsx]Hoja2'!$E$10</c:f>
              <c:strCache>
                <c:ptCount val="1"/>
                <c:pt idx="0">
                  <c:v>11-29 sindicatos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'[Tablas_Informe Debido proceso.xlsx]Hoja2'!$F$6</c:f>
              <c:strCache>
                <c:ptCount val="1"/>
                <c:pt idx="0">
                  <c:v># de conveciones firmadas</c:v>
                </c:pt>
              </c:strCache>
            </c:strRef>
          </c:cat>
          <c:val>
            <c:numRef>
              <c:f>'[Tablas_Informe Debido proceso.xlsx]Hoja2'!$F$10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37-48EC-A3BF-A77564E53BD3}"/>
            </c:ext>
          </c:extLst>
        </c:ser>
        <c:ser>
          <c:idx val="4"/>
          <c:order val="4"/>
          <c:tx>
            <c:strRef>
              <c:f>'[Tablas_Informe Debido proceso.xlsx]Hoja2'!$E$11</c:f>
              <c:strCache>
                <c:ptCount val="1"/>
                <c:pt idx="0">
                  <c:v>30 o màs 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'[Tablas_Informe Debido proceso.xlsx]Hoja2'!$F$6</c:f>
              <c:strCache>
                <c:ptCount val="1"/>
                <c:pt idx="0">
                  <c:v># de conveciones firmadas</c:v>
                </c:pt>
              </c:strCache>
            </c:strRef>
          </c:cat>
          <c:val>
            <c:numRef>
              <c:f>'[Tablas_Informe Debido proceso.xlsx]Hoja2'!$F$11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37-48EC-A3BF-A77564E53B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3476367"/>
        <c:axId val="1643480943"/>
      </c:barChart>
      <c:catAx>
        <c:axId val="164347636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43480943"/>
        <c:crosses val="autoZero"/>
        <c:auto val="1"/>
        <c:lblAlgn val="ctr"/>
        <c:lblOffset val="100"/>
        <c:noMultiLvlLbl val="0"/>
      </c:catAx>
      <c:valAx>
        <c:axId val="1643480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434763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B24B6E-6360-489A-81B7-7F6A1643D56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1F4EFEE-FC8B-4A18-9745-E6C6204B69B8}">
      <dgm:prSet phldrT="[Texto]"/>
      <dgm:spPr/>
      <dgm:t>
        <a:bodyPr/>
        <a:lstStyle/>
        <a:p>
          <a:r>
            <a:rPr lang="es-ES" dirty="0"/>
            <a:t>Debilidad en la aplicación de los principios que protegen las RRLL</a:t>
          </a:r>
        </a:p>
      </dgm:t>
    </dgm:pt>
    <dgm:pt modelId="{A755BB1B-1C9F-4E40-92FB-24C4CEB27722}" type="parTrans" cxnId="{1B702C97-CDDE-4C00-ABD1-0876AA98266C}">
      <dgm:prSet/>
      <dgm:spPr/>
      <dgm:t>
        <a:bodyPr/>
        <a:lstStyle/>
        <a:p>
          <a:endParaRPr lang="es-ES"/>
        </a:p>
      </dgm:t>
    </dgm:pt>
    <dgm:pt modelId="{0CC3BEE8-88BF-4B73-BD95-BBBB5A4384B2}" type="sibTrans" cxnId="{1B702C97-CDDE-4C00-ABD1-0876AA98266C}">
      <dgm:prSet/>
      <dgm:spPr/>
      <dgm:t>
        <a:bodyPr/>
        <a:lstStyle/>
        <a:p>
          <a:endParaRPr lang="es-ES"/>
        </a:p>
      </dgm:t>
    </dgm:pt>
    <dgm:pt modelId="{8A2CF49A-6732-4A52-86D3-F070DC1B4FC7}">
      <dgm:prSet phldrT="[Texto]"/>
      <dgm:spPr/>
      <dgm:t>
        <a:bodyPr/>
        <a:lstStyle/>
        <a:p>
          <a:r>
            <a:rPr lang="es-ES" dirty="0"/>
            <a:t>Precariedad e Inestabilidad de los contratos de trabajo</a:t>
          </a:r>
        </a:p>
      </dgm:t>
    </dgm:pt>
    <dgm:pt modelId="{B69781B7-63A8-49CA-A995-C5C30FFDD301}" type="parTrans" cxnId="{A45B929C-3A67-4A15-A2EB-6DDBB5D07B89}">
      <dgm:prSet/>
      <dgm:spPr/>
      <dgm:t>
        <a:bodyPr/>
        <a:lstStyle/>
        <a:p>
          <a:endParaRPr lang="es-ES"/>
        </a:p>
      </dgm:t>
    </dgm:pt>
    <dgm:pt modelId="{07426DA6-0FDC-4B83-AA45-6920C905E77F}" type="sibTrans" cxnId="{A45B929C-3A67-4A15-A2EB-6DDBB5D07B89}">
      <dgm:prSet/>
      <dgm:spPr/>
      <dgm:t>
        <a:bodyPr/>
        <a:lstStyle/>
        <a:p>
          <a:endParaRPr lang="es-ES"/>
        </a:p>
      </dgm:t>
    </dgm:pt>
    <dgm:pt modelId="{C6C25B37-45CE-4452-8858-E91FA57CF597}">
      <dgm:prSet phldrT="[Texto]"/>
      <dgm:spPr/>
      <dgm:t>
        <a:bodyPr/>
        <a:lstStyle/>
        <a:p>
          <a:r>
            <a:rPr lang="es-ES" dirty="0"/>
            <a:t>Deterioro de los Ingresos de los </a:t>
          </a:r>
          <a:r>
            <a:rPr lang="es-ES" dirty="0" err="1"/>
            <a:t>Trabajdores</a:t>
          </a:r>
          <a:endParaRPr lang="es-ES" dirty="0"/>
        </a:p>
      </dgm:t>
    </dgm:pt>
    <dgm:pt modelId="{95E69457-53C3-4E18-9987-97CC14FBF7D4}" type="parTrans" cxnId="{CEC1E580-17E8-4D0D-980F-30A128B396E0}">
      <dgm:prSet/>
      <dgm:spPr/>
      <dgm:t>
        <a:bodyPr/>
        <a:lstStyle/>
        <a:p>
          <a:endParaRPr lang="es-ES"/>
        </a:p>
      </dgm:t>
    </dgm:pt>
    <dgm:pt modelId="{1EB4B5A4-C86B-48D7-8EE3-982A5FDC39BC}" type="sibTrans" cxnId="{CEC1E580-17E8-4D0D-980F-30A128B396E0}">
      <dgm:prSet/>
      <dgm:spPr/>
      <dgm:t>
        <a:bodyPr/>
        <a:lstStyle/>
        <a:p>
          <a:endParaRPr lang="es-ES"/>
        </a:p>
      </dgm:t>
    </dgm:pt>
    <dgm:pt modelId="{8CC0DAF6-4CBE-40D8-9042-90DBAE6CA672}">
      <dgm:prSet phldrT="[Texto]"/>
      <dgm:spPr/>
      <dgm:t>
        <a:bodyPr/>
        <a:lstStyle/>
        <a:p>
          <a:r>
            <a:rPr lang="es-ES" dirty="0"/>
            <a:t>Inequidad con las mujeres en el trabajo</a:t>
          </a:r>
        </a:p>
      </dgm:t>
    </dgm:pt>
    <dgm:pt modelId="{E8591085-5D71-4ED7-B118-CC277E172935}" type="parTrans" cxnId="{4A4D0965-7F24-4E30-8B03-62A8DA9379F6}">
      <dgm:prSet/>
      <dgm:spPr/>
      <dgm:t>
        <a:bodyPr/>
        <a:lstStyle/>
        <a:p>
          <a:endParaRPr lang="es-ES"/>
        </a:p>
      </dgm:t>
    </dgm:pt>
    <dgm:pt modelId="{FCD9FB80-545C-4279-ADD5-087A4FCB66CB}" type="sibTrans" cxnId="{4A4D0965-7F24-4E30-8B03-62A8DA9379F6}">
      <dgm:prSet/>
      <dgm:spPr/>
      <dgm:t>
        <a:bodyPr/>
        <a:lstStyle/>
        <a:p>
          <a:endParaRPr lang="es-ES"/>
        </a:p>
      </dgm:t>
    </dgm:pt>
    <dgm:pt modelId="{76233CFB-20F3-4B94-A123-D7E9B75712CE}">
      <dgm:prSet phldrT="[Texto]"/>
      <dgm:spPr/>
      <dgm:t>
        <a:bodyPr/>
        <a:lstStyle/>
        <a:p>
          <a:r>
            <a:rPr lang="es-ES" dirty="0"/>
            <a:t>Grupos de trabajadores en la informalidad sin protección laboral y social </a:t>
          </a:r>
        </a:p>
      </dgm:t>
    </dgm:pt>
    <dgm:pt modelId="{777D8AA7-3211-445D-836F-E6F1234DC3FC}" type="parTrans" cxnId="{065A5820-7E08-42CF-804E-A52339E686F2}">
      <dgm:prSet/>
      <dgm:spPr/>
      <dgm:t>
        <a:bodyPr/>
        <a:lstStyle/>
        <a:p>
          <a:endParaRPr lang="es-ES"/>
        </a:p>
      </dgm:t>
    </dgm:pt>
    <dgm:pt modelId="{B32562D9-75FB-4996-9CA4-738E1488B488}" type="sibTrans" cxnId="{065A5820-7E08-42CF-804E-A52339E686F2}">
      <dgm:prSet/>
      <dgm:spPr/>
      <dgm:t>
        <a:bodyPr/>
        <a:lstStyle/>
        <a:p>
          <a:endParaRPr lang="es-ES"/>
        </a:p>
      </dgm:t>
    </dgm:pt>
    <dgm:pt modelId="{F9F4454F-287A-4B93-9188-9BD56AFDCE0F}">
      <dgm:prSet phldrT="[Texto]"/>
      <dgm:spPr/>
      <dgm:t>
        <a:bodyPr/>
        <a:lstStyle/>
        <a:p>
          <a:r>
            <a:rPr lang="es-ES" dirty="0"/>
            <a:t>Relaciones laborales sin diálogo </a:t>
          </a:r>
        </a:p>
      </dgm:t>
    </dgm:pt>
    <dgm:pt modelId="{71470989-0BEC-43F9-BD53-D31649ACDA44}" type="parTrans" cxnId="{420DB1FB-26D4-45F7-BAE4-8FF11CDCEAA7}">
      <dgm:prSet/>
      <dgm:spPr/>
      <dgm:t>
        <a:bodyPr/>
        <a:lstStyle/>
        <a:p>
          <a:endParaRPr lang="es-ES"/>
        </a:p>
      </dgm:t>
    </dgm:pt>
    <dgm:pt modelId="{CC78B9B5-F158-4DF1-9446-58ED70AEC818}" type="sibTrans" cxnId="{420DB1FB-26D4-45F7-BAE4-8FF11CDCEAA7}">
      <dgm:prSet/>
      <dgm:spPr/>
      <dgm:t>
        <a:bodyPr/>
        <a:lstStyle/>
        <a:p>
          <a:endParaRPr lang="es-ES"/>
        </a:p>
      </dgm:t>
    </dgm:pt>
    <dgm:pt modelId="{7AAB20A1-ED9C-4921-97F3-2D495BD1B6F6}" type="pres">
      <dgm:prSet presAssocID="{AAB24B6E-6360-489A-81B7-7F6A1643D56B}" presName="cycle" presStyleCnt="0">
        <dgm:presLayoutVars>
          <dgm:dir/>
          <dgm:resizeHandles val="exact"/>
        </dgm:presLayoutVars>
      </dgm:prSet>
      <dgm:spPr/>
    </dgm:pt>
    <dgm:pt modelId="{29EEA5FF-E245-49E6-936C-602873415215}" type="pres">
      <dgm:prSet presAssocID="{F1F4EFEE-FC8B-4A18-9745-E6C6204B69B8}" presName="node" presStyleLbl="node1" presStyleIdx="0" presStyleCnt="6">
        <dgm:presLayoutVars>
          <dgm:bulletEnabled val="1"/>
        </dgm:presLayoutVars>
      </dgm:prSet>
      <dgm:spPr/>
    </dgm:pt>
    <dgm:pt modelId="{3DFFB5AF-7ADB-425E-96AA-C0DFB4F31ADD}" type="pres">
      <dgm:prSet presAssocID="{F1F4EFEE-FC8B-4A18-9745-E6C6204B69B8}" presName="spNode" presStyleCnt="0"/>
      <dgm:spPr/>
    </dgm:pt>
    <dgm:pt modelId="{360FDE1E-8EBF-4615-A8CB-FB7D6C9AA410}" type="pres">
      <dgm:prSet presAssocID="{0CC3BEE8-88BF-4B73-BD95-BBBB5A4384B2}" presName="sibTrans" presStyleLbl="sibTrans1D1" presStyleIdx="0" presStyleCnt="6"/>
      <dgm:spPr/>
    </dgm:pt>
    <dgm:pt modelId="{D326FF0D-2BB6-422C-92CD-7D0A7B769FE3}" type="pres">
      <dgm:prSet presAssocID="{8A2CF49A-6732-4A52-86D3-F070DC1B4FC7}" presName="node" presStyleLbl="node1" presStyleIdx="1" presStyleCnt="6">
        <dgm:presLayoutVars>
          <dgm:bulletEnabled val="1"/>
        </dgm:presLayoutVars>
      </dgm:prSet>
      <dgm:spPr/>
    </dgm:pt>
    <dgm:pt modelId="{DD64F96B-1DDE-4F8A-8B40-61EC1B718C1C}" type="pres">
      <dgm:prSet presAssocID="{8A2CF49A-6732-4A52-86D3-F070DC1B4FC7}" presName="spNode" presStyleCnt="0"/>
      <dgm:spPr/>
    </dgm:pt>
    <dgm:pt modelId="{01E7A92B-463C-4C2B-AAD6-A1F7D39693BB}" type="pres">
      <dgm:prSet presAssocID="{07426DA6-0FDC-4B83-AA45-6920C905E77F}" presName="sibTrans" presStyleLbl="sibTrans1D1" presStyleIdx="1" presStyleCnt="6"/>
      <dgm:spPr/>
    </dgm:pt>
    <dgm:pt modelId="{8F860432-8924-41B2-824D-FF323E0CEA6E}" type="pres">
      <dgm:prSet presAssocID="{C6C25B37-45CE-4452-8858-E91FA57CF597}" presName="node" presStyleLbl="node1" presStyleIdx="2" presStyleCnt="6">
        <dgm:presLayoutVars>
          <dgm:bulletEnabled val="1"/>
        </dgm:presLayoutVars>
      </dgm:prSet>
      <dgm:spPr/>
    </dgm:pt>
    <dgm:pt modelId="{5B45C27F-6F74-4EA9-A06F-70E51950CE11}" type="pres">
      <dgm:prSet presAssocID="{C6C25B37-45CE-4452-8858-E91FA57CF597}" presName="spNode" presStyleCnt="0"/>
      <dgm:spPr/>
    </dgm:pt>
    <dgm:pt modelId="{88FA48F0-5114-4250-822B-C7759A7DFE9A}" type="pres">
      <dgm:prSet presAssocID="{1EB4B5A4-C86B-48D7-8EE3-982A5FDC39BC}" presName="sibTrans" presStyleLbl="sibTrans1D1" presStyleIdx="2" presStyleCnt="6"/>
      <dgm:spPr/>
    </dgm:pt>
    <dgm:pt modelId="{AC0575EB-D427-405E-8AD2-06F254EC3BF3}" type="pres">
      <dgm:prSet presAssocID="{8CC0DAF6-4CBE-40D8-9042-90DBAE6CA672}" presName="node" presStyleLbl="node1" presStyleIdx="3" presStyleCnt="6">
        <dgm:presLayoutVars>
          <dgm:bulletEnabled val="1"/>
        </dgm:presLayoutVars>
      </dgm:prSet>
      <dgm:spPr/>
    </dgm:pt>
    <dgm:pt modelId="{0CACCA8D-301C-48CF-8105-B7D17723E9A3}" type="pres">
      <dgm:prSet presAssocID="{8CC0DAF6-4CBE-40D8-9042-90DBAE6CA672}" presName="spNode" presStyleCnt="0"/>
      <dgm:spPr/>
    </dgm:pt>
    <dgm:pt modelId="{923941A3-41EA-4AB6-BB6B-3077A5ACB531}" type="pres">
      <dgm:prSet presAssocID="{FCD9FB80-545C-4279-ADD5-087A4FCB66CB}" presName="sibTrans" presStyleLbl="sibTrans1D1" presStyleIdx="3" presStyleCnt="6"/>
      <dgm:spPr/>
    </dgm:pt>
    <dgm:pt modelId="{DBC95FBF-63BA-45F2-9810-D261A01FDEDD}" type="pres">
      <dgm:prSet presAssocID="{76233CFB-20F3-4B94-A123-D7E9B75712CE}" presName="node" presStyleLbl="node1" presStyleIdx="4" presStyleCnt="6">
        <dgm:presLayoutVars>
          <dgm:bulletEnabled val="1"/>
        </dgm:presLayoutVars>
      </dgm:prSet>
      <dgm:spPr/>
    </dgm:pt>
    <dgm:pt modelId="{787CFFB9-5324-47A7-8300-74578DEABE5A}" type="pres">
      <dgm:prSet presAssocID="{76233CFB-20F3-4B94-A123-D7E9B75712CE}" presName="spNode" presStyleCnt="0"/>
      <dgm:spPr/>
    </dgm:pt>
    <dgm:pt modelId="{E866675E-095C-41A3-B5DF-4C02C77A13FC}" type="pres">
      <dgm:prSet presAssocID="{B32562D9-75FB-4996-9CA4-738E1488B488}" presName="sibTrans" presStyleLbl="sibTrans1D1" presStyleIdx="4" presStyleCnt="6"/>
      <dgm:spPr/>
    </dgm:pt>
    <dgm:pt modelId="{8A3F7E33-CE6A-4049-A490-72D0244A03C0}" type="pres">
      <dgm:prSet presAssocID="{F9F4454F-287A-4B93-9188-9BD56AFDCE0F}" presName="node" presStyleLbl="node1" presStyleIdx="5" presStyleCnt="6">
        <dgm:presLayoutVars>
          <dgm:bulletEnabled val="1"/>
        </dgm:presLayoutVars>
      </dgm:prSet>
      <dgm:spPr/>
    </dgm:pt>
    <dgm:pt modelId="{181DF134-1849-48D6-B8B5-7EFE7B755C5F}" type="pres">
      <dgm:prSet presAssocID="{F9F4454F-287A-4B93-9188-9BD56AFDCE0F}" presName="spNode" presStyleCnt="0"/>
      <dgm:spPr/>
    </dgm:pt>
    <dgm:pt modelId="{09DCADE8-A98E-430C-8C75-0BC4094F8556}" type="pres">
      <dgm:prSet presAssocID="{CC78B9B5-F158-4DF1-9446-58ED70AEC818}" presName="sibTrans" presStyleLbl="sibTrans1D1" presStyleIdx="5" presStyleCnt="6"/>
      <dgm:spPr/>
    </dgm:pt>
  </dgm:ptLst>
  <dgm:cxnLst>
    <dgm:cxn modelId="{4317231C-61EF-43AD-BA46-5DE602211257}" type="presOf" srcId="{CC78B9B5-F158-4DF1-9446-58ED70AEC818}" destId="{09DCADE8-A98E-430C-8C75-0BC4094F8556}" srcOrd="0" destOrd="0" presId="urn:microsoft.com/office/officeart/2005/8/layout/cycle5"/>
    <dgm:cxn modelId="{065A5820-7E08-42CF-804E-A52339E686F2}" srcId="{AAB24B6E-6360-489A-81B7-7F6A1643D56B}" destId="{76233CFB-20F3-4B94-A123-D7E9B75712CE}" srcOrd="4" destOrd="0" parTransId="{777D8AA7-3211-445D-836F-E6F1234DC3FC}" sibTransId="{B32562D9-75FB-4996-9CA4-738E1488B488}"/>
    <dgm:cxn modelId="{51D1BD2F-48AF-4270-97F5-FA82A440636F}" type="presOf" srcId="{8A2CF49A-6732-4A52-86D3-F070DC1B4FC7}" destId="{D326FF0D-2BB6-422C-92CD-7D0A7B769FE3}" srcOrd="0" destOrd="0" presId="urn:microsoft.com/office/officeart/2005/8/layout/cycle5"/>
    <dgm:cxn modelId="{62814F5F-9AA9-4428-942C-944ADE4A770A}" type="presOf" srcId="{F1F4EFEE-FC8B-4A18-9745-E6C6204B69B8}" destId="{29EEA5FF-E245-49E6-936C-602873415215}" srcOrd="0" destOrd="0" presId="urn:microsoft.com/office/officeart/2005/8/layout/cycle5"/>
    <dgm:cxn modelId="{4A4D0965-7F24-4E30-8B03-62A8DA9379F6}" srcId="{AAB24B6E-6360-489A-81B7-7F6A1643D56B}" destId="{8CC0DAF6-4CBE-40D8-9042-90DBAE6CA672}" srcOrd="3" destOrd="0" parTransId="{E8591085-5D71-4ED7-B118-CC277E172935}" sibTransId="{FCD9FB80-545C-4279-ADD5-087A4FCB66CB}"/>
    <dgm:cxn modelId="{8888F847-8E1A-4F84-ACA8-961818E055CD}" type="presOf" srcId="{0CC3BEE8-88BF-4B73-BD95-BBBB5A4384B2}" destId="{360FDE1E-8EBF-4615-A8CB-FB7D6C9AA410}" srcOrd="0" destOrd="0" presId="urn:microsoft.com/office/officeart/2005/8/layout/cycle5"/>
    <dgm:cxn modelId="{794BD84E-454E-4F96-B9A3-80640C9E89FF}" type="presOf" srcId="{AAB24B6E-6360-489A-81B7-7F6A1643D56B}" destId="{7AAB20A1-ED9C-4921-97F3-2D495BD1B6F6}" srcOrd="0" destOrd="0" presId="urn:microsoft.com/office/officeart/2005/8/layout/cycle5"/>
    <dgm:cxn modelId="{2FA8DB70-2B67-4914-9202-6D089C807762}" type="presOf" srcId="{1EB4B5A4-C86B-48D7-8EE3-982A5FDC39BC}" destId="{88FA48F0-5114-4250-822B-C7759A7DFE9A}" srcOrd="0" destOrd="0" presId="urn:microsoft.com/office/officeart/2005/8/layout/cycle5"/>
    <dgm:cxn modelId="{CEC1E580-17E8-4D0D-980F-30A128B396E0}" srcId="{AAB24B6E-6360-489A-81B7-7F6A1643D56B}" destId="{C6C25B37-45CE-4452-8858-E91FA57CF597}" srcOrd="2" destOrd="0" parTransId="{95E69457-53C3-4E18-9987-97CC14FBF7D4}" sibTransId="{1EB4B5A4-C86B-48D7-8EE3-982A5FDC39BC}"/>
    <dgm:cxn modelId="{1B702C97-CDDE-4C00-ABD1-0876AA98266C}" srcId="{AAB24B6E-6360-489A-81B7-7F6A1643D56B}" destId="{F1F4EFEE-FC8B-4A18-9745-E6C6204B69B8}" srcOrd="0" destOrd="0" parTransId="{A755BB1B-1C9F-4E40-92FB-24C4CEB27722}" sibTransId="{0CC3BEE8-88BF-4B73-BD95-BBBB5A4384B2}"/>
    <dgm:cxn modelId="{A45B929C-3A67-4A15-A2EB-6DDBB5D07B89}" srcId="{AAB24B6E-6360-489A-81B7-7F6A1643D56B}" destId="{8A2CF49A-6732-4A52-86D3-F070DC1B4FC7}" srcOrd="1" destOrd="0" parTransId="{B69781B7-63A8-49CA-A995-C5C30FFDD301}" sibTransId="{07426DA6-0FDC-4B83-AA45-6920C905E77F}"/>
    <dgm:cxn modelId="{F38628A0-1787-46D1-BD89-33435FD0ECBE}" type="presOf" srcId="{8CC0DAF6-4CBE-40D8-9042-90DBAE6CA672}" destId="{AC0575EB-D427-405E-8AD2-06F254EC3BF3}" srcOrd="0" destOrd="0" presId="urn:microsoft.com/office/officeart/2005/8/layout/cycle5"/>
    <dgm:cxn modelId="{27B538B9-4D05-4041-AA64-20F69FC5C0B4}" type="presOf" srcId="{B32562D9-75FB-4996-9CA4-738E1488B488}" destId="{E866675E-095C-41A3-B5DF-4C02C77A13FC}" srcOrd="0" destOrd="0" presId="urn:microsoft.com/office/officeart/2005/8/layout/cycle5"/>
    <dgm:cxn modelId="{6FA361C0-B5E4-4CBC-A39A-B36040DC3041}" type="presOf" srcId="{F9F4454F-287A-4B93-9188-9BD56AFDCE0F}" destId="{8A3F7E33-CE6A-4049-A490-72D0244A03C0}" srcOrd="0" destOrd="0" presId="urn:microsoft.com/office/officeart/2005/8/layout/cycle5"/>
    <dgm:cxn modelId="{FC8035C7-E669-4674-B235-FE25C43A7082}" type="presOf" srcId="{76233CFB-20F3-4B94-A123-D7E9B75712CE}" destId="{DBC95FBF-63BA-45F2-9810-D261A01FDEDD}" srcOrd="0" destOrd="0" presId="urn:microsoft.com/office/officeart/2005/8/layout/cycle5"/>
    <dgm:cxn modelId="{36A591CD-D3F5-46FF-B5BE-035E1A175943}" type="presOf" srcId="{C6C25B37-45CE-4452-8858-E91FA57CF597}" destId="{8F860432-8924-41B2-824D-FF323E0CEA6E}" srcOrd="0" destOrd="0" presId="urn:microsoft.com/office/officeart/2005/8/layout/cycle5"/>
    <dgm:cxn modelId="{67B47CD7-9BC7-4687-A752-5B8D6A582A6E}" type="presOf" srcId="{FCD9FB80-545C-4279-ADD5-087A4FCB66CB}" destId="{923941A3-41EA-4AB6-BB6B-3077A5ACB531}" srcOrd="0" destOrd="0" presId="urn:microsoft.com/office/officeart/2005/8/layout/cycle5"/>
    <dgm:cxn modelId="{FA8CABEF-CCAA-4206-8110-3A5AAF39E767}" type="presOf" srcId="{07426DA6-0FDC-4B83-AA45-6920C905E77F}" destId="{01E7A92B-463C-4C2B-AAD6-A1F7D39693BB}" srcOrd="0" destOrd="0" presId="urn:microsoft.com/office/officeart/2005/8/layout/cycle5"/>
    <dgm:cxn modelId="{420DB1FB-26D4-45F7-BAE4-8FF11CDCEAA7}" srcId="{AAB24B6E-6360-489A-81B7-7F6A1643D56B}" destId="{F9F4454F-287A-4B93-9188-9BD56AFDCE0F}" srcOrd="5" destOrd="0" parTransId="{71470989-0BEC-43F9-BD53-D31649ACDA44}" sibTransId="{CC78B9B5-F158-4DF1-9446-58ED70AEC818}"/>
    <dgm:cxn modelId="{2A6C524A-1F42-4995-8067-C6F3F3A24619}" type="presParOf" srcId="{7AAB20A1-ED9C-4921-97F3-2D495BD1B6F6}" destId="{29EEA5FF-E245-49E6-936C-602873415215}" srcOrd="0" destOrd="0" presId="urn:microsoft.com/office/officeart/2005/8/layout/cycle5"/>
    <dgm:cxn modelId="{1A2A9F54-5354-4033-BA04-17F8594F3C4C}" type="presParOf" srcId="{7AAB20A1-ED9C-4921-97F3-2D495BD1B6F6}" destId="{3DFFB5AF-7ADB-425E-96AA-C0DFB4F31ADD}" srcOrd="1" destOrd="0" presId="urn:microsoft.com/office/officeart/2005/8/layout/cycle5"/>
    <dgm:cxn modelId="{7D138017-8039-44F4-930F-EB363D10FA65}" type="presParOf" srcId="{7AAB20A1-ED9C-4921-97F3-2D495BD1B6F6}" destId="{360FDE1E-8EBF-4615-A8CB-FB7D6C9AA410}" srcOrd="2" destOrd="0" presId="urn:microsoft.com/office/officeart/2005/8/layout/cycle5"/>
    <dgm:cxn modelId="{D0097209-8B60-4382-A9F9-A6000A7458B7}" type="presParOf" srcId="{7AAB20A1-ED9C-4921-97F3-2D495BD1B6F6}" destId="{D326FF0D-2BB6-422C-92CD-7D0A7B769FE3}" srcOrd="3" destOrd="0" presId="urn:microsoft.com/office/officeart/2005/8/layout/cycle5"/>
    <dgm:cxn modelId="{C6288966-A8F0-4C4C-9296-6755A84F69A0}" type="presParOf" srcId="{7AAB20A1-ED9C-4921-97F3-2D495BD1B6F6}" destId="{DD64F96B-1DDE-4F8A-8B40-61EC1B718C1C}" srcOrd="4" destOrd="0" presId="urn:microsoft.com/office/officeart/2005/8/layout/cycle5"/>
    <dgm:cxn modelId="{458EE674-0A37-494C-86C9-0D55CDE2E294}" type="presParOf" srcId="{7AAB20A1-ED9C-4921-97F3-2D495BD1B6F6}" destId="{01E7A92B-463C-4C2B-AAD6-A1F7D39693BB}" srcOrd="5" destOrd="0" presId="urn:microsoft.com/office/officeart/2005/8/layout/cycle5"/>
    <dgm:cxn modelId="{2C426ADC-C7FB-440F-95F6-C2888360C453}" type="presParOf" srcId="{7AAB20A1-ED9C-4921-97F3-2D495BD1B6F6}" destId="{8F860432-8924-41B2-824D-FF323E0CEA6E}" srcOrd="6" destOrd="0" presId="urn:microsoft.com/office/officeart/2005/8/layout/cycle5"/>
    <dgm:cxn modelId="{4873EE2C-F3F7-483B-A06E-54D89F777718}" type="presParOf" srcId="{7AAB20A1-ED9C-4921-97F3-2D495BD1B6F6}" destId="{5B45C27F-6F74-4EA9-A06F-70E51950CE11}" srcOrd="7" destOrd="0" presId="urn:microsoft.com/office/officeart/2005/8/layout/cycle5"/>
    <dgm:cxn modelId="{DD3D7EAB-D4DB-47CE-B945-A262FCA94E66}" type="presParOf" srcId="{7AAB20A1-ED9C-4921-97F3-2D495BD1B6F6}" destId="{88FA48F0-5114-4250-822B-C7759A7DFE9A}" srcOrd="8" destOrd="0" presId="urn:microsoft.com/office/officeart/2005/8/layout/cycle5"/>
    <dgm:cxn modelId="{72B91828-03F2-4B55-8D69-FB9A0CDAB166}" type="presParOf" srcId="{7AAB20A1-ED9C-4921-97F3-2D495BD1B6F6}" destId="{AC0575EB-D427-405E-8AD2-06F254EC3BF3}" srcOrd="9" destOrd="0" presId="urn:microsoft.com/office/officeart/2005/8/layout/cycle5"/>
    <dgm:cxn modelId="{4F08F7ED-6492-4597-9B3C-B0248C1438CA}" type="presParOf" srcId="{7AAB20A1-ED9C-4921-97F3-2D495BD1B6F6}" destId="{0CACCA8D-301C-48CF-8105-B7D17723E9A3}" srcOrd="10" destOrd="0" presId="urn:microsoft.com/office/officeart/2005/8/layout/cycle5"/>
    <dgm:cxn modelId="{143B1CEC-726A-4270-8D79-2CA09AFE0320}" type="presParOf" srcId="{7AAB20A1-ED9C-4921-97F3-2D495BD1B6F6}" destId="{923941A3-41EA-4AB6-BB6B-3077A5ACB531}" srcOrd="11" destOrd="0" presId="urn:microsoft.com/office/officeart/2005/8/layout/cycle5"/>
    <dgm:cxn modelId="{B58DB578-49BB-4047-AE3F-0CEA9A438F42}" type="presParOf" srcId="{7AAB20A1-ED9C-4921-97F3-2D495BD1B6F6}" destId="{DBC95FBF-63BA-45F2-9810-D261A01FDEDD}" srcOrd="12" destOrd="0" presId="urn:microsoft.com/office/officeart/2005/8/layout/cycle5"/>
    <dgm:cxn modelId="{27AAB10C-FF30-4E7D-9095-74AE5EDB2B2B}" type="presParOf" srcId="{7AAB20A1-ED9C-4921-97F3-2D495BD1B6F6}" destId="{787CFFB9-5324-47A7-8300-74578DEABE5A}" srcOrd="13" destOrd="0" presId="urn:microsoft.com/office/officeart/2005/8/layout/cycle5"/>
    <dgm:cxn modelId="{ACFA9571-3EA7-4E47-B961-ADA41C3799E6}" type="presParOf" srcId="{7AAB20A1-ED9C-4921-97F3-2D495BD1B6F6}" destId="{E866675E-095C-41A3-B5DF-4C02C77A13FC}" srcOrd="14" destOrd="0" presId="urn:microsoft.com/office/officeart/2005/8/layout/cycle5"/>
    <dgm:cxn modelId="{4AE5AB97-8E0C-48C2-ACF6-D563E4275F33}" type="presParOf" srcId="{7AAB20A1-ED9C-4921-97F3-2D495BD1B6F6}" destId="{8A3F7E33-CE6A-4049-A490-72D0244A03C0}" srcOrd="15" destOrd="0" presId="urn:microsoft.com/office/officeart/2005/8/layout/cycle5"/>
    <dgm:cxn modelId="{44FA91BE-CD0B-4A46-887F-3FA4CFDFC42A}" type="presParOf" srcId="{7AAB20A1-ED9C-4921-97F3-2D495BD1B6F6}" destId="{181DF134-1849-48D6-B8B5-7EFE7B755C5F}" srcOrd="16" destOrd="0" presId="urn:microsoft.com/office/officeart/2005/8/layout/cycle5"/>
    <dgm:cxn modelId="{B6881D53-6000-4A7B-8563-86ADF203EDEE}" type="presParOf" srcId="{7AAB20A1-ED9C-4921-97F3-2D495BD1B6F6}" destId="{09DCADE8-A98E-430C-8C75-0BC4094F8556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EA5FF-E245-49E6-936C-602873415215}">
      <dsp:nvSpPr>
        <dsp:cNvPr id="0" name=""/>
        <dsp:cNvSpPr/>
      </dsp:nvSpPr>
      <dsp:spPr>
        <a:xfrm>
          <a:off x="4849893" y="2320"/>
          <a:ext cx="1782966" cy="11589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Debilidad en la aplicación de los principios que protegen las RRLL</a:t>
          </a:r>
        </a:p>
      </dsp:txBody>
      <dsp:txXfrm>
        <a:off x="4906467" y="58894"/>
        <a:ext cx="1669818" cy="1045780"/>
      </dsp:txXfrm>
    </dsp:sp>
    <dsp:sp modelId="{360FDE1E-8EBF-4615-A8CB-FB7D6C9AA410}">
      <dsp:nvSpPr>
        <dsp:cNvPr id="0" name=""/>
        <dsp:cNvSpPr/>
      </dsp:nvSpPr>
      <dsp:spPr>
        <a:xfrm>
          <a:off x="3008462" y="581785"/>
          <a:ext cx="5465828" cy="5465828"/>
        </a:xfrm>
        <a:custGeom>
          <a:avLst/>
          <a:gdLst/>
          <a:ahLst/>
          <a:cxnLst/>
          <a:rect l="0" t="0" r="0" b="0"/>
          <a:pathLst>
            <a:path>
              <a:moveTo>
                <a:pt x="3849211" y="238379"/>
              </a:moveTo>
              <a:arcTo wR="2732914" hR="2732914" stAng="17646502" swAng="92527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26FF0D-2BB6-422C-92CD-7D0A7B769FE3}">
      <dsp:nvSpPr>
        <dsp:cNvPr id="0" name=""/>
        <dsp:cNvSpPr/>
      </dsp:nvSpPr>
      <dsp:spPr>
        <a:xfrm>
          <a:off x="7216666" y="1368778"/>
          <a:ext cx="1782966" cy="11589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Precariedad e Inestabilidad de los contratos de trabajo</a:t>
          </a:r>
        </a:p>
      </dsp:txBody>
      <dsp:txXfrm>
        <a:off x="7273240" y="1425352"/>
        <a:ext cx="1669818" cy="1045780"/>
      </dsp:txXfrm>
    </dsp:sp>
    <dsp:sp modelId="{01E7A92B-463C-4C2B-AAD6-A1F7D39693BB}">
      <dsp:nvSpPr>
        <dsp:cNvPr id="0" name=""/>
        <dsp:cNvSpPr/>
      </dsp:nvSpPr>
      <dsp:spPr>
        <a:xfrm>
          <a:off x="3008462" y="581785"/>
          <a:ext cx="5465828" cy="5465828"/>
        </a:xfrm>
        <a:custGeom>
          <a:avLst/>
          <a:gdLst/>
          <a:ahLst/>
          <a:cxnLst/>
          <a:rect l="0" t="0" r="0" b="0"/>
          <a:pathLst>
            <a:path>
              <a:moveTo>
                <a:pt x="5423170" y="2251932"/>
              </a:moveTo>
              <a:arcTo wR="2732914" hR="2732914" stAng="20991803" swAng="121639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60432-8924-41B2-824D-FF323E0CEA6E}">
      <dsp:nvSpPr>
        <dsp:cNvPr id="0" name=""/>
        <dsp:cNvSpPr/>
      </dsp:nvSpPr>
      <dsp:spPr>
        <a:xfrm>
          <a:off x="7216666" y="4101692"/>
          <a:ext cx="1782966" cy="11589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Deterioro de los Ingresos de los </a:t>
          </a:r>
          <a:r>
            <a:rPr lang="es-ES" sz="1300" kern="1200" dirty="0" err="1"/>
            <a:t>Trabajdores</a:t>
          </a:r>
          <a:endParaRPr lang="es-ES" sz="1300" kern="1200" dirty="0"/>
        </a:p>
      </dsp:txBody>
      <dsp:txXfrm>
        <a:off x="7273240" y="4158266"/>
        <a:ext cx="1669818" cy="1045780"/>
      </dsp:txXfrm>
    </dsp:sp>
    <dsp:sp modelId="{88FA48F0-5114-4250-822B-C7759A7DFE9A}">
      <dsp:nvSpPr>
        <dsp:cNvPr id="0" name=""/>
        <dsp:cNvSpPr/>
      </dsp:nvSpPr>
      <dsp:spPr>
        <a:xfrm>
          <a:off x="3008462" y="581785"/>
          <a:ext cx="5465828" cy="5465828"/>
        </a:xfrm>
        <a:custGeom>
          <a:avLst/>
          <a:gdLst/>
          <a:ahLst/>
          <a:cxnLst/>
          <a:rect l="0" t="0" r="0" b="0"/>
          <a:pathLst>
            <a:path>
              <a:moveTo>
                <a:pt x="4472351" y="4840799"/>
              </a:moveTo>
              <a:arcTo wR="2732914" hR="2732914" stAng="3028223" swAng="92527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575EB-D427-405E-8AD2-06F254EC3BF3}">
      <dsp:nvSpPr>
        <dsp:cNvPr id="0" name=""/>
        <dsp:cNvSpPr/>
      </dsp:nvSpPr>
      <dsp:spPr>
        <a:xfrm>
          <a:off x="4849893" y="5468149"/>
          <a:ext cx="1782966" cy="11589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Inequidad con las mujeres en el trabajo</a:t>
          </a:r>
        </a:p>
      </dsp:txBody>
      <dsp:txXfrm>
        <a:off x="4906467" y="5524723"/>
        <a:ext cx="1669818" cy="1045780"/>
      </dsp:txXfrm>
    </dsp:sp>
    <dsp:sp modelId="{923941A3-41EA-4AB6-BB6B-3077A5ACB531}">
      <dsp:nvSpPr>
        <dsp:cNvPr id="0" name=""/>
        <dsp:cNvSpPr/>
      </dsp:nvSpPr>
      <dsp:spPr>
        <a:xfrm>
          <a:off x="3008462" y="581785"/>
          <a:ext cx="5465828" cy="5465828"/>
        </a:xfrm>
        <a:custGeom>
          <a:avLst/>
          <a:gdLst/>
          <a:ahLst/>
          <a:cxnLst/>
          <a:rect l="0" t="0" r="0" b="0"/>
          <a:pathLst>
            <a:path>
              <a:moveTo>
                <a:pt x="1616617" y="5227448"/>
              </a:moveTo>
              <a:arcTo wR="2732914" hR="2732914" stAng="6846502" swAng="92527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95FBF-63BA-45F2-9810-D261A01FDEDD}">
      <dsp:nvSpPr>
        <dsp:cNvPr id="0" name=""/>
        <dsp:cNvSpPr/>
      </dsp:nvSpPr>
      <dsp:spPr>
        <a:xfrm>
          <a:off x="2483120" y="4101692"/>
          <a:ext cx="1782966" cy="11589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Grupos de trabajadores en la informalidad sin protección laboral y social </a:t>
          </a:r>
        </a:p>
      </dsp:txBody>
      <dsp:txXfrm>
        <a:off x="2539694" y="4158266"/>
        <a:ext cx="1669818" cy="1045780"/>
      </dsp:txXfrm>
    </dsp:sp>
    <dsp:sp modelId="{E866675E-095C-41A3-B5DF-4C02C77A13FC}">
      <dsp:nvSpPr>
        <dsp:cNvPr id="0" name=""/>
        <dsp:cNvSpPr/>
      </dsp:nvSpPr>
      <dsp:spPr>
        <a:xfrm>
          <a:off x="3008462" y="581785"/>
          <a:ext cx="5465828" cy="5465828"/>
        </a:xfrm>
        <a:custGeom>
          <a:avLst/>
          <a:gdLst/>
          <a:ahLst/>
          <a:cxnLst/>
          <a:rect l="0" t="0" r="0" b="0"/>
          <a:pathLst>
            <a:path>
              <a:moveTo>
                <a:pt x="42658" y="3213896"/>
              </a:moveTo>
              <a:arcTo wR="2732914" hR="2732914" stAng="10191803" swAng="121639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F7E33-CE6A-4049-A490-72D0244A03C0}">
      <dsp:nvSpPr>
        <dsp:cNvPr id="0" name=""/>
        <dsp:cNvSpPr/>
      </dsp:nvSpPr>
      <dsp:spPr>
        <a:xfrm>
          <a:off x="2483120" y="1368778"/>
          <a:ext cx="1782966" cy="11589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Relaciones laborales sin diálogo </a:t>
          </a:r>
        </a:p>
      </dsp:txBody>
      <dsp:txXfrm>
        <a:off x="2539694" y="1425352"/>
        <a:ext cx="1669818" cy="1045780"/>
      </dsp:txXfrm>
    </dsp:sp>
    <dsp:sp modelId="{09DCADE8-A98E-430C-8C75-0BC4094F8556}">
      <dsp:nvSpPr>
        <dsp:cNvPr id="0" name=""/>
        <dsp:cNvSpPr/>
      </dsp:nvSpPr>
      <dsp:spPr>
        <a:xfrm>
          <a:off x="3008462" y="581785"/>
          <a:ext cx="5465828" cy="5465828"/>
        </a:xfrm>
        <a:custGeom>
          <a:avLst/>
          <a:gdLst/>
          <a:ahLst/>
          <a:cxnLst/>
          <a:rect l="0" t="0" r="0" b="0"/>
          <a:pathLst>
            <a:path>
              <a:moveTo>
                <a:pt x="993477" y="625029"/>
              </a:moveTo>
              <a:arcTo wR="2732914" hR="2732914" stAng="13828223" swAng="92527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1C2CFD-EE92-6794-B79C-ECBB36237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06544E-8ADF-867E-C694-03F894EEA2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E17ACA-BE8C-8EEA-73D6-2C5341FE4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CAE7-E5F9-4091-9280-9008753E680E}" type="datetimeFigureOut">
              <a:rPr lang="es-CO" smtClean="0"/>
              <a:t>21/03/2023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973716-60A1-D827-98B7-FDD756452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2A1386-4082-FBA8-A0D6-25A8F3D4E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4D59-735F-4680-8755-BEF1944C4D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0098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B05A79-1772-4829-349C-B872CD28C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12DCDA-7D7D-4DD1-7923-5664130F6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EBFA86-B2D3-F78C-8D9B-E73A1C71F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CAE7-E5F9-4091-9280-9008753E680E}" type="datetimeFigureOut">
              <a:rPr lang="es-CO" smtClean="0"/>
              <a:t>21/03/2023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E72B62-6957-DF84-3C5B-1FBA8D61F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0C250B-61FB-585B-C29E-0F5EAF581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4D59-735F-4680-8755-BEF1944C4D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9138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FA738F0-29AB-0AFE-14FB-937FAE8344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5659B75-1045-62FE-A4D6-7FE25C651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33E45F-3571-6A88-EAB7-2F2194606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CAE7-E5F9-4091-9280-9008753E680E}" type="datetimeFigureOut">
              <a:rPr lang="es-CO" smtClean="0"/>
              <a:t>21/03/2023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6C5B2F-0AD8-C6B8-E060-924D61273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8C3D3D-D153-D8AC-EDE2-EB7C1D171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4D59-735F-4680-8755-BEF1944C4D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3260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82B41F-355D-B569-46CA-3BC5DFDA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051D0A-7E35-86D8-0AD7-C7B6950FA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6E03D0-453F-7BDF-C323-66D4EE01D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CAE7-E5F9-4091-9280-9008753E680E}" type="datetimeFigureOut">
              <a:rPr lang="es-CO" smtClean="0"/>
              <a:t>21/03/2023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7496FA-58F6-419F-77B9-A98544A74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675354-C6A8-FB9C-0532-6C43DEDD8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4D59-735F-4680-8755-BEF1944C4D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276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3246A0-C635-4D29-BFC2-63331C3FC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A15FC7-BF81-C0F3-A12A-4C4896DEA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1A1CAB-7559-C826-82C7-7432A5264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CAE7-E5F9-4091-9280-9008753E680E}" type="datetimeFigureOut">
              <a:rPr lang="es-CO" smtClean="0"/>
              <a:t>21/03/2023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66C317-4EE9-E85E-C708-37025197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0EF3EF-3BAC-74B0-085A-E3BCBF8E9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4D59-735F-4680-8755-BEF1944C4D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8903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E8AB37-91AB-FA89-7383-B0AAE2FA9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C8FA20-2ED1-5DAF-FB71-E2A4DD35B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29EAC2-6B01-9AE8-8D3F-372EF867E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37D720-D56D-9C9E-3D4B-4E02BCCE9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CAE7-E5F9-4091-9280-9008753E680E}" type="datetimeFigureOut">
              <a:rPr lang="es-CO" smtClean="0"/>
              <a:t>21/03/2023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BF9F66-B337-C823-FDD3-3F77875E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5817CD-0562-1EDF-1D00-CD50B0E2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4D59-735F-4680-8755-BEF1944C4D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015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C40BA7-A2F9-14D5-B57C-A55372562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15F240-7F1C-1BF7-E7E0-5A7E93147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61D20F-C822-B338-0AFF-EE8F7768D2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FF4CAFA-8B30-2D2F-F6E1-DBEF5A3903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47108CD-2D89-6188-A3AA-7C39CE5589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DE533F1-745C-5AEE-4ABD-C80EBBAF1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CAE7-E5F9-4091-9280-9008753E680E}" type="datetimeFigureOut">
              <a:rPr lang="es-CO" smtClean="0"/>
              <a:t>21/03/2023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2EC0A05-9D41-FAAA-B486-708CAE787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57962B3-CB77-1F8B-6A42-5BB556ED9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4D59-735F-4680-8755-BEF1944C4D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7356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BCF683-0198-1AD9-2DBD-455B2EBF4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AA8C335-4398-31E0-2ED1-5B489A7AD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CAE7-E5F9-4091-9280-9008753E680E}" type="datetimeFigureOut">
              <a:rPr lang="es-CO" smtClean="0"/>
              <a:t>21/03/2023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B75F767-71FE-1796-BFA6-2AF1303DD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AD581BB-723B-B81F-0D1C-C729D32F0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4D59-735F-4680-8755-BEF1944C4D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289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B5D0FF3-DEFE-94D7-99FC-D6BD4AC12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CAE7-E5F9-4091-9280-9008753E680E}" type="datetimeFigureOut">
              <a:rPr lang="es-CO" smtClean="0"/>
              <a:t>21/03/2023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B26AE6-25AC-C808-7690-971C189B1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5820B7-C93E-7A73-727C-9B75717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4D59-735F-4680-8755-BEF1944C4D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621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82B71-A05A-23EA-65DD-C01878129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0CDA4B-E07F-CD5A-FA44-5B43796F6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5D05F9-E6C4-5771-5EE9-6CE5C8821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2D242A-64EF-0D73-C96F-068C65510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CAE7-E5F9-4091-9280-9008753E680E}" type="datetimeFigureOut">
              <a:rPr lang="es-CO" smtClean="0"/>
              <a:t>21/03/2023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F31C6E-30B8-8C74-11AE-759B888E9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3D550C-4B05-F0DA-ECF5-CDFB6782E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4D59-735F-4680-8755-BEF1944C4D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042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7FAC7-5E8A-8D1F-303D-4076DC962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CBBDE54-C5B4-D7DC-6D1E-521DCC0CB8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B23066-79EA-893C-C311-1602E41B1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2DC4BC-4F7A-E549-4DCF-9F6AD4F66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CAE7-E5F9-4091-9280-9008753E680E}" type="datetimeFigureOut">
              <a:rPr lang="es-CO" smtClean="0"/>
              <a:t>21/03/2023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00AAA5-0B09-F855-BDF1-16B0C8B70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69B2B6-4066-5BFD-ABE7-86455D10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4D59-735F-4680-8755-BEF1944C4D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00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FA8E74E-5691-67B1-F28A-7AB3206EF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BAA5B9-E054-4F36-8255-387FC9F5F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044158-437B-E5CE-080D-4BECB929A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ECAE7-E5F9-4091-9280-9008753E680E}" type="datetimeFigureOut">
              <a:rPr lang="es-CO" smtClean="0"/>
              <a:t>21/03/2023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034D-EE62-7140-37EC-B0DEC95EC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B58482-BD63-E5F6-7301-4FFAEA37A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44D59-735F-4680-8755-BEF1944C4D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605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iencia.lasalle.edu.co/economia/13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ne.gov.co/index.php/estadisticas-por-tema/cuentas-nacionales/cuentas-nacionales-trimestrales/pib-informacion-tecnic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orpsur.b-cdn.net/wp-content/uploads/2022/03/Mercados-de-trabajo-Elementos-de-debate-hacia-un-pacto-de-pais-por-el-empleo-decente.pdf" TargetMode="External"/><Relationship Id="rId4" Type="http://schemas.openxmlformats.org/officeDocument/2006/relationships/hyperlink" Target="https://www.dane.gov.co/index.php/estadisticas-por-tema/cuentas-nacionales/productivida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iencia.lasalle.edu.co/economia/13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pp.pe/economia/economia/empleo-en-el-peru-cerro-el-2022-con-alta-tasa-de-informalidad-noticia-1455530?ref=rp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ntalla de juego de video&#10;&#10;Descripción generada automáticamente con confianza media">
            <a:extLst>
              <a:ext uri="{FF2B5EF4-FFF2-40B4-BE49-F238E27FC236}">
                <a16:creationId xmlns:a16="http://schemas.microsoft.com/office/drawing/2014/main" id="{34243B8D-FEE1-1F2C-E2E7-EEA25D123A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E24AF1C9-0A3D-5D27-6599-CA3EF6D1D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2746" y="3149868"/>
            <a:ext cx="9144000" cy="2851539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es-ES" sz="4000" b="1" kern="1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s-ES" sz="4000" b="1" kern="1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s-ES" sz="4000" b="1" kern="1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s-ES" sz="4000" b="1" kern="1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s-ES" sz="4000" b="1" kern="1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4000" b="1" kern="1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DIÁLOGO REGIONAL SOBRE LA REFORMA LABORAL, RIOHACHA,  </a:t>
            </a:r>
            <a:br>
              <a:rPr lang="es-ES" sz="4000" b="1" kern="1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4000" b="1" kern="1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GUAJIRA.</a:t>
            </a:r>
            <a:br>
              <a:rPr lang="es-ES" sz="40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s-ES" sz="4000" b="1" kern="1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4000" b="1" kern="1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Plataforma Laboral Para La PAZ</a:t>
            </a:r>
            <a:br>
              <a:rPr lang="es-ES" sz="4000" b="1" kern="1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4000" b="1" kern="1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Marzo  18 de 2023</a:t>
            </a:r>
            <a:r>
              <a:rPr lang="es-ES" sz="40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s-CO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40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CO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684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DD06736-BAFA-31C0-19ED-9ACDAFEF4A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FC5FD29-A9C4-AB53-32C2-BC67BCE575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520"/>
            <a:ext cx="2438400" cy="137160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838200" y="50228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/>
              <a:t>Mitos sobre la Reforma Laboral</a:t>
            </a:r>
            <a:endParaRPr lang="es-CO" b="1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0" y="1302971"/>
            <a:ext cx="6339254" cy="40165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/>
              <a:t>¿La reforma laboral aumentará los costos laborales de las empresas entre un 30% y 35%?.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ES" sz="4800" i="1" u="sng" dirty="0"/>
              <a:t>FALSO</a:t>
            </a:r>
            <a:endParaRPr lang="es-ES" dirty="0"/>
          </a:p>
          <a:p>
            <a:endParaRPr lang="es-ES" dirty="0"/>
          </a:p>
          <a:p>
            <a:r>
              <a:rPr lang="es-ES" dirty="0"/>
              <a:t>De acuerdo a un estudio de </a:t>
            </a:r>
            <a:r>
              <a:rPr lang="es-ES" dirty="0" err="1"/>
              <a:t>Fedesarrollo</a:t>
            </a:r>
            <a:r>
              <a:rPr lang="es-ES" dirty="0"/>
              <a:t> la reforma solo impactaría en </a:t>
            </a:r>
            <a:r>
              <a:rPr lang="es-ES" b="1" dirty="0"/>
              <a:t>12%</a:t>
            </a:r>
            <a:endParaRPr lang="es-CO" b="1" dirty="0"/>
          </a:p>
        </p:txBody>
      </p:sp>
      <p:pic>
        <p:nvPicPr>
          <p:cNvPr id="9" name="Marcador de contenido 3"/>
          <p:cNvPicPr>
            <a:picLocks noChangeAspect="1"/>
          </p:cNvPicPr>
          <p:nvPr/>
        </p:nvPicPr>
        <p:blipFill rotWithShape="1">
          <a:blip r:embed="rId3"/>
          <a:srcRect l="2087" t="14363" r="24073" b="15590"/>
          <a:stretch/>
        </p:blipFill>
        <p:spPr>
          <a:xfrm>
            <a:off x="7675685" y="2064850"/>
            <a:ext cx="3960787" cy="211354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053754" y="1415562"/>
            <a:ext cx="3411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/>
              <a:t>Evidencia </a:t>
            </a:r>
          </a:p>
        </p:txBody>
      </p:sp>
      <p:pic>
        <p:nvPicPr>
          <p:cNvPr id="10" name="Marcador de contenido 3"/>
          <p:cNvPicPr>
            <a:picLocks noChangeAspect="1"/>
          </p:cNvPicPr>
          <p:nvPr/>
        </p:nvPicPr>
        <p:blipFill rotWithShape="1">
          <a:blip r:embed="rId4"/>
          <a:srcRect l="4215" t="15001" r="25492" b="11450"/>
          <a:stretch/>
        </p:blipFill>
        <p:spPr>
          <a:xfrm>
            <a:off x="7675685" y="4304465"/>
            <a:ext cx="3582718" cy="210866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385539" y="6413127"/>
            <a:ext cx="489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/>
              <a:t>Fuente: Fotografías tomadas de presentación del presidente nacional de FENALCO por sus medios masivos institucionales, Gran Encuesta FENAALCO, marzo de 2023. </a:t>
            </a:r>
          </a:p>
        </p:txBody>
      </p:sp>
    </p:spTree>
    <p:extLst>
      <p:ext uri="{BB962C8B-B14F-4D97-AF65-F5344CB8AC3E}">
        <p14:creationId xmlns:p14="http://schemas.microsoft.com/office/powerpoint/2010/main" val="3556834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DD06736-BAFA-31C0-19ED-9ACDAFEF4A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FC5FD29-A9C4-AB53-32C2-BC67BCE575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520"/>
            <a:ext cx="2438400" cy="137160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/>
              <a:t>Mitos sobre la Reforma Laboral</a:t>
            </a:r>
            <a:endParaRPr lang="es-CO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169983" y="1371600"/>
            <a:ext cx="5386755" cy="48053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/>
              <a:t>¿Habrá rigidez en la terminación de los contratos laborales?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ES" sz="5400" b="1" dirty="0"/>
          </a:p>
          <a:p>
            <a:pPr algn="ctr"/>
            <a:r>
              <a:rPr lang="es-ES" sz="4800" i="1" u="sng" dirty="0"/>
              <a:t>FALSO</a:t>
            </a:r>
          </a:p>
          <a:p>
            <a:pPr>
              <a:lnSpc>
                <a:spcPct val="110000"/>
              </a:lnSpc>
            </a:pPr>
            <a:r>
              <a:rPr lang="es-ES" sz="2600" dirty="0"/>
              <a:t>La reforma no le quita potestad a los empleadores de acuerdo al art 62 del CST para despedir por justa causa a los trabajadores eso si, la RL incorpora el debido proceso constitucional (art 29 de la CPC) y lo establecido en la sentencia C-594 de 2014.</a:t>
            </a:r>
            <a:endParaRPr lang="es-CO" sz="2600" dirty="0"/>
          </a:p>
        </p:txBody>
      </p:sp>
      <p:pic>
        <p:nvPicPr>
          <p:cNvPr id="9" name="Marcador de contenido 8"/>
          <p:cNvPicPr>
            <a:picLocks noChangeAspect="1"/>
          </p:cNvPicPr>
          <p:nvPr/>
        </p:nvPicPr>
        <p:blipFill rotWithShape="1">
          <a:blip r:embed="rId3"/>
          <a:srcRect l="14359" t="3051"/>
          <a:stretch/>
        </p:blipFill>
        <p:spPr>
          <a:xfrm>
            <a:off x="5996354" y="1371600"/>
            <a:ext cx="5881122" cy="3162151"/>
          </a:xfrm>
          <a:prstGeom prst="rect">
            <a:avLst/>
          </a:prstGeom>
        </p:spPr>
      </p:pic>
      <p:sp>
        <p:nvSpPr>
          <p:cNvPr id="10" name="Marcador de contenido 3"/>
          <p:cNvSpPr txBox="1">
            <a:spLocks/>
          </p:cNvSpPr>
          <p:nvPr/>
        </p:nvSpPr>
        <p:spPr>
          <a:xfrm>
            <a:off x="5543084" y="5133219"/>
            <a:ext cx="6787662" cy="20874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/>
              <a:t>De los </a:t>
            </a:r>
            <a:r>
              <a:rPr lang="es-ES" sz="2000" b="1" dirty="0"/>
              <a:t>5449 casos </a:t>
            </a:r>
            <a:r>
              <a:rPr lang="es-ES" sz="2000" dirty="0"/>
              <a:t>de los trabajadores de los atendidos en los </a:t>
            </a:r>
            <a:r>
              <a:rPr lang="es-ES" sz="2000" b="1" dirty="0"/>
              <a:t>sectores priorizados del PAL </a:t>
            </a:r>
            <a:r>
              <a:rPr lang="es-ES" sz="2000" dirty="0"/>
              <a:t>solicitaron atención por falencias en el </a:t>
            </a:r>
            <a:r>
              <a:rPr lang="es-ES" sz="2000" b="1" dirty="0"/>
              <a:t>debido proceso. </a:t>
            </a:r>
            <a:r>
              <a:rPr lang="es-ES" sz="2000" dirty="0"/>
              <a:t>Es decir </a:t>
            </a:r>
            <a:r>
              <a:rPr lang="es-ES" sz="2000" b="1" dirty="0"/>
              <a:t>761 casos.</a:t>
            </a:r>
          </a:p>
          <a:p>
            <a:endParaRPr lang="es-ES" b="1" dirty="0"/>
          </a:p>
          <a:p>
            <a:endParaRPr lang="es-CO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195045" y="4621091"/>
            <a:ext cx="52753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Fuente: Escuela Nacional Sindical 31 de enero 2023</a:t>
            </a:r>
            <a:endParaRPr lang="es-CO" sz="900" dirty="0"/>
          </a:p>
        </p:txBody>
      </p:sp>
    </p:spTree>
    <p:extLst>
      <p:ext uri="{BB962C8B-B14F-4D97-AF65-F5344CB8AC3E}">
        <p14:creationId xmlns:p14="http://schemas.microsoft.com/office/powerpoint/2010/main" val="2052571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DD06736-BAFA-31C0-19ED-9ACDAFEF4A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FC5FD29-A9C4-AB53-32C2-BC67BCE575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520"/>
            <a:ext cx="2438400" cy="13716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127131" y="1384720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3200" b="1" dirty="0">
                <a:solidFill>
                  <a:srgbClr val="000000"/>
                </a:solidFill>
                <a:latin typeface="Arial Nova"/>
              </a:rPr>
              <a:t>¿PORQUÉ SON IMPORTANTES LOS APORTES DE LAS CENTRALES SINDICALES EN MATERIA DE LOS DERECHOS LABORALES INDIVIDUALES?</a:t>
            </a:r>
            <a:endParaRPr lang="es-CO" sz="3200" dirty="0">
              <a:latin typeface="Arial Nova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806331" y="4637869"/>
            <a:ext cx="8912469" cy="163085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C00000"/>
                </a:solidFill>
                <a:latin typeface="Arial Nova"/>
              </a:rPr>
              <a:t>Importancia de la derogatoria de leyes y normas como la ley 789 de 2002</a:t>
            </a:r>
            <a:endParaRPr lang="es-CO" b="1" dirty="0">
              <a:solidFill>
                <a:srgbClr val="C00000"/>
              </a:solidFill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1539600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DD06736-BAFA-31C0-19ED-9ACDAFEF4A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FC5FD29-A9C4-AB53-32C2-BC67BCE575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520"/>
            <a:ext cx="2438400" cy="1371600"/>
          </a:xfrm>
          <a:prstGeom prst="rect">
            <a:avLst/>
          </a:prstGeom>
        </p:spPr>
      </p:pic>
      <p:pic>
        <p:nvPicPr>
          <p:cNvPr id="4098" name="Picture 2" descr="https://lh6.googleusercontent.com/QJXUbVCR9La6VAgDspBDk00QRQERWJkqWO0fNLbM3l0qsvkSSdJHNLRVOgjqpgONVzgvRAOyWKbiT8U2ljAwYk06dgIEqtVEo2v_hS0k-6JJZj1-Z-HI8ipvmm6KC4MTsf3s-LxQfZM_5a1a15bWaY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3777"/>
            <a:ext cx="57340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02577" y="1437446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600" b="1" dirty="0">
                <a:solidFill>
                  <a:srgbClr val="000000"/>
                </a:solidFill>
                <a:latin typeface="Arial Nova Cond"/>
              </a:rPr>
              <a:t>Gráfico 7. Proporción de ocupados con valor agregado  por rama de actividad económica 2021</a:t>
            </a:r>
            <a:r>
              <a:rPr lang="es-CO" dirty="0">
                <a:solidFill>
                  <a:srgbClr val="000000"/>
                </a:solidFill>
                <a:latin typeface="Arial Nova Cond"/>
              </a:rPr>
              <a:t>.</a:t>
            </a:r>
            <a:endParaRPr lang="es-CO" dirty="0">
              <a:latin typeface="Arial Nova Cond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-64477" y="5572932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000" dirty="0">
                <a:solidFill>
                  <a:srgbClr val="000000"/>
                </a:solidFill>
                <a:latin typeface="Arial Nova Cond"/>
              </a:rPr>
              <a:t>Fuente: Bonilla, R. (2022) Tomado de DANE. Cuentas Nacionales y GEIH.</a:t>
            </a:r>
            <a:endParaRPr lang="es-CO" sz="1000" dirty="0">
              <a:latin typeface="Arial Nova Cond"/>
            </a:endParaRPr>
          </a:p>
        </p:txBody>
      </p:sp>
      <p:pic>
        <p:nvPicPr>
          <p:cNvPr id="4100" name="Picture 4" descr="https://lh4.googleusercontent.com/9TB6lkML5s0ni5cQazbugXu9ySBoBEmZmZgyzGqEfcxORaETlk2FcviqLw7FeEj28eRvK8P7XS0_bCVVoMMsRLHOfNODAXD66CzxU4Sdzu5bTCV3vdH4LI5ktX8lCUpNHPPyaGR3gaWSF2KyCYU7dK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6" r="-1227"/>
          <a:stretch/>
        </p:blipFill>
        <p:spPr bwMode="auto">
          <a:xfrm>
            <a:off x="5879856" y="2229657"/>
            <a:ext cx="5804388" cy="362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6031523" y="143744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600" b="1" dirty="0">
                <a:solidFill>
                  <a:srgbClr val="000000"/>
                </a:solidFill>
                <a:latin typeface="Arial Nova Cond"/>
              </a:rPr>
              <a:t>Gráfica 8. Promedio de relación de contratos a término indefinido y contratos a término fijo en Colombia  2013 - 2021. </a:t>
            </a:r>
            <a:endParaRPr lang="es-CO" sz="1600" b="1" dirty="0">
              <a:latin typeface="Arial Nova Cond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031523" y="5728247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000" dirty="0">
                <a:solidFill>
                  <a:srgbClr val="000000"/>
                </a:solidFill>
                <a:latin typeface="Arial Nova Cond"/>
              </a:rPr>
              <a:t>Fuente: elaboración propia a partir de </a:t>
            </a:r>
            <a:r>
              <a:rPr lang="es-ES" sz="1000" dirty="0" err="1">
                <a:solidFill>
                  <a:srgbClr val="000000"/>
                </a:solidFill>
                <a:latin typeface="Arial Nova Cond"/>
              </a:rPr>
              <a:t>microdatos</a:t>
            </a:r>
            <a:r>
              <a:rPr lang="es-ES" sz="1000" dirty="0">
                <a:solidFill>
                  <a:srgbClr val="000000"/>
                </a:solidFill>
                <a:latin typeface="Arial Nova Cond"/>
              </a:rPr>
              <a:t> del DANE 2011 – 2021. El dato se calcula sobre la “tenencia del contrato”, haciendo alusión a las personas que tienen algún tipo de subordinación contractual con una empresa (sea contrato verbal o escrito).</a:t>
            </a:r>
            <a:endParaRPr lang="es-CO" sz="1000" dirty="0">
              <a:latin typeface="Arial Nova Cond"/>
            </a:endParaRPr>
          </a:p>
        </p:txBody>
      </p:sp>
    </p:spTree>
    <p:extLst>
      <p:ext uri="{BB962C8B-B14F-4D97-AF65-F5344CB8AC3E}">
        <p14:creationId xmlns:p14="http://schemas.microsoft.com/office/powerpoint/2010/main" val="3385668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DD06736-BAFA-31C0-19ED-9ACDAFEF4A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FC5FD29-A9C4-AB53-32C2-BC67BCE575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520"/>
            <a:ext cx="2438400" cy="1371600"/>
          </a:xfrm>
          <a:prstGeom prst="rect">
            <a:avLst/>
          </a:prstGeom>
        </p:spPr>
      </p:pic>
      <p:pic>
        <p:nvPicPr>
          <p:cNvPr id="10" name="Marcador de contenido 3"/>
          <p:cNvPicPr>
            <a:picLocks noChangeAspect="1"/>
          </p:cNvPicPr>
          <p:nvPr/>
        </p:nvPicPr>
        <p:blipFill rotWithShape="1">
          <a:blip r:embed="rId3"/>
          <a:srcRect l="30640" t="20077" r="16282" b="23144"/>
          <a:stretch/>
        </p:blipFill>
        <p:spPr>
          <a:xfrm>
            <a:off x="360484" y="1699480"/>
            <a:ext cx="5976361" cy="359605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l="20834" t="62889" r="30166" b="28518"/>
          <a:stretch/>
        </p:blipFill>
        <p:spPr>
          <a:xfrm>
            <a:off x="93785" y="5295535"/>
            <a:ext cx="6386146" cy="62992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/>
          <a:srcRect l="11668" t="9557" r="16833" b="11925"/>
          <a:stretch/>
        </p:blipFill>
        <p:spPr>
          <a:xfrm>
            <a:off x="6409593" y="1699480"/>
            <a:ext cx="5242560" cy="3238411"/>
          </a:xfrm>
          <a:prstGeom prst="rect">
            <a:avLst/>
          </a:prstGeom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/>
              <a:t>Ciclos del PIB y del Empleo</a:t>
            </a:r>
            <a:endParaRPr lang="es-CO" b="1" dirty="0"/>
          </a:p>
        </p:txBody>
      </p:sp>
      <p:sp>
        <p:nvSpPr>
          <p:cNvPr id="2" name="Rectángulo 1"/>
          <p:cNvSpPr/>
          <p:nvPr/>
        </p:nvSpPr>
        <p:spPr>
          <a:xfrm>
            <a:off x="838200" y="5207665"/>
            <a:ext cx="6096000" cy="193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s-ES" altLang="es-CO" sz="800" dirty="0"/>
              <a:t>Herrera, B. (2007) </a:t>
            </a:r>
            <a:r>
              <a:rPr lang="es-ES" altLang="es-CO" sz="800" i="1" dirty="0"/>
              <a:t>Evaluación de la Reforma Laboral (Ley 789 de 2002)-Informe Final. </a:t>
            </a:r>
            <a:r>
              <a:rPr lang="es-ES" altLang="es-CO" sz="800" dirty="0"/>
              <a:t>Universidad Nacional de Colombia.</a:t>
            </a:r>
            <a:endParaRPr lang="es-ES" altLang="es-CO" sz="800" i="1" dirty="0"/>
          </a:p>
        </p:txBody>
      </p:sp>
    </p:spTree>
    <p:extLst>
      <p:ext uri="{BB962C8B-B14F-4D97-AF65-F5344CB8AC3E}">
        <p14:creationId xmlns:p14="http://schemas.microsoft.com/office/powerpoint/2010/main" val="706537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DD06736-BAFA-31C0-19ED-9ACDAFEF4A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FC5FD29-A9C4-AB53-32C2-BC67BCE575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520"/>
            <a:ext cx="2438400" cy="1371600"/>
          </a:xfrm>
          <a:prstGeom prst="rect">
            <a:avLst/>
          </a:prstGeom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/>
              <a:t>Empleo – Producto Industrial</a:t>
            </a:r>
            <a:endParaRPr lang="es-CO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9500" t="31778" r="20833" b="32963"/>
          <a:stretch/>
        </p:blipFill>
        <p:spPr>
          <a:xfrm>
            <a:off x="111579" y="1980896"/>
            <a:ext cx="6250304" cy="312515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78157" y="1371781"/>
            <a:ext cx="4671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Evolución del empleo y el producto industria manufacturera 1970-2011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98216" y="5161114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800" dirty="0">
                <a:solidFill>
                  <a:srgbClr val="333333"/>
                </a:solidFill>
                <a:latin typeface="Helvetica Neue"/>
              </a:rPr>
              <a:t>Yanes Guerra, C. (2013). </a:t>
            </a:r>
            <a:r>
              <a:rPr lang="es-ES" sz="800" i="1" dirty="0">
                <a:solidFill>
                  <a:srgbClr val="333333"/>
                </a:solidFill>
                <a:latin typeface="Helvetica Neue"/>
              </a:rPr>
              <a:t>Efecto de la Reforma Laboral (Ley 789 de 2002) en la dinámica del empleo industrial</a:t>
            </a:r>
            <a:endParaRPr lang="es-CO" sz="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40000" t="35185" r="15417" b="50741"/>
          <a:stretch/>
        </p:blipFill>
        <p:spPr>
          <a:xfrm>
            <a:off x="1058312" y="5436082"/>
            <a:ext cx="3078480" cy="54664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78157" y="5857586"/>
            <a:ext cx="335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Serie de tiempo Empleo-Producto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26579" t="26540" r="5730" b="35364"/>
          <a:stretch/>
        </p:blipFill>
        <p:spPr>
          <a:xfrm>
            <a:off x="6195594" y="1941563"/>
            <a:ext cx="5907115" cy="1869982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6394216" y="1295232"/>
            <a:ext cx="4671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Resultado de la Estimación del modelo empleo-producto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/>
          <a:srcRect l="34017" t="28426" r="15147" b="21595"/>
          <a:stretch/>
        </p:blipFill>
        <p:spPr>
          <a:xfrm>
            <a:off x="6873285" y="4062420"/>
            <a:ext cx="4841794" cy="2677659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6588406" y="664416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800" dirty="0">
                <a:solidFill>
                  <a:srgbClr val="333333"/>
                </a:solidFill>
                <a:latin typeface="Helvetica Neue"/>
              </a:rPr>
              <a:t>Yanes Guerra, C. (2013). </a:t>
            </a:r>
            <a:r>
              <a:rPr lang="es-ES" sz="800" i="1" dirty="0">
                <a:solidFill>
                  <a:srgbClr val="333333"/>
                </a:solidFill>
                <a:latin typeface="Helvetica Neue"/>
              </a:rPr>
              <a:t>Efecto de la Reforma Laboral (Ley 789 de 2002) en la dinámica del empleo industrial</a:t>
            </a:r>
            <a:endParaRPr lang="es-CO" sz="800" dirty="0"/>
          </a:p>
        </p:txBody>
      </p:sp>
      <p:sp>
        <p:nvSpPr>
          <p:cNvPr id="9" name="CuadroTexto 8"/>
          <p:cNvSpPr txBox="1"/>
          <p:nvPr/>
        </p:nvSpPr>
        <p:spPr>
          <a:xfrm>
            <a:off x="7106920" y="3752317"/>
            <a:ext cx="424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Pronóstico de Empleo con o sin Reforma</a:t>
            </a:r>
          </a:p>
        </p:txBody>
      </p:sp>
    </p:spTree>
    <p:extLst>
      <p:ext uri="{BB962C8B-B14F-4D97-AF65-F5344CB8AC3E}">
        <p14:creationId xmlns:p14="http://schemas.microsoft.com/office/powerpoint/2010/main" val="3077695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DD06736-BAFA-31C0-19ED-9ACDAFEF4A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FC5FD29-A9C4-AB53-32C2-BC67BCE575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520"/>
            <a:ext cx="2438400" cy="1371600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1585547" y="61229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/>
              <a:t>Voces de la academia sobre la ley 789</a:t>
            </a:r>
            <a:endParaRPr lang="es-CO" b="1" dirty="0"/>
          </a:p>
        </p:txBody>
      </p:sp>
      <p:sp>
        <p:nvSpPr>
          <p:cNvPr id="13" name="Marcador de contenido 3"/>
          <p:cNvSpPr txBox="1">
            <a:spLocks/>
          </p:cNvSpPr>
          <p:nvPr/>
        </p:nvSpPr>
        <p:spPr>
          <a:xfrm>
            <a:off x="838200" y="1825624"/>
            <a:ext cx="5395546" cy="49444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s-ES" altLang="es-CO" sz="1800" b="1" dirty="0"/>
              <a:t>“No existe una tendencia sostenida que muestre un aumento del empleo formal y una baja del empleo informal. Las tasas de crecimiento del mercado formal e informal, han tenido comportamientos, tanto positivos como negativos”. </a:t>
            </a:r>
            <a:r>
              <a:rPr lang="es-ES" altLang="es-CO" sz="900" dirty="0"/>
              <a:t>Herrera, B. (2007) </a:t>
            </a:r>
            <a:r>
              <a:rPr lang="es-ES" altLang="es-CO" sz="900" i="1" dirty="0"/>
              <a:t>Evaluación de la Reforma Laboral (Ley 789 de 2002)-Informe Final. </a:t>
            </a:r>
            <a:r>
              <a:rPr lang="es-ES" altLang="es-CO" sz="900" dirty="0"/>
              <a:t>Universidad Nacional de Colombia.</a:t>
            </a:r>
            <a:endParaRPr lang="es-ES" altLang="es-CO" sz="900" i="1" dirty="0"/>
          </a:p>
          <a:p>
            <a:pPr>
              <a:lnSpc>
                <a:spcPct val="80000"/>
              </a:lnSpc>
            </a:pPr>
            <a:r>
              <a:rPr lang="es-ES" altLang="es-CO" sz="1800" b="1" dirty="0"/>
              <a:t>“El mercado laboral se envuelve en una dinámica de complejidades, donde intervienen muchos hechos económicos y no económicos. Los auges económicos, las crisis económicas, los hechos normativos, los cambios institucionales, las movilizaciones obreras, la estructura productiva, los problemas de información asimétrica y una gran cantidad más de factores, pueden hacer del mercado laboral una cadena de relaciones circulares, cuya complejidad es irresponsable medir.” </a:t>
            </a:r>
            <a:r>
              <a:rPr lang="es-ES" altLang="es-CO" sz="800" dirty="0"/>
              <a:t>Herrera, B. (2007) </a:t>
            </a:r>
            <a:r>
              <a:rPr lang="es-ES" altLang="es-CO" sz="800" i="1" dirty="0"/>
              <a:t>Evaluación de la Reforma Laboral (Ley 789 de 2002)-Informe Final. </a:t>
            </a:r>
            <a:r>
              <a:rPr lang="es-ES" altLang="es-CO" sz="800" dirty="0"/>
              <a:t>Universidad Nacional de Colombia.</a:t>
            </a:r>
            <a:endParaRPr lang="es-ES" altLang="es-CO" sz="800" i="1" dirty="0"/>
          </a:p>
          <a:p>
            <a:pPr>
              <a:lnSpc>
                <a:spcPct val="80000"/>
              </a:lnSpc>
            </a:pPr>
            <a:endParaRPr lang="es-ES" altLang="es-CO" sz="1800" dirty="0"/>
          </a:p>
        </p:txBody>
      </p:sp>
      <p:sp>
        <p:nvSpPr>
          <p:cNvPr id="14" name="Marcador de contenido 4"/>
          <p:cNvSpPr txBox="1">
            <a:spLocks/>
          </p:cNvSpPr>
          <p:nvPr/>
        </p:nvSpPr>
        <p:spPr>
          <a:xfrm>
            <a:off x="7010400" y="1825625"/>
            <a:ext cx="5181600" cy="494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700" b="1" dirty="0"/>
              <a:t>“…las empresas de acuerdo con la ley pueden tener estudiantes haciendo pasantías sin remuneración alguna por un periodo máximo de dos años y la dinámica (…) es vincular nuevos pasantes con costos realmente bajos. Por lo tanto, el comportamiento de la tasa de desempleo de los jóvenes no ha tenido mayores cambios…” </a:t>
            </a:r>
            <a:r>
              <a:rPr lang="es-ES" sz="800" dirty="0"/>
              <a:t>Montes González, M. J., &amp; Sánchez Pacheco, D. A. (2010). Efectos de la reforma laboral ley 789 de 2002 en el mercado laboral de los jóvenes de Bogotá. </a:t>
            </a:r>
            <a:r>
              <a:rPr lang="es-ES" sz="800" dirty="0" err="1"/>
              <a:t>Retrieved</a:t>
            </a:r>
            <a:r>
              <a:rPr lang="es-ES" sz="800" dirty="0"/>
              <a:t> </a:t>
            </a:r>
            <a:r>
              <a:rPr lang="es-ES" sz="800" dirty="0" err="1"/>
              <a:t>from</a:t>
            </a:r>
            <a:r>
              <a:rPr lang="es-ES" sz="800" dirty="0"/>
              <a:t> </a:t>
            </a:r>
            <a:r>
              <a:rPr lang="es-ES" sz="800" dirty="0">
                <a:hlinkClick r:id="rId3"/>
              </a:rPr>
              <a:t>https://ciencia.lasalle.edu.co/economia/131</a:t>
            </a:r>
            <a:r>
              <a:rPr lang="es-ES" sz="800" dirty="0"/>
              <a:t>   </a:t>
            </a:r>
          </a:p>
          <a:p>
            <a:r>
              <a:rPr lang="es-ES" sz="1800" b="1" dirty="0"/>
              <a:t>(…) los efectos sobre el empleo fueron marginales. La reforma laboral fue mencionado como un factor determinante en la generación de empleo por un porcentaje irrisorio de los encuestados. Y las diferencias sectoriales en la probabilidad de ocupación no son consistentes con lo que deberías esperarse.</a:t>
            </a:r>
            <a:r>
              <a:rPr lang="es-ES" sz="1600" b="1" dirty="0"/>
              <a:t> </a:t>
            </a:r>
            <a:r>
              <a:rPr lang="es-ES" sz="800" dirty="0"/>
              <a:t>Gaviria, A. (2004) </a:t>
            </a:r>
            <a:r>
              <a:rPr lang="es-ES" sz="800" i="1" dirty="0"/>
              <a:t>Ley 789 ¿Funciono o no?</a:t>
            </a:r>
            <a:r>
              <a:rPr lang="es-ES" sz="800" dirty="0"/>
              <a:t>. Universidad de los Andes</a:t>
            </a:r>
            <a:endParaRPr lang="es-CO" sz="800" dirty="0"/>
          </a:p>
          <a:p>
            <a:endParaRPr lang="es-ES" sz="1700" dirty="0"/>
          </a:p>
        </p:txBody>
      </p:sp>
    </p:spTree>
    <p:extLst>
      <p:ext uri="{BB962C8B-B14F-4D97-AF65-F5344CB8AC3E}">
        <p14:creationId xmlns:p14="http://schemas.microsoft.com/office/powerpoint/2010/main" val="2672029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DD06736-BAFA-31C0-19ED-9ACDAFEF4A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FC5FD29-A9C4-AB53-32C2-BC67BCE575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520"/>
            <a:ext cx="2438400" cy="1371600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1585547" y="61229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/>
              <a:t>Voces de la academia sobre la ley 789</a:t>
            </a:r>
            <a:endParaRPr lang="es-CO" b="1" dirty="0"/>
          </a:p>
        </p:txBody>
      </p:sp>
      <p:sp>
        <p:nvSpPr>
          <p:cNvPr id="13" name="Marcador de contenido 3"/>
          <p:cNvSpPr txBox="1">
            <a:spLocks/>
          </p:cNvSpPr>
          <p:nvPr/>
        </p:nvSpPr>
        <p:spPr>
          <a:xfrm>
            <a:off x="838200" y="1825624"/>
            <a:ext cx="5395546" cy="49444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s-ES" altLang="es-CO" sz="1800" dirty="0"/>
          </a:p>
        </p:txBody>
      </p:sp>
      <p:sp>
        <p:nvSpPr>
          <p:cNvPr id="14" name="Marcador de contenido 4"/>
          <p:cNvSpPr txBox="1">
            <a:spLocks/>
          </p:cNvSpPr>
          <p:nvPr/>
        </p:nvSpPr>
        <p:spPr>
          <a:xfrm>
            <a:off x="7010400" y="1825625"/>
            <a:ext cx="5181600" cy="494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700" dirty="0"/>
          </a:p>
        </p:txBody>
      </p:sp>
      <p:sp>
        <p:nvSpPr>
          <p:cNvPr id="2" name="Rectángulo 1"/>
          <p:cNvSpPr/>
          <p:nvPr/>
        </p:nvSpPr>
        <p:spPr>
          <a:xfrm>
            <a:off x="61546" y="1887378"/>
            <a:ext cx="6096000" cy="34040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s-ES" b="1" dirty="0"/>
              <a:t>“Algunas normas (como las que dieron vida a los programas de estímulo al empleo) ameritan una revisión, (…)Y otras más (como la ampliación de la jornada ordinaria) no tuvieron los efectos esperados y su discusión depende más de criterios normativos que positivos pues los efectos distributivos parecen haber sido mayores que los de eficiencia” </a:t>
            </a:r>
            <a:r>
              <a:rPr lang="es-ES" sz="900" dirty="0"/>
              <a:t>Gaviria, A. (2004) </a:t>
            </a:r>
            <a:r>
              <a:rPr lang="es-ES" sz="900" i="1" dirty="0"/>
              <a:t>Ley 789 ¿Funciono o no?</a:t>
            </a:r>
            <a:r>
              <a:rPr lang="es-ES" sz="900" dirty="0"/>
              <a:t>. Universidad de los Andes</a:t>
            </a:r>
          </a:p>
          <a:p>
            <a:pPr>
              <a:lnSpc>
                <a:spcPct val="80000"/>
              </a:lnSpc>
            </a:pPr>
            <a:endParaRPr lang="es-ES" sz="900" dirty="0"/>
          </a:p>
          <a:p>
            <a:pPr>
              <a:lnSpc>
                <a:spcPct val="80000"/>
              </a:lnSpc>
            </a:pPr>
            <a:endParaRPr lang="es-ES" sz="900" dirty="0"/>
          </a:p>
          <a:p>
            <a:pPr>
              <a:lnSpc>
                <a:spcPct val="80000"/>
              </a:lnSpc>
            </a:pPr>
            <a:endParaRPr lang="es-ES" sz="900" dirty="0"/>
          </a:p>
          <a:p>
            <a:pPr>
              <a:lnSpc>
                <a:spcPct val="80000"/>
              </a:lnSpc>
            </a:pPr>
            <a:endParaRPr lang="es-ES" sz="900" dirty="0"/>
          </a:p>
          <a:p>
            <a:pPr>
              <a:lnSpc>
                <a:spcPct val="80000"/>
              </a:lnSpc>
            </a:pPr>
            <a:endParaRPr lang="es-ES" sz="900" dirty="0"/>
          </a:p>
          <a:p>
            <a:pPr>
              <a:lnSpc>
                <a:spcPct val="80000"/>
              </a:lnSpc>
            </a:pPr>
            <a:endParaRPr lang="es-ES" sz="900" dirty="0"/>
          </a:p>
          <a:p>
            <a:pPr>
              <a:lnSpc>
                <a:spcPct val="80000"/>
              </a:lnSpc>
            </a:pPr>
            <a:endParaRPr lang="es-ES" sz="900" dirty="0"/>
          </a:p>
          <a:p>
            <a:pPr>
              <a:lnSpc>
                <a:spcPct val="80000"/>
              </a:lnSpc>
            </a:pPr>
            <a:endParaRPr lang="es-ES" sz="900" dirty="0"/>
          </a:p>
          <a:p>
            <a:pPr>
              <a:lnSpc>
                <a:spcPct val="80000"/>
              </a:lnSpc>
            </a:pPr>
            <a:r>
              <a:rPr lang="es-ES" b="1" dirty="0"/>
              <a:t>“la reforma solo tuvo efecto en la generación de más horas de trabajo por parte de los empleadores, pero en cuanto a la generación del empleo se concluye que el efecto ha sido marginal” </a:t>
            </a:r>
            <a:r>
              <a:rPr lang="es-ES" sz="800" dirty="0" err="1"/>
              <a:t>Guataquí</a:t>
            </a:r>
            <a:r>
              <a:rPr lang="es-ES" sz="800" dirty="0"/>
              <a:t>, J.; García, A. (2009). “Efectos de la reforma laboral: más trabajo y menos empleos?”. Serie documentos de trabajo, No. 63. Universidad del Rosario. </a:t>
            </a:r>
            <a:endParaRPr lang="es-CO" sz="800" b="1" dirty="0"/>
          </a:p>
        </p:txBody>
      </p:sp>
      <p:sp>
        <p:nvSpPr>
          <p:cNvPr id="3" name="Rectángulo 2"/>
          <p:cNvSpPr/>
          <p:nvPr/>
        </p:nvSpPr>
        <p:spPr>
          <a:xfrm>
            <a:off x="6050574" y="1887378"/>
            <a:ext cx="6096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/>
              <a:t>“No se presentó impacto positivo en las dinámicas de la demanda laboral con motivo de la reforma laboral implementada en la Ley 780 de 2002. Entre el año 2003 y el 2011, el producto y la dinámica de éste fue lo que produjo cambios en el nivel de empleo”.</a:t>
            </a:r>
            <a:r>
              <a:rPr lang="es-E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s-ES" sz="800" dirty="0">
                <a:solidFill>
                  <a:srgbClr val="333333"/>
                </a:solidFill>
                <a:latin typeface="Helvetica Neue"/>
              </a:rPr>
              <a:t>Yanes Guerra, C. (2013). </a:t>
            </a:r>
            <a:r>
              <a:rPr lang="es-ES" sz="800" i="1" dirty="0">
                <a:solidFill>
                  <a:srgbClr val="333333"/>
                </a:solidFill>
                <a:latin typeface="Helvetica Neue"/>
              </a:rPr>
              <a:t>Efecto de la Reforma Laboral (Ley 789 de 2002) en la dinámica del empleo industrial</a:t>
            </a:r>
            <a:endParaRPr lang="es-CO" sz="800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96324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DD06736-BAFA-31C0-19ED-9ACDAFEF4A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FC5FD29-A9C4-AB53-32C2-BC67BCE575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520"/>
            <a:ext cx="2438400" cy="13716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692" y="1275080"/>
            <a:ext cx="3341077" cy="511930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67861" y="6468500"/>
            <a:ext cx="49887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/>
              <a:t>Fuente: Ramírez, V (2023) Escuela Nacional Sindical,  Construcción Propia.</a:t>
            </a:r>
          </a:p>
        </p:txBody>
      </p:sp>
      <p:sp>
        <p:nvSpPr>
          <p:cNvPr id="8" name="Rectangle 94"/>
          <p:cNvSpPr txBox="1">
            <a:spLocks noChangeArrowheads="1"/>
          </p:cNvSpPr>
          <p:nvPr/>
        </p:nvSpPr>
        <p:spPr>
          <a:xfrm>
            <a:off x="2728546" y="22860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CO" sz="2800" b="1" dirty="0"/>
              <a:t>Pérdida de ingresos de los trabajadores por recargo nocturno Sector de Vigilancia Privada </a:t>
            </a:r>
            <a:r>
              <a:rPr lang="es-ES" altLang="es-CO" sz="2000" dirty="0"/>
              <a:t>(Pesos corrientes de 2023)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810249" y="1288561"/>
            <a:ext cx="52856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Una empresa del sector de la vigilancia </a:t>
            </a:r>
            <a:r>
              <a:rPr lang="es-CO" dirty="0"/>
              <a:t>a razón de la ley 789 de 2002 a pesos corrientes </a:t>
            </a:r>
            <a:r>
              <a:rPr lang="es-CO" b="1" dirty="0"/>
              <a:t>ganará en el 2023 en promedio anual un total de $989.680 por el no pago de las horas nocturnas y  razón de la diferencia de dominicales un total anual de $725.040 arrojando un total de ganancia a las empresas del sector de $1.714.720 por vigilante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810249" y="3834732"/>
            <a:ext cx="54790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Según datos de la </a:t>
            </a:r>
            <a:r>
              <a:rPr lang="es-CO" dirty="0" err="1"/>
              <a:t>SuperVigilancia</a:t>
            </a:r>
            <a:r>
              <a:rPr lang="es-CO" dirty="0"/>
              <a:t> en Colombia </a:t>
            </a:r>
            <a:r>
              <a:rPr lang="es-CO" b="1" dirty="0"/>
              <a:t>existen en promedio 203.956 trabajadores vigilantes</a:t>
            </a:r>
          </a:p>
          <a:p>
            <a:r>
              <a:rPr lang="es-CO" dirty="0"/>
              <a:t>En ese sentido el sector obtendrá </a:t>
            </a:r>
            <a:r>
              <a:rPr lang="es-CO" b="1" dirty="0"/>
              <a:t>ganancias </a:t>
            </a:r>
            <a:r>
              <a:rPr lang="es-CO" dirty="0"/>
              <a:t>estimadas para el 2023 a razón de </a:t>
            </a:r>
            <a:r>
              <a:rPr lang="es-CO" b="1" dirty="0"/>
              <a:t>no pago de sus horas nocturnas por $201.851 millones de pesos; </a:t>
            </a:r>
            <a:r>
              <a:rPr lang="es-CO" dirty="0"/>
              <a:t>mientras que por no pago </a:t>
            </a:r>
            <a:r>
              <a:rPr lang="es-CO" b="1" dirty="0"/>
              <a:t>recargos dominicales </a:t>
            </a:r>
            <a:r>
              <a:rPr lang="es-CO" dirty="0"/>
              <a:t>un total de </a:t>
            </a:r>
            <a:r>
              <a:rPr lang="es-CO" b="1" dirty="0"/>
              <a:t>$147.876 millones de pesos. Las ganancias totales del sector se estiman en  $349,727 millones de pesos</a:t>
            </a:r>
          </a:p>
        </p:txBody>
      </p:sp>
    </p:spTree>
    <p:extLst>
      <p:ext uri="{BB962C8B-B14F-4D97-AF65-F5344CB8AC3E}">
        <p14:creationId xmlns:p14="http://schemas.microsoft.com/office/powerpoint/2010/main" val="1407094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DD06736-BAFA-31C0-19ED-9ACDAFEF4A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FC5FD29-A9C4-AB53-32C2-BC67BCE575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520"/>
            <a:ext cx="2438400" cy="13716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100753" y="3046465"/>
            <a:ext cx="5425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La tecnología esta desplazando la MO</a:t>
            </a:r>
          </a:p>
          <a:p>
            <a:endParaRPr lang="es-ES" dirty="0"/>
          </a:p>
          <a:p>
            <a:r>
              <a:rPr lang="es-ES" dirty="0"/>
              <a:t>Solo afecta el PIB (+ o -) mas no la creación de empleos</a:t>
            </a:r>
          </a:p>
          <a:p>
            <a:endParaRPr lang="es-ES" dirty="0"/>
          </a:p>
          <a:p>
            <a:r>
              <a:rPr lang="es-ES" dirty="0"/>
              <a:t>A mayor protección mayor productividad</a:t>
            </a:r>
            <a:endParaRPr lang="es-CO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38200" y="51577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/>
              <a:t>Supuestos.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37054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DD06736-BAFA-31C0-19ED-9ACDAFEF4A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FC5FD29-A9C4-AB53-32C2-BC67BCE575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520"/>
            <a:ext cx="2438400" cy="13716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700867" y="374626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400" b="1" dirty="0">
                <a:solidFill>
                  <a:srgbClr val="000000"/>
                </a:solidFill>
                <a:latin typeface="Arial Nova"/>
              </a:rPr>
              <a:t>SITUACIÓN DEL MERCADO LABORAL</a:t>
            </a:r>
            <a:endParaRPr lang="es-CO" sz="2400" dirty="0"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448711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DD06736-BAFA-31C0-19ED-9ACDAFEF4A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FC5FD29-A9C4-AB53-32C2-BC67BCE575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520"/>
            <a:ext cx="2438400" cy="13716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048000" y="327208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400" b="1" dirty="0">
                <a:solidFill>
                  <a:srgbClr val="000000"/>
                </a:solidFill>
                <a:latin typeface="Arial Nova"/>
              </a:rPr>
              <a:t>¿POR QUÉ ES IMPORTANTE EL DERECHO LABORAL COLECTIVO?</a:t>
            </a:r>
            <a:endParaRPr lang="es-CO" sz="2400" dirty="0"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1187299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DD06736-BAFA-31C0-19ED-9ACDAFEF4A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FC5FD29-A9C4-AB53-32C2-BC67BCE575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520"/>
            <a:ext cx="2438400" cy="13716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1833" t="15185" r="23666" b="25555"/>
          <a:stretch/>
        </p:blipFill>
        <p:spPr>
          <a:xfrm>
            <a:off x="2697480" y="1787554"/>
            <a:ext cx="6172200" cy="377504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697480" y="5562600"/>
            <a:ext cx="6431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/>
              <a:t>Fuente: Sistema de Información Sindical y  Laboral SISLAB, Subsistema Censo Sindical, Alimentando por información del Ministerio de Trabajo.</a:t>
            </a:r>
          </a:p>
        </p:txBody>
      </p:sp>
    </p:spTree>
    <p:extLst>
      <p:ext uri="{BB962C8B-B14F-4D97-AF65-F5344CB8AC3E}">
        <p14:creationId xmlns:p14="http://schemas.microsoft.com/office/powerpoint/2010/main" val="3183678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DD06736-BAFA-31C0-19ED-9ACDAFEF4A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FC5FD29-A9C4-AB53-32C2-BC67BCE575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520"/>
            <a:ext cx="2438400" cy="1371600"/>
          </a:xfrm>
          <a:prstGeom prst="rect">
            <a:avLst/>
          </a:prstGeom>
        </p:spPr>
      </p:pic>
      <p:pic>
        <p:nvPicPr>
          <p:cNvPr id="8194" name="Picture 2" descr="https://lh3.googleusercontent.com/6PilTBJ8Afn0euQUtverXH0txLp8yVa8wsiLjsrwsAyZBQeIjNr0qzQveAW-Rj4I6jW_5oeMLlmoKw5bGfWRLV9gAbm4mjn_Gz6vHmoK1zqRucZj9AIsJW65QqUkvNJNwF4M85duEAbA0_sgB7ch-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98" y="1239122"/>
            <a:ext cx="5734050" cy="51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023519" y="6470240"/>
            <a:ext cx="30251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000" dirty="0">
                <a:solidFill>
                  <a:srgbClr val="000000"/>
                </a:solidFill>
                <a:latin typeface="Arial Nova Cond"/>
              </a:rPr>
              <a:t>Fuente: Escuela Nacional Sindical, Dinámica Sindical (2023) </a:t>
            </a:r>
            <a:endParaRPr lang="es-CO" sz="1000" dirty="0">
              <a:latin typeface="Arial Nova Cond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129439" y="2463941"/>
            <a:ext cx="178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5,857 registros sindicales</a:t>
            </a:r>
            <a:endParaRPr lang="es-CO" dirty="0"/>
          </a:p>
        </p:txBody>
      </p:sp>
      <p:pic>
        <p:nvPicPr>
          <p:cNvPr id="7" name="Picture 2" descr="https://lh3.googleusercontent.com/VMKGQIGqZ2F2ppLA3SbxSOjj_HdfSpxnWAVPIn8AObAoQIRH3ph85_oAljFHxtzQApmu6EkegPzj0bQ9bqwg_NDMG_SCkSPQH8EY_mjltMk6zgjanAZWpI1D9-5HXYD6gHQl5ubDgqay99SZHIxiT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7" y="1275080"/>
            <a:ext cx="3413125" cy="46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8993878" y="2740940"/>
            <a:ext cx="1872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1.073.283 sindicalizados en Colombia</a:t>
            </a:r>
          </a:p>
          <a:p>
            <a:r>
              <a:rPr lang="es-ES" dirty="0"/>
              <a:t>TS: 4,7%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35273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DD06736-BAFA-31C0-19ED-9ACDAFEF4A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FC5FD29-A9C4-AB53-32C2-BC67BCE575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520"/>
            <a:ext cx="2438400" cy="13716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086593" y="6336390"/>
            <a:ext cx="29819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800" dirty="0">
                <a:solidFill>
                  <a:srgbClr val="000000"/>
                </a:solidFill>
                <a:latin typeface="Arial Nova Cond"/>
              </a:rPr>
              <a:t>Fuente: Escuela Nacional Sindical, Dinámica Sindical (2023) </a:t>
            </a:r>
            <a:endParaRPr lang="es-CO" sz="800" dirty="0">
              <a:latin typeface="Arial Nova Cond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6288182"/>
              </p:ext>
            </p:extLst>
          </p:nvPr>
        </p:nvGraphicFramePr>
        <p:xfrm>
          <a:off x="3314700" y="1275080"/>
          <a:ext cx="5116537" cy="4554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/>
          <p:cNvSpPr txBox="1"/>
          <p:nvPr/>
        </p:nvSpPr>
        <p:spPr>
          <a:xfrm rot="16200000">
            <a:off x="1296471" y="3338155"/>
            <a:ext cx="3667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/>
              <a:t>Número de CCT Firmadas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764112" y="5690454"/>
            <a:ext cx="36671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Número de Sindicatos Firmantes</a:t>
            </a:r>
          </a:p>
        </p:txBody>
      </p:sp>
    </p:spTree>
    <p:extLst>
      <p:ext uri="{BB962C8B-B14F-4D97-AF65-F5344CB8AC3E}">
        <p14:creationId xmlns:p14="http://schemas.microsoft.com/office/powerpoint/2010/main" val="3323499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DD06736-BAFA-31C0-19ED-9ACDAFEF4A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FC5FD29-A9C4-AB53-32C2-BC67BCE575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520"/>
            <a:ext cx="2438400" cy="1371600"/>
          </a:xfrm>
          <a:prstGeom prst="rect">
            <a:avLst/>
          </a:prstGeom>
        </p:spPr>
      </p:pic>
      <p:pic>
        <p:nvPicPr>
          <p:cNvPr id="1026" name="Picture 2" descr="https://lh4.googleusercontent.com/RkE3X64iyQIrPTMfRsXbukXuLnC1wmta5nxYaSYfUGEZfSzX1w9Iud96VVnCh5oEBtwHZA0RBn37zVxj-KjUJVadN_A-pdxAUN9YAIjyFBboD4dPm4A7tkSsl6i1qlT2bD1egv5sIzVRqDz2B488Q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49" y="1111768"/>
            <a:ext cx="7052571" cy="556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72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DD06736-BAFA-31C0-19ED-9ACDAFEF4A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FC5FD29-A9C4-AB53-32C2-BC67BCE575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520"/>
            <a:ext cx="2438400" cy="1371600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978959"/>
              </p:ext>
            </p:extLst>
          </p:nvPr>
        </p:nvGraphicFramePr>
        <p:xfrm>
          <a:off x="1937657" y="1962057"/>
          <a:ext cx="6988163" cy="3960516"/>
        </p:xfrm>
        <a:graphic>
          <a:graphicData uri="http://schemas.openxmlformats.org/drawingml/2006/table">
            <a:tbl>
              <a:tblPr/>
              <a:tblGrid>
                <a:gridCol w="1812099">
                  <a:extLst>
                    <a:ext uri="{9D8B030D-6E8A-4147-A177-3AD203B41FA5}">
                      <a16:colId xmlns:a16="http://schemas.microsoft.com/office/drawing/2014/main" val="1068558421"/>
                    </a:ext>
                  </a:extLst>
                </a:gridCol>
                <a:gridCol w="739012">
                  <a:extLst>
                    <a:ext uri="{9D8B030D-6E8A-4147-A177-3AD203B41FA5}">
                      <a16:colId xmlns:a16="http://schemas.microsoft.com/office/drawing/2014/main" val="808268047"/>
                    </a:ext>
                  </a:extLst>
                </a:gridCol>
                <a:gridCol w="870617">
                  <a:extLst>
                    <a:ext uri="{9D8B030D-6E8A-4147-A177-3AD203B41FA5}">
                      <a16:colId xmlns:a16="http://schemas.microsoft.com/office/drawing/2014/main" val="312486990"/>
                    </a:ext>
                  </a:extLst>
                </a:gridCol>
                <a:gridCol w="840247">
                  <a:extLst>
                    <a:ext uri="{9D8B030D-6E8A-4147-A177-3AD203B41FA5}">
                      <a16:colId xmlns:a16="http://schemas.microsoft.com/office/drawing/2014/main" val="3239174527"/>
                    </a:ext>
                  </a:extLst>
                </a:gridCol>
                <a:gridCol w="809877">
                  <a:extLst>
                    <a:ext uri="{9D8B030D-6E8A-4147-A177-3AD203B41FA5}">
                      <a16:colId xmlns:a16="http://schemas.microsoft.com/office/drawing/2014/main" val="3938114757"/>
                    </a:ext>
                  </a:extLst>
                </a:gridCol>
                <a:gridCol w="769383">
                  <a:extLst>
                    <a:ext uri="{9D8B030D-6E8A-4147-A177-3AD203B41FA5}">
                      <a16:colId xmlns:a16="http://schemas.microsoft.com/office/drawing/2014/main" val="846983278"/>
                    </a:ext>
                  </a:extLst>
                </a:gridCol>
                <a:gridCol w="1146928">
                  <a:extLst>
                    <a:ext uri="{9D8B030D-6E8A-4147-A177-3AD203B41FA5}">
                      <a16:colId xmlns:a16="http://schemas.microsoft.com/office/drawing/2014/main" val="3573197395"/>
                    </a:ext>
                  </a:extLst>
                </a:gridCol>
              </a:tblGrid>
              <a:tr h="42630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Tipo Convenio</a:t>
                      </a:r>
                      <a:endParaRPr lang="es-CO">
                        <a:effectLst/>
                      </a:endParaRPr>
                    </a:p>
                  </a:txBody>
                  <a:tcPr marL="50800" marR="50800" marT="88900" marB="8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1994 -2000</a:t>
                      </a:r>
                      <a:endParaRPr lang="es-CO">
                        <a:effectLst/>
                      </a:endParaRPr>
                    </a:p>
                  </a:txBody>
                  <a:tcPr marL="50800" marR="50800" marT="88900" marB="8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2001 -2010</a:t>
                      </a:r>
                      <a:endParaRPr lang="es-CO">
                        <a:effectLst/>
                      </a:endParaRPr>
                    </a:p>
                  </a:txBody>
                  <a:tcPr marL="50800" marR="50800" marT="88900" marB="8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2011 -2021[1]</a:t>
                      </a:r>
                      <a:endParaRPr lang="es-CO">
                        <a:effectLst/>
                      </a:endParaRPr>
                    </a:p>
                  </a:txBody>
                  <a:tcPr marL="50800" marR="50800" marT="88900" marB="8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102268"/>
                  </a:ext>
                </a:extLst>
              </a:tr>
              <a:tr h="58445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s-CO">
                        <a:effectLst/>
                      </a:endParaRPr>
                    </a:p>
                  </a:txBody>
                  <a:tcPr marL="50800" marR="50800" marT="88900" marB="8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Casos</a:t>
                      </a:r>
                      <a:endParaRPr lang="es-CO">
                        <a:effectLst/>
                      </a:endParaRPr>
                    </a:p>
                  </a:txBody>
                  <a:tcPr marL="50800" marR="50800" marT="88900" marB="8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es-CO">
                        <a:effectLst/>
                      </a:endParaRPr>
                    </a:p>
                  </a:txBody>
                  <a:tcPr marL="50800" marR="50800" marT="88900" marB="8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Casos</a:t>
                      </a:r>
                      <a:endParaRPr lang="es-CO">
                        <a:effectLst/>
                      </a:endParaRPr>
                    </a:p>
                  </a:txBody>
                  <a:tcPr marL="50800" marR="50800" marT="88900" marB="8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es-CO">
                        <a:effectLst/>
                      </a:endParaRPr>
                    </a:p>
                  </a:txBody>
                  <a:tcPr marL="50800" marR="50800" marT="88900" marB="8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Casos</a:t>
                      </a:r>
                      <a:endParaRPr lang="es-CO">
                        <a:effectLst/>
                      </a:endParaRPr>
                    </a:p>
                  </a:txBody>
                  <a:tcPr marL="50800" marR="50800" marT="88900" marB="8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es-CO">
                        <a:effectLst/>
                      </a:endParaRPr>
                    </a:p>
                  </a:txBody>
                  <a:tcPr marL="50800" marR="50800" marT="88900" marB="8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293564"/>
                  </a:ext>
                </a:extLst>
              </a:tr>
              <a:tr h="58445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Convención colectiva</a:t>
                      </a:r>
                      <a:endParaRPr lang="es-CO">
                        <a:effectLst/>
                      </a:endParaRPr>
                    </a:p>
                  </a:txBody>
                  <a:tcPr marL="50800" marR="50800" marT="88900" marB="8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2603</a:t>
                      </a:r>
                      <a:endParaRPr lang="es-CO">
                        <a:effectLst/>
                      </a:endParaRPr>
                    </a:p>
                  </a:txBody>
                  <a:tcPr marL="50800" marR="50800" marT="88900" marB="8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64,1</a:t>
                      </a:r>
                      <a:endParaRPr lang="es-CO">
                        <a:effectLst/>
                      </a:endParaRPr>
                    </a:p>
                  </a:txBody>
                  <a:tcPr marL="50800" marR="50800" marT="88900" marB="8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3108</a:t>
                      </a:r>
                      <a:endParaRPr lang="es-CO">
                        <a:effectLst/>
                      </a:endParaRPr>
                    </a:p>
                  </a:txBody>
                  <a:tcPr marL="50800" marR="50800" marT="88900" marB="8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61,8</a:t>
                      </a:r>
                      <a:endParaRPr lang="es-CO">
                        <a:effectLst/>
                      </a:endParaRPr>
                    </a:p>
                  </a:txBody>
                  <a:tcPr marL="50800" marR="50800" marT="88900" marB="8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4842</a:t>
                      </a:r>
                      <a:endParaRPr lang="es-CO">
                        <a:effectLst/>
                      </a:endParaRPr>
                    </a:p>
                  </a:txBody>
                  <a:tcPr marL="50800" marR="50800" marT="88900" marB="8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15,8</a:t>
                      </a:r>
                      <a:endParaRPr lang="es-CO" dirty="0">
                        <a:effectLst/>
                      </a:endParaRPr>
                    </a:p>
                  </a:txBody>
                  <a:tcPr marL="50800" marR="50800" marT="88900" marB="8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2094170"/>
                  </a:ext>
                </a:extLst>
              </a:tr>
              <a:tr h="58445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Pacto colectivo</a:t>
                      </a:r>
                      <a:endParaRPr lang="es-CO">
                        <a:effectLst/>
                      </a:endParaRPr>
                    </a:p>
                  </a:txBody>
                  <a:tcPr marL="50800" marR="50800" marT="88900" marB="8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1448</a:t>
                      </a:r>
                      <a:endParaRPr lang="es-CO">
                        <a:effectLst/>
                      </a:endParaRPr>
                    </a:p>
                  </a:txBody>
                  <a:tcPr marL="50800" marR="50800" marT="88900" marB="8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35,7</a:t>
                      </a:r>
                      <a:endParaRPr lang="es-CO">
                        <a:effectLst/>
                      </a:endParaRPr>
                    </a:p>
                  </a:txBody>
                  <a:tcPr marL="50800" marR="50800" marT="88900" marB="8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1710</a:t>
                      </a:r>
                      <a:endParaRPr lang="es-CO">
                        <a:effectLst/>
                      </a:endParaRPr>
                    </a:p>
                  </a:txBody>
                  <a:tcPr marL="50800" marR="50800" marT="88900" marB="8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34,0</a:t>
                      </a:r>
                      <a:endParaRPr lang="es-CO">
                        <a:effectLst/>
                      </a:endParaRPr>
                    </a:p>
                  </a:txBody>
                  <a:tcPr marL="50800" marR="50800" marT="88900" marB="8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2747</a:t>
                      </a:r>
                      <a:endParaRPr lang="es-CO">
                        <a:effectLst/>
                      </a:endParaRPr>
                    </a:p>
                  </a:txBody>
                  <a:tcPr marL="50800" marR="50800" marT="88900" marB="8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</a:t>
                      </a:r>
                      <a:endParaRPr lang="es-CO">
                        <a:effectLst/>
                      </a:endParaRPr>
                    </a:p>
                  </a:txBody>
                  <a:tcPr marL="50800" marR="50800" marT="88900" marB="8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218089"/>
                  </a:ext>
                </a:extLst>
              </a:tr>
              <a:tr h="58445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Contrato sindical</a:t>
                      </a:r>
                      <a:endParaRPr lang="es-CO">
                        <a:effectLst/>
                      </a:endParaRPr>
                    </a:p>
                  </a:txBody>
                  <a:tcPr marL="50800" marR="50800" marT="88900" marB="8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es-CO">
                        <a:effectLst/>
                      </a:endParaRPr>
                    </a:p>
                  </a:txBody>
                  <a:tcPr marL="50800" marR="50800" marT="88900" marB="8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  <a:endParaRPr lang="es-CO">
                        <a:effectLst/>
                      </a:endParaRPr>
                    </a:p>
                  </a:txBody>
                  <a:tcPr marL="50800" marR="50800" marT="88900" marB="8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211</a:t>
                      </a:r>
                      <a:endParaRPr lang="es-CO">
                        <a:effectLst/>
                      </a:endParaRPr>
                    </a:p>
                  </a:txBody>
                  <a:tcPr marL="50800" marR="50800" marT="88900" marB="8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</a:t>
                      </a:r>
                      <a:endParaRPr lang="es-CO">
                        <a:effectLst/>
                      </a:endParaRPr>
                    </a:p>
                  </a:txBody>
                  <a:tcPr marL="50800" marR="50800" marT="88900" marB="8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20420</a:t>
                      </a:r>
                      <a:endParaRPr lang="es-CO">
                        <a:effectLst/>
                      </a:endParaRPr>
                    </a:p>
                  </a:txBody>
                  <a:tcPr marL="50800" marR="50800" marT="88900" marB="8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66,6</a:t>
                      </a:r>
                      <a:endParaRPr lang="es-CO">
                        <a:effectLst/>
                      </a:endParaRPr>
                    </a:p>
                  </a:txBody>
                  <a:tcPr marL="50800" marR="50800" marT="88900" marB="8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874503"/>
                  </a:ext>
                </a:extLst>
              </a:tr>
              <a:tr h="61195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Acuerdos laborales estatales</a:t>
                      </a:r>
                      <a:endParaRPr lang="es-CO">
                        <a:effectLst/>
                      </a:endParaRPr>
                    </a:p>
                  </a:txBody>
                  <a:tcPr marL="50800" marR="50800" marT="88900" marB="8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s-CO">
                        <a:effectLst/>
                      </a:endParaRPr>
                    </a:p>
                  </a:txBody>
                  <a:tcPr marL="50800" marR="50800" marT="88900" marB="8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  <a:endParaRPr lang="es-CO">
                        <a:effectLst/>
                      </a:endParaRPr>
                    </a:p>
                  </a:txBody>
                  <a:tcPr marL="50800" marR="50800" marT="88900" marB="8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s-CO">
                        <a:effectLst/>
                      </a:endParaRPr>
                    </a:p>
                  </a:txBody>
                  <a:tcPr marL="50800" marR="50800" marT="88900" marB="8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  <a:endParaRPr lang="es-CO">
                        <a:effectLst/>
                      </a:endParaRPr>
                    </a:p>
                  </a:txBody>
                  <a:tcPr marL="50800" marR="50800" marT="88900" marB="8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2645</a:t>
                      </a:r>
                      <a:endParaRPr lang="es-CO">
                        <a:effectLst/>
                      </a:endParaRPr>
                    </a:p>
                  </a:txBody>
                  <a:tcPr marL="50800" marR="50800" marT="88900" marB="8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8,6</a:t>
                      </a:r>
                      <a:endParaRPr lang="es-CO">
                        <a:effectLst/>
                      </a:endParaRPr>
                    </a:p>
                  </a:txBody>
                  <a:tcPr marL="50800" marR="50800" marT="88900" marB="8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5053594"/>
                  </a:ext>
                </a:extLst>
              </a:tr>
              <a:tr h="58445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s-CO">
                        <a:effectLst/>
                      </a:endParaRPr>
                    </a:p>
                  </a:txBody>
                  <a:tcPr marL="50800" marR="50800" marT="88900" marB="8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4060</a:t>
                      </a:r>
                      <a:endParaRPr lang="es-CO">
                        <a:effectLst/>
                      </a:endParaRPr>
                    </a:p>
                  </a:txBody>
                  <a:tcPr marL="50800" marR="50800" marT="88900" marB="8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  <a:endParaRPr lang="es-CO">
                        <a:effectLst/>
                      </a:endParaRPr>
                    </a:p>
                  </a:txBody>
                  <a:tcPr marL="50800" marR="50800" marT="88900" marB="8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5029</a:t>
                      </a:r>
                      <a:endParaRPr lang="es-CO">
                        <a:effectLst/>
                      </a:endParaRPr>
                    </a:p>
                  </a:txBody>
                  <a:tcPr marL="50800" marR="50800" marT="88900" marB="8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  <a:endParaRPr lang="es-CO">
                        <a:effectLst/>
                      </a:endParaRPr>
                    </a:p>
                  </a:txBody>
                  <a:tcPr marL="50800" marR="50800" marT="88900" marB="8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30654</a:t>
                      </a:r>
                      <a:endParaRPr lang="es-CO">
                        <a:effectLst/>
                      </a:endParaRPr>
                    </a:p>
                  </a:txBody>
                  <a:tcPr marL="50800" marR="50800" marT="88900" marB="8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  <a:endParaRPr lang="es-CO" dirty="0">
                        <a:effectLst/>
                      </a:endParaRPr>
                    </a:p>
                  </a:txBody>
                  <a:tcPr marL="50800" marR="50800" marT="88900" marB="8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402926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122715" y="594700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>
                <a:solidFill>
                  <a:srgbClr val="000000"/>
                </a:solidFill>
                <a:latin typeface="Arial Nova Cond"/>
              </a:rPr>
              <a:t>Fuente: Ramírez, V. (2022)Informe de Trabajo Decente. tomado de SISLAB, ENS.</a:t>
            </a:r>
            <a:endParaRPr lang="es-CO" dirty="0">
              <a:latin typeface="Arial Nova Cond"/>
            </a:endParaRPr>
          </a:p>
        </p:txBody>
      </p:sp>
    </p:spTree>
    <p:extLst>
      <p:ext uri="{BB962C8B-B14F-4D97-AF65-F5344CB8AC3E}">
        <p14:creationId xmlns:p14="http://schemas.microsoft.com/office/powerpoint/2010/main" val="1106834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DD06736-BAFA-31C0-19ED-9ACDAFEF4A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FC5FD29-A9C4-AB53-32C2-BC67BCE575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520"/>
            <a:ext cx="2438400" cy="1371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280" y="1275080"/>
            <a:ext cx="7913369" cy="475644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859280" y="5894745"/>
            <a:ext cx="952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dirty="0"/>
              <a:t>Fuente: Sistema de Información de la Dinámica de la Acción Colectiva Laboral y Sindical, </a:t>
            </a:r>
            <a:r>
              <a:rPr lang="es-CO" sz="1100" dirty="0" err="1"/>
              <a:t>Sislab</a:t>
            </a:r>
            <a:r>
              <a:rPr lang="es-CO" sz="1100" dirty="0"/>
              <a:t>, ENS</a:t>
            </a:r>
            <a:r>
              <a:rPr lang="es-CO" dirty="0"/>
              <a:t>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859280" y="6178352"/>
            <a:ext cx="881062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dirty="0"/>
              <a:t>Nota*Las cifras correspondientes a los últimos cuatro años (desde 2019) son provisionales, debido a la actualización que se está haciendo del sistema de información</a:t>
            </a:r>
          </a:p>
        </p:txBody>
      </p:sp>
    </p:spTree>
    <p:extLst>
      <p:ext uri="{BB962C8B-B14F-4D97-AF65-F5344CB8AC3E}">
        <p14:creationId xmlns:p14="http://schemas.microsoft.com/office/powerpoint/2010/main" val="638863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87053" y="1591255"/>
            <a:ext cx="935643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Arial Nova"/>
              </a:rPr>
              <a:t>ARTÍCULO 33. PROTECCIÓN DE LOS TRABAJADORES ANTE PROCESOS DE DESCARBONIZACIÓN. </a:t>
            </a:r>
            <a:r>
              <a:rPr lang="es-ES" dirty="0">
                <a:latin typeface="Arial Nova"/>
              </a:rPr>
              <a:t>Toda empresa que realice explotación </a:t>
            </a:r>
            <a:r>
              <a:rPr lang="es-ES" b="1" dirty="0">
                <a:latin typeface="Arial Nova"/>
              </a:rPr>
              <a:t>minera o petrolera</a:t>
            </a:r>
            <a:r>
              <a:rPr lang="es-ES" dirty="0">
                <a:latin typeface="Arial Nova"/>
              </a:rPr>
              <a:t> debe contar con un </a:t>
            </a:r>
            <a:r>
              <a:rPr lang="es-ES" b="1" dirty="0">
                <a:latin typeface="Arial Nova"/>
              </a:rPr>
              <a:t>plan de cierre </a:t>
            </a:r>
            <a:r>
              <a:rPr lang="es-ES" dirty="0">
                <a:latin typeface="Arial Nova"/>
              </a:rPr>
              <a:t>para efectos laborales, concertado y consultado con las </a:t>
            </a:r>
            <a:r>
              <a:rPr lang="es-ES" b="1" dirty="0">
                <a:latin typeface="Arial Nova"/>
              </a:rPr>
              <a:t>organizaciones sindicales de la empresa o el sector, y aprobado por el Ministerio del Trabajo, </a:t>
            </a:r>
            <a:r>
              <a:rPr lang="es-ES" dirty="0">
                <a:latin typeface="Arial Nova"/>
              </a:rPr>
              <a:t>que incluya: </a:t>
            </a:r>
            <a:br>
              <a:rPr lang="es-ES" dirty="0">
                <a:latin typeface="Arial Nova"/>
              </a:rPr>
            </a:br>
            <a:br>
              <a:rPr lang="es-ES" dirty="0">
                <a:latin typeface="Arial Nova"/>
              </a:rPr>
            </a:br>
            <a:r>
              <a:rPr lang="es-ES" dirty="0">
                <a:latin typeface="Arial Nova"/>
              </a:rPr>
              <a:t>a) Censo de trabajadores afectados. </a:t>
            </a:r>
            <a:br>
              <a:rPr lang="es-ES" dirty="0">
                <a:latin typeface="Arial Nova"/>
              </a:rPr>
            </a:br>
            <a:br>
              <a:rPr lang="es-ES" dirty="0">
                <a:latin typeface="Arial Nova"/>
              </a:rPr>
            </a:br>
            <a:r>
              <a:rPr lang="es-ES" dirty="0">
                <a:latin typeface="Arial Nova"/>
              </a:rPr>
              <a:t>b) 	Ruta de reconversión laboral</a:t>
            </a:r>
            <a:br>
              <a:rPr lang="es-ES" dirty="0">
                <a:latin typeface="Arial Nova"/>
              </a:rPr>
            </a:br>
            <a:br>
              <a:rPr lang="es-ES" dirty="0">
                <a:latin typeface="Arial Nova"/>
              </a:rPr>
            </a:br>
            <a:r>
              <a:rPr lang="es-ES" dirty="0">
                <a:latin typeface="Arial Nova"/>
              </a:rPr>
              <a:t>c) 	Posibilidades de reubicación, condiciones para desvinculación y planes de retiro voluntario. </a:t>
            </a:r>
            <a:br>
              <a:rPr lang="es-ES" dirty="0">
                <a:latin typeface="Arial Nova"/>
              </a:rPr>
            </a:br>
            <a:br>
              <a:rPr lang="es-ES" dirty="0">
                <a:latin typeface="Arial Nova"/>
              </a:rPr>
            </a:br>
            <a:r>
              <a:rPr lang="es-ES" dirty="0">
                <a:latin typeface="Arial Nova"/>
              </a:rPr>
              <a:t>d)	Financiación de un fondo que garantice el pago de la cotización a la seguridad social por el lapso que se acuerde entre las partes.</a:t>
            </a:r>
            <a:endParaRPr lang="es-CO" dirty="0">
              <a:latin typeface="Arial Nova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032001" y="267855"/>
            <a:ext cx="8091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b="1" dirty="0"/>
          </a:p>
          <a:p>
            <a:pPr algn="ctr"/>
            <a:endParaRPr lang="es-ES" b="1" dirty="0"/>
          </a:p>
          <a:p>
            <a:pPr algn="ctr"/>
            <a:r>
              <a:rPr lang="es-ES" sz="2200" b="1" dirty="0">
                <a:latin typeface="Arial Nova"/>
              </a:rPr>
              <a:t>REFORMA LABORAL DE CARA A LA TRANSICIÓN ENERGÉTICA</a:t>
            </a:r>
            <a:r>
              <a:rPr lang="es-ES" sz="2200" dirty="0">
                <a:latin typeface="Arial Nova"/>
              </a:rPr>
              <a:t>.</a:t>
            </a:r>
            <a:endParaRPr lang="es-CO" sz="2200" dirty="0"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1846305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51063812"/>
              </p:ext>
            </p:extLst>
          </p:nvPr>
        </p:nvGraphicFramePr>
        <p:xfrm>
          <a:off x="369277" y="131885"/>
          <a:ext cx="11482754" cy="6629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556240" y="4275347"/>
            <a:ext cx="1310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Aprendices, agro, plataformas, transición energética, migrantes, discapacidad.</a:t>
            </a:r>
            <a:endParaRPr lang="es-CO" sz="12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480040" y="1328630"/>
            <a:ext cx="13100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Libertad sindical</a:t>
            </a:r>
          </a:p>
          <a:p>
            <a:r>
              <a:rPr lang="es-ES" sz="1200" dirty="0"/>
              <a:t>Protección a la injerencia y discriminación.</a:t>
            </a:r>
          </a:p>
          <a:p>
            <a:r>
              <a:rPr lang="es-ES" sz="1200" dirty="0"/>
              <a:t>NC Multinivel</a:t>
            </a:r>
          </a:p>
          <a:p>
            <a:r>
              <a:rPr lang="es-ES" sz="1200" dirty="0"/>
              <a:t>Huelga. Servicio publico esencial </a:t>
            </a:r>
            <a:endParaRPr lang="es-CO" sz="1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3710354" y="5745621"/>
            <a:ext cx="13100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Inequidad y cierre de brechas.</a:t>
            </a:r>
          </a:p>
          <a:p>
            <a:r>
              <a:rPr lang="es-ES" sz="1200" dirty="0"/>
              <a:t>Licencia de paternidad, convenio 190</a:t>
            </a:r>
            <a:endParaRPr lang="es-CO" sz="1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9378464" y="1513297"/>
            <a:ext cx="2473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Regla general contrato a termino indefinido.</a:t>
            </a:r>
            <a:endParaRPr lang="es-CO" sz="1200" dirty="0"/>
          </a:p>
          <a:p>
            <a:r>
              <a:rPr lang="es-ES" sz="1200" dirty="0"/>
              <a:t>Limitar contratación que no generan estabilidad.</a:t>
            </a:r>
          </a:p>
          <a:p>
            <a:r>
              <a:rPr lang="es-ES" sz="1200" dirty="0"/>
              <a:t>Proteger el despido.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9536725" y="4552347"/>
            <a:ext cx="1310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Horarios nocturnos y dominicales</a:t>
            </a:r>
            <a:endParaRPr lang="es-CO" sz="1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7095394" y="405309"/>
            <a:ext cx="1310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Principios del articulo 53.</a:t>
            </a:r>
            <a:endParaRPr lang="es-CO" sz="1200" dirty="0"/>
          </a:p>
        </p:txBody>
      </p:sp>
      <p:sp>
        <p:nvSpPr>
          <p:cNvPr id="9" name="CuadroTexto 8"/>
          <p:cNvSpPr txBox="1"/>
          <p:nvPr/>
        </p:nvSpPr>
        <p:spPr>
          <a:xfrm>
            <a:off x="4999892" y="2713625"/>
            <a:ext cx="2321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El corazón de la Reforma Laboral cuenta con 6 puntos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4271178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DD06736-BAFA-31C0-19ED-9ACDAFEF4A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FC5FD29-A9C4-AB53-32C2-BC67BCE575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520"/>
            <a:ext cx="2438400" cy="13716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638732" y="58928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b="1" dirty="0">
                <a:solidFill>
                  <a:srgbClr val="000000"/>
                </a:solidFill>
                <a:latin typeface="Arial" panose="020B0604020202020204" pitchFamily="34" charset="0"/>
              </a:rPr>
              <a:t>Referencias bibliográficas. </a:t>
            </a:r>
            <a:endParaRPr lang="es-CO" dirty="0"/>
          </a:p>
          <a:p>
            <a:br>
              <a:rPr lang="es-CO" dirty="0"/>
            </a:b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223157" y="1193800"/>
            <a:ext cx="11745685" cy="740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es-ES" altLang="es-CO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s-ES" altLang="es-CO" dirty="0">
                <a:solidFill>
                  <a:srgbClr val="000000"/>
                </a:solidFill>
                <a:latin typeface="Arial" panose="020B0604020202020204" pitchFamily="34" charset="0"/>
              </a:rPr>
              <a:t>Herrera, B. (2007) Evaluación de la Reforma Laboral (Ley 789 de 2002)-Informe Final. Universidad Nacional de Colombia.</a:t>
            </a:r>
          </a:p>
          <a:p>
            <a:pPr>
              <a:lnSpc>
                <a:spcPct val="80000"/>
              </a:lnSpc>
            </a:pPr>
            <a:endParaRPr lang="es-E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fontAlgn="base"/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DANE (2022) Informe PIB tercer trimestre </a:t>
            </a:r>
            <a:r>
              <a:rPr lang="es-ES" u="sng" dirty="0">
                <a:solidFill>
                  <a:srgbClr val="1155CC"/>
                </a:solidFill>
                <a:latin typeface="Arial" panose="020B0604020202020204" pitchFamily="34" charset="0"/>
                <a:hlinkClick r:id="rId3"/>
              </a:rPr>
              <a:t>https://www.dane.gov.co/index.php/estadisticas-por-tema/cuentas-nacionales/cuentas-nacionales-trimestrales/pib-informacion-tecnica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pPr algn="just" fontAlgn="base"/>
            <a:endParaRPr lang="es-E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fontAlgn="base"/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DANE (2022) Productividad Final por Factores -PTF-. </a:t>
            </a:r>
            <a:r>
              <a:rPr lang="es-ES" u="sng" dirty="0">
                <a:solidFill>
                  <a:srgbClr val="1155CC"/>
                </a:solidFill>
                <a:latin typeface="Arial" panose="020B0604020202020204" pitchFamily="34" charset="0"/>
                <a:hlinkClick r:id="rId4"/>
              </a:rPr>
              <a:t>https://www.dane.gov.co/index.php/estadisticas-por-tema/cuentas-nacionales/productividad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pPr algn="just" fontAlgn="base"/>
            <a:br>
              <a:rPr lang="es-ES" dirty="0"/>
            </a:b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ENS (2023) Sistema de Información Laboral -SISLAB- </a:t>
            </a:r>
            <a:r>
              <a:rPr lang="es-ES" i="1" dirty="0">
                <a:solidFill>
                  <a:srgbClr val="000000"/>
                </a:solidFill>
                <a:latin typeface="Arial" panose="020B0604020202020204" pitchFamily="34" charset="0"/>
              </a:rPr>
              <a:t>Dinámica Sindical.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Escuela Nacional Sindical</a:t>
            </a:r>
          </a:p>
          <a:p>
            <a:pPr algn="just" fontAlgn="base"/>
            <a:br>
              <a:rPr lang="es-ES" dirty="0"/>
            </a:b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Bonilla, R. (2022) Mercados de Trabajo. </a:t>
            </a:r>
            <a:r>
              <a:rPr lang="es-ES" i="1" dirty="0">
                <a:solidFill>
                  <a:srgbClr val="000000"/>
                </a:solidFill>
                <a:latin typeface="Arial" panose="020B0604020202020204" pitchFamily="34" charset="0"/>
              </a:rPr>
              <a:t>Elementos de debate para un pacto de país por el empleo decente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. Revista Sur. </a:t>
            </a:r>
            <a:r>
              <a:rPr lang="es-ES" u="sng" dirty="0">
                <a:solidFill>
                  <a:srgbClr val="1155CC"/>
                </a:solidFill>
                <a:latin typeface="Arial" panose="020B0604020202020204" pitchFamily="34" charset="0"/>
                <a:hlinkClick r:id="rId5"/>
              </a:rPr>
              <a:t>ttps://corpsur.b-cdn.net/wp-content/uploads/2022/03/Mercados-de-trabajo-Elementos-de-debate-hacia-un-pacto-de-pais-por-el-empleo-decente.pdf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pPr algn="just" fontAlgn="base"/>
            <a:endParaRPr lang="es-E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fontAlgn="base"/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Gaviria, A. (2004) Ley 789 ¿Funciono o no?. Universidad de los Andes</a:t>
            </a:r>
          </a:p>
          <a:p>
            <a:pPr algn="just" fontAlgn="base"/>
            <a:endParaRPr lang="es-E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fontAlgn="base"/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</a:rPr>
              <a:t>Guataquí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, J.; García, A. (2009). “Efectos de la reforma laboral: más trabajo y menos empleos?”. Serie documentos de trabajo, No. 63. Universidad del Rosario. 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br>
              <a:rPr lang="es-ES" dirty="0"/>
            </a:br>
            <a:endParaRPr lang="es-E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fontAlgn="base"/>
            <a:br>
              <a:rPr lang="es-ES" dirty="0"/>
            </a:br>
            <a:endParaRPr lang="es-E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fontAlgn="base"/>
            <a:endParaRPr lang="es-E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fontAlgn="base"/>
            <a:br>
              <a:rPr lang="es-ES" dirty="0"/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99370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DD06736-BAFA-31C0-19ED-9ACDAFEF4A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FC5FD29-A9C4-AB53-32C2-BC67BCE575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520"/>
            <a:ext cx="2438400" cy="13716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998720" y="5574454"/>
            <a:ext cx="4572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latin typeface="Arial Nova Cond"/>
              </a:rPr>
              <a:t>Fuente: Construcción propia tomado de DANE 2023</a:t>
            </a: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6891501"/>
              </p:ext>
            </p:extLst>
          </p:nvPr>
        </p:nvGraphicFramePr>
        <p:xfrm>
          <a:off x="8321039" y="2081049"/>
          <a:ext cx="3471568" cy="334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3583" t="15186" r="6084" b="36666"/>
          <a:stretch/>
        </p:blipFill>
        <p:spPr>
          <a:xfrm>
            <a:off x="396240" y="2927773"/>
            <a:ext cx="7665720" cy="229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71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DD06736-BAFA-31C0-19ED-9ACDAFEF4A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FC5FD29-A9C4-AB53-32C2-BC67BCE575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520"/>
            <a:ext cx="2438400" cy="13716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37657" y="1863497"/>
            <a:ext cx="16197532" cy="61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5" name="Rectángulo 4"/>
          <p:cNvSpPr/>
          <p:nvPr/>
        </p:nvSpPr>
        <p:spPr>
          <a:xfrm>
            <a:off x="304800" y="1371600"/>
            <a:ext cx="11582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Jaramillo, I. Perdomo, M. y Trujillo, A. (2022) Decálogo Para Una Agenda Laboral 2022-2026. FESCOL, ILAW.</a:t>
            </a:r>
          </a:p>
          <a:p>
            <a:pPr fontAlgn="base"/>
            <a:br>
              <a:rPr lang="es-ES" dirty="0"/>
            </a:b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Montes González, M. J., &amp; Sánchez Pacheco, D. A. (2010). Efectos de la reforma laboral ley 789 de 2002 en el mercado laboral de los jóvenes de Bogotá.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</a:rPr>
              <a:t>Retrieved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</a:rPr>
              <a:t>from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https://ciencia.lasalle.edu.co/economia/131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</a:p>
          <a:p>
            <a:pPr fontAlgn="base"/>
            <a:endParaRPr lang="es-ES" dirty="0"/>
          </a:p>
          <a:p>
            <a:pPr fontAlgn="base"/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Ramírez, V (2022) Informe de Coyuntura Laboral. Sistema de Información Laboral. ENS. Datos suministrados por el Ministerio de Trabajo. </a:t>
            </a:r>
          </a:p>
          <a:p>
            <a:pPr fontAlgn="base"/>
            <a:endParaRPr lang="es-E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Ramírez, V (2022) Informe de Trabajo Decente. </a:t>
            </a:r>
            <a:r>
              <a:rPr lang="es-ES" i="1" dirty="0">
                <a:solidFill>
                  <a:srgbClr val="000000"/>
                </a:solidFill>
                <a:latin typeface="Arial" panose="020B0604020202020204" pitchFamily="34" charset="0"/>
              </a:rPr>
              <a:t>Aportes de la Conferencia Nacional del Trabajo para la Negociación Colectiva en Colombia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. Escuela Nacional Sindical.</a:t>
            </a:r>
          </a:p>
          <a:p>
            <a:pPr fontAlgn="base"/>
            <a:br>
              <a:rPr lang="es-ES" dirty="0"/>
            </a:b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</a:rPr>
              <a:t>Saenz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, M. (2022) Empleo en el Perú cerró el 2022 con alta tasa de informalidad. Nota de Prensa. RPP Noticias. </a:t>
            </a:r>
            <a:r>
              <a:rPr lang="es-ES" u="sng" dirty="0">
                <a:solidFill>
                  <a:srgbClr val="1155CC"/>
                </a:solidFill>
                <a:latin typeface="Arial" panose="020B0604020202020204" pitchFamily="34" charset="0"/>
                <a:hlinkClick r:id="rId4"/>
              </a:rPr>
              <a:t>https://rpp.pe/economia/economia/empleo-en-el-peru-cerro-el-2022-con-alta-tasa-de-informalidad-noticia-1455530?ref=rpp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  </a:t>
            </a:r>
          </a:p>
          <a:p>
            <a:br>
              <a:rPr lang="es-ES" dirty="0"/>
            </a:b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Santana, P. (2022). (coordinador) Agenda de Transición Democrática: </a:t>
            </a:r>
            <a:r>
              <a:rPr lang="es-ES" i="1" dirty="0">
                <a:solidFill>
                  <a:srgbClr val="000000"/>
                </a:solidFill>
                <a:latin typeface="Arial" panose="020B0604020202020204" pitchFamily="34" charset="0"/>
              </a:rPr>
              <a:t>Otra Colombia es Posible.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Corporación Latinoamericana Sur </a:t>
            </a:r>
          </a:p>
          <a:p>
            <a:endParaRPr lang="es-E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ES" dirty="0">
                <a:solidFill>
                  <a:srgbClr val="333333"/>
                </a:solidFill>
                <a:latin typeface="Helvetica Neue"/>
              </a:rPr>
              <a:t>Yanes Guerra, C. (2013). </a:t>
            </a:r>
            <a:r>
              <a:rPr lang="es-ES" i="1" dirty="0">
                <a:solidFill>
                  <a:srgbClr val="333333"/>
                </a:solidFill>
                <a:latin typeface="Helvetica Neue"/>
              </a:rPr>
              <a:t>Efecto de la Reforma Laboral (Ley 789 de 2002) en la dinámica del empleo industrial</a:t>
            </a:r>
            <a:endParaRPr lang="es-E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86246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DD06736-BAFA-31C0-19ED-9ACDAFEF4A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FC5FD29-A9C4-AB53-32C2-BC67BCE575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520"/>
            <a:ext cx="2438400" cy="13716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962399" y="5469467"/>
            <a:ext cx="4572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latin typeface="Arial Nova Cond"/>
              </a:rPr>
              <a:t>Fuente: Construcción propia tomado de DANE 2023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3244774"/>
              </p:ext>
            </p:extLst>
          </p:nvPr>
        </p:nvGraphicFramePr>
        <p:xfrm>
          <a:off x="193431" y="1934634"/>
          <a:ext cx="6701790" cy="3272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2561502"/>
              </p:ext>
            </p:extLst>
          </p:nvPr>
        </p:nvGraphicFramePr>
        <p:xfrm>
          <a:off x="7306733" y="1702647"/>
          <a:ext cx="4114800" cy="3242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4237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DD06736-BAFA-31C0-19ED-9ACDAFEF4A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FC5FD29-A9C4-AB53-32C2-BC67BCE575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520"/>
            <a:ext cx="2438400" cy="13716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962399" y="5469467"/>
            <a:ext cx="4572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latin typeface="Arial Nova Cond"/>
              </a:rPr>
              <a:t>Fuente: Construcción propia tomado de DANE 2023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337162"/>
              </p:ext>
            </p:extLst>
          </p:nvPr>
        </p:nvGraphicFramePr>
        <p:xfrm>
          <a:off x="6485466" y="19405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9829801" y="3667760"/>
            <a:ext cx="660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latin typeface="Arial Nova Cond"/>
              </a:rPr>
              <a:t>7,2% TD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238067" y="4912593"/>
            <a:ext cx="2379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Arial Nova Cond"/>
              </a:rPr>
              <a:t>Existen 3.370 personas en población fuera de la fuerza laboral. </a:t>
            </a: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0763865"/>
              </p:ext>
            </p:extLst>
          </p:nvPr>
        </p:nvGraphicFramePr>
        <p:xfrm>
          <a:off x="912444" y="1867746"/>
          <a:ext cx="4885267" cy="3000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00257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DD06736-BAFA-31C0-19ED-9ACDAFEF4A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FC5FD29-A9C4-AB53-32C2-BC67BCE575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520"/>
            <a:ext cx="2438400" cy="1371600"/>
          </a:xfrm>
          <a:prstGeom prst="rect">
            <a:avLst/>
          </a:prstGeom>
        </p:spPr>
      </p:pic>
      <p:pic>
        <p:nvPicPr>
          <p:cNvPr id="13314" name="Picture 2" descr="https://lh5.googleusercontent.com/7qEM4j0-IyUmrVk2J5nA_lsU5RRXnGhx5a1mIuEhXcXwWeyZBkGKWQ5Eg2-2Yfz__SSzoasv7QX_fPCq3UqTfMCSBS8RbyrWnO56QirzkQoZpIk9NBj-sLEJq6JblqlF_Q_PRtvVaOZSoDOc0bgDE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631" y="2393120"/>
            <a:ext cx="573405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755656" y="174678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Arial Nova Cond"/>
              </a:rPr>
              <a:t>Dedicación horaria según sexo a trabajo remunerado y trabajo no remunerado. </a:t>
            </a:r>
            <a:endParaRPr lang="es-CO" dirty="0">
              <a:latin typeface="Arial Nova Cond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36631" y="583164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000" dirty="0">
                <a:solidFill>
                  <a:srgbClr val="000000"/>
                </a:solidFill>
                <a:latin typeface="Arial Nova Cond"/>
              </a:rPr>
              <a:t>Fuente: Construcción propia, tomado de Decálogo para una Agenda Laboral 2022-2026 </a:t>
            </a:r>
            <a:r>
              <a:rPr lang="es-ES" sz="1000" dirty="0" err="1">
                <a:solidFill>
                  <a:srgbClr val="000000"/>
                </a:solidFill>
                <a:latin typeface="Arial Nova Cond"/>
              </a:rPr>
              <a:t>Fescol</a:t>
            </a:r>
            <a:r>
              <a:rPr lang="es-ES" sz="1000" dirty="0">
                <a:solidFill>
                  <a:srgbClr val="000000"/>
                </a:solidFill>
                <a:latin typeface="Arial Nova Cond"/>
              </a:rPr>
              <a:t>.  </a:t>
            </a:r>
            <a:endParaRPr lang="es-CO" sz="1000" dirty="0">
              <a:latin typeface="Arial Nova Cond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968154" y="2910254"/>
            <a:ext cx="24618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Pasar de 2 a 12 semanas de licencia de paternidad. No es una medida costosa, es una medida en términos de paridad y de medidas afirmativas para las mujeres en términos del cuidado y del acceso a la vida laboral.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40731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DD06736-BAFA-31C0-19ED-9ACDAFEF4A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FC5FD29-A9C4-AB53-32C2-BC67BCE575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520"/>
            <a:ext cx="2438400" cy="13716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C779BD0-6C77-262A-FA4A-99D18E4BF2A3}"/>
              </a:ext>
            </a:extLst>
          </p:cNvPr>
          <p:cNvSpPr txBox="1"/>
          <p:nvPr/>
        </p:nvSpPr>
        <p:spPr>
          <a:xfrm>
            <a:off x="558800" y="3378563"/>
            <a:ext cx="11074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dirty="0">
                <a:latin typeface="Arial Nova" panose="020B0504020202020204"/>
              </a:rPr>
              <a:t> </a:t>
            </a:r>
            <a:r>
              <a:rPr lang="es-ES" sz="2400" b="1" dirty="0">
                <a:latin typeface="Arial Nova" panose="020B0504020202020204"/>
              </a:rPr>
              <a:t>¿POR QUÉ ES PERTINENTE HABLAR DE “PRINCIPIOS LABORALES”?</a:t>
            </a:r>
            <a:endParaRPr lang="es-CO" sz="2400" dirty="0">
              <a:latin typeface="Arial Nova" panose="020B05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25146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DD06736-BAFA-31C0-19ED-9ACDAFEF4A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FC5FD29-A9C4-AB53-32C2-BC67BCE575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520"/>
            <a:ext cx="2438400" cy="1371600"/>
          </a:xfrm>
          <a:prstGeom prst="rect">
            <a:avLst/>
          </a:prstGeom>
        </p:spPr>
      </p:pic>
      <p:pic>
        <p:nvPicPr>
          <p:cNvPr id="2050" name="Picture 2" descr="https://lh3.googleusercontent.com/TWcN-W3D8ITn0ac2TYPo_uIxqrN2og201pG0JiYbAG-1EJOrzYqYLVnZh1p8PQYwWdk8_n6RUD_-e0wXFFbcQ-_SYrnBI4Jo2U2fZ28mi3WNVzQ4VdGHP0gBjZigU-qNIMiix5A9gZ78Yzj3DRgtKy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573" y="2191651"/>
            <a:ext cx="573405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04840" y="1773914"/>
            <a:ext cx="39687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>
                <a:solidFill>
                  <a:srgbClr val="000000"/>
                </a:solidFill>
              </a:rPr>
              <a:t>Comportamiento de la inflación 2004 - 2022.</a:t>
            </a:r>
            <a:endParaRPr lang="es-CO" sz="1600" b="1" dirty="0"/>
          </a:p>
        </p:txBody>
      </p:sp>
      <p:sp>
        <p:nvSpPr>
          <p:cNvPr id="3" name="Rectángulo 2"/>
          <p:cNvSpPr/>
          <p:nvPr/>
        </p:nvSpPr>
        <p:spPr>
          <a:xfrm>
            <a:off x="361950" y="5589127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000" dirty="0">
                <a:solidFill>
                  <a:srgbClr val="000000"/>
                </a:solidFill>
                <a:latin typeface="Arial Nova Cond" panose="020B0506020202020204"/>
              </a:rPr>
              <a:t>Fuente: DANE, Construcción Propia</a:t>
            </a:r>
            <a:r>
              <a:rPr lang="es-CO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s-CO" dirty="0"/>
          </a:p>
        </p:txBody>
      </p:sp>
      <p:pic>
        <p:nvPicPr>
          <p:cNvPr id="2052" name="Picture 4" descr="https://lh6.googleusercontent.com/h9I0-jsm6GA3UV8oxNwc0A9Nnip8AEG3jSiv0mYEza6xRAC9_lTV-f28w_jPqxlu9Ape7hyKAcxh4yu7aklKryi0dsArPsZdNz0Y3U480v2yCOMMPkPVHXHA-AJ2llwD9n-Oz80ZgnIm2SfHex8hFo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2143246"/>
            <a:ext cx="6399517" cy="30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6037567" y="154532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600" b="1" dirty="0">
                <a:solidFill>
                  <a:srgbClr val="000000"/>
                </a:solidFill>
              </a:rPr>
              <a:t>Comparativo de comportamiento de la inflación e incremento del SMMLV 1990 - 2022. </a:t>
            </a:r>
            <a:endParaRPr lang="es-CO" sz="1600" b="1" dirty="0"/>
          </a:p>
        </p:txBody>
      </p:sp>
      <p:sp>
        <p:nvSpPr>
          <p:cNvPr id="5" name="Rectángulo 4"/>
          <p:cNvSpPr/>
          <p:nvPr/>
        </p:nvSpPr>
        <p:spPr>
          <a:xfrm>
            <a:off x="6019622" y="5589127"/>
            <a:ext cx="23006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>
                <a:solidFill>
                  <a:srgbClr val="000000"/>
                </a:solidFill>
                <a:latin typeface="Arial Nova Cond" panose="020B0506020202020204"/>
              </a:rPr>
              <a:t>Fuente: Rendón J.(2022) Construcción propia</a:t>
            </a:r>
            <a:endParaRPr lang="es-CO" sz="1000" dirty="0">
              <a:latin typeface="Arial Nova Cond" panose="020B0506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16770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DD06736-BAFA-31C0-19ED-9ACDAFEF4A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FC5FD29-A9C4-AB53-32C2-BC67BCE575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520"/>
            <a:ext cx="2438400" cy="1371600"/>
          </a:xfrm>
          <a:prstGeom prst="rect">
            <a:avLst/>
          </a:prstGeom>
        </p:spPr>
      </p:pic>
      <p:pic>
        <p:nvPicPr>
          <p:cNvPr id="3076" name="Picture 4" descr="https://lh5.googleusercontent.com/YrDSY2iN9eSj770Sm98BrLQUZpL0sC2rnmgAG9ChNe1pxnUaWLhWXS453QB9dqPWCU53C65nrBCN4Tkz9Kv50yh7ALRyqEBaioIylspMHfn_b3XI3S9F9q9pjJ3PRBpK6r6nxdq7l_c3cGMHmH5EmU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410" y="2043731"/>
            <a:ext cx="6152041" cy="367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180493" y="5718440"/>
            <a:ext cx="23567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>
                <a:solidFill>
                  <a:srgbClr val="000000"/>
                </a:solidFill>
                <a:latin typeface="Arial Nova Cond" panose="020B0506020202020204"/>
              </a:rPr>
              <a:t>Fuente: Construcción Propia con datos OCDE</a:t>
            </a:r>
            <a:r>
              <a:rPr lang="es-ES" sz="10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s-CO" sz="1000" dirty="0"/>
          </a:p>
        </p:txBody>
      </p:sp>
      <p:sp>
        <p:nvSpPr>
          <p:cNvPr id="5" name="Rectángulo 4"/>
          <p:cNvSpPr/>
          <p:nvPr/>
        </p:nvSpPr>
        <p:spPr>
          <a:xfrm>
            <a:off x="2096513" y="1612844"/>
            <a:ext cx="68404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0000"/>
                </a:solidFill>
              </a:rPr>
              <a:t>Gráfica 6. Salario mínimo en US$ año 2023 Países OCDE. </a:t>
            </a:r>
            <a:endParaRPr lang="es-CO" sz="1600" b="1" dirty="0"/>
          </a:p>
        </p:txBody>
      </p:sp>
    </p:spTree>
    <p:extLst>
      <p:ext uri="{BB962C8B-B14F-4D97-AF65-F5344CB8AC3E}">
        <p14:creationId xmlns:p14="http://schemas.microsoft.com/office/powerpoint/2010/main" val="30118843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27457</TotalTime>
  <Words>2352</Words>
  <Application>Microsoft Office PowerPoint</Application>
  <PresentationFormat>Panorámica</PresentationFormat>
  <Paragraphs>197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8" baseType="lpstr">
      <vt:lpstr>Arial</vt:lpstr>
      <vt:lpstr>Arial Nova</vt:lpstr>
      <vt:lpstr>Arial Nova Cond</vt:lpstr>
      <vt:lpstr>Calibri</vt:lpstr>
      <vt:lpstr>Calibri Light</vt:lpstr>
      <vt:lpstr>Century Gothic</vt:lpstr>
      <vt:lpstr>Helvetica Neue</vt:lpstr>
      <vt:lpstr>Tema de Office</vt:lpstr>
      <vt:lpstr>     DIÁLOGO REGIONAL SOBRE LA REFORMA LABORAL, RIOHACHA,   LA GUAJIRA.  Plataforma Laboral Para La PAZ Marzo  18 de 2023   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Adriana Guarnizo Latorre</dc:creator>
  <cp:lastModifiedBy>CUT 2023</cp:lastModifiedBy>
  <cp:revision>91</cp:revision>
  <dcterms:created xsi:type="dcterms:W3CDTF">2023-02-05T01:46:14Z</dcterms:created>
  <dcterms:modified xsi:type="dcterms:W3CDTF">2023-03-21T20:01:24Z</dcterms:modified>
</cp:coreProperties>
</file>