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1:28:33.24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86.24292"/>
      <inkml:brushProperty name="anchorY" value="-2197.36499"/>
      <inkml:brushProperty name="scaleFactor" value="0.5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1440-6F1B-421C-94F3-3B7119F1E3B8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CEBB-388E-4C50-BF1A-56D056E8DEA8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C43A-FFF8-4804-848F-F63EFDC0F617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3419-CC73-4874-BFFB-7AA5BF50DBA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9292-A1D7-4000-839D-4240E85D9189}" type="datetimeFigureOut">
              <a:rPr lang="es-CO" smtClean="0"/>
              <a:t>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8057-2DC5-4DEA-A2DC-A821CA5E528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0"/>
            <a:ext cx="1217874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CO" b="1" dirty="0"/>
              <a:t>Propuesta de Reforma Tributaria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7165" y="4113627"/>
            <a:ext cx="9144000" cy="1306511"/>
          </a:xfrm>
        </p:spPr>
        <p:txBody>
          <a:bodyPr>
            <a:noAutofit/>
          </a:bodyPr>
          <a:lstStyle/>
          <a:p>
            <a:r>
              <a:rPr lang="es-ES" sz="3200" b="1" dirty="0"/>
              <a:t>A qué responde</a:t>
            </a:r>
          </a:p>
          <a:p>
            <a:r>
              <a:rPr lang="es-ES" sz="3200" b="1" dirty="0"/>
              <a:t>Su enfoque y sus posibilidades</a:t>
            </a:r>
            <a:endParaRPr lang="es-CO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b="1"/>
              <a:t>Temas a tratar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CO" sz="3600"/>
              <a:t>Contexto</a:t>
            </a:r>
          </a:p>
          <a:p>
            <a:r>
              <a:rPr lang="es-ES" altLang="es-CO" sz="3600"/>
              <a:t>Elementos centrales de la reforma</a:t>
            </a:r>
          </a:p>
          <a:p>
            <a:r>
              <a:rPr lang="es-ES" altLang="es-CO" sz="3600"/>
              <a:t>Críticas desde la derecha</a:t>
            </a:r>
          </a:p>
          <a:p>
            <a:r>
              <a:rPr lang="es-ES" altLang="es-CO" sz="3600"/>
              <a:t>Críticas desde otros sectores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adroTexto 51">
            <a:extLst>
              <a:ext uri="{FF2B5EF4-FFF2-40B4-BE49-F238E27FC236}">
                <a16:creationId xmlns:a16="http://schemas.microsoft.com/office/drawing/2014/main" id="{736DE831-B48F-4F57-D868-4882322B6C80}"/>
              </a:ext>
            </a:extLst>
          </p:cNvPr>
          <p:cNvSpPr txBox="1"/>
          <p:nvPr/>
        </p:nvSpPr>
        <p:spPr>
          <a:xfrm>
            <a:off x="514421" y="5023463"/>
            <a:ext cx="13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Pensiones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82C451B2-6934-4EAE-7EBD-341019C8D872}"/>
              </a:ext>
            </a:extLst>
          </p:cNvPr>
          <p:cNvSpPr txBox="1"/>
          <p:nvPr/>
        </p:nvSpPr>
        <p:spPr>
          <a:xfrm>
            <a:off x="6518806" y="6087132"/>
            <a:ext cx="33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Interrupción y reconfiguración de las cadenas globales de valor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991F6C3C-0256-7A22-EB0D-D5B56184E283}"/>
              </a:ext>
            </a:extLst>
          </p:cNvPr>
          <p:cNvSpPr txBox="1"/>
          <p:nvPr/>
        </p:nvSpPr>
        <p:spPr>
          <a:xfrm>
            <a:off x="2858385" y="6345725"/>
            <a:ext cx="270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Mercado de capitales</a:t>
            </a:r>
          </a:p>
        </p:txBody>
      </p: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E82BDAE-4080-CC60-984E-859106660636}"/>
              </a:ext>
            </a:extLst>
          </p:cNvPr>
          <p:cNvGrpSpPr/>
          <p:nvPr/>
        </p:nvGrpSpPr>
        <p:grpSpPr>
          <a:xfrm>
            <a:off x="727153" y="966787"/>
            <a:ext cx="10737694" cy="5397571"/>
            <a:chOff x="499242" y="583216"/>
            <a:chExt cx="10967045" cy="5645237"/>
          </a:xfrm>
        </p:grpSpPr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C2E56B01-F37D-5CFA-9617-90CD0D8B8AA6}"/>
                </a:ext>
              </a:extLst>
            </p:cNvPr>
            <p:cNvSpPr/>
            <p:nvPr/>
          </p:nvSpPr>
          <p:spPr>
            <a:xfrm>
              <a:off x="1323031" y="1422400"/>
              <a:ext cx="8607555" cy="45521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5F663688-67BF-4CD3-0338-2B560E4DE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6416531" y="4877085"/>
              <a:ext cx="3069771" cy="1131642"/>
            </a:xfrm>
            <a:prstGeom prst="rect">
              <a:avLst/>
            </a:prstGeom>
          </p:spPr>
        </p:pic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62367F67-1E30-DA90-0899-A18BECBF2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2171" y="691079"/>
              <a:ext cx="1305098" cy="130509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3032F4C4-7DAB-4D04-8D4E-48AE1786BC00}"/>
                    </a:ext>
                  </a:extLst>
                </p14:cNvPr>
                <p14:cNvContentPartPr/>
                <p14:nvPr/>
              </p14:nvContentPartPr>
              <p14:xfrm>
                <a:off x="2384917" y="1231946"/>
                <a:ext cx="360" cy="36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3032F4C4-7DAB-4D04-8D4E-48AE1786BC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6277" y="12233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7" name="Gráfico 36" descr="Grupo de personas con relleno sólido">
              <a:extLst>
                <a:ext uri="{FF2B5EF4-FFF2-40B4-BE49-F238E27FC236}">
                  <a16:creationId xmlns:a16="http://schemas.microsoft.com/office/drawing/2014/main" id="{48570C88-4834-EFDE-252B-0C04CE34F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6508" y="2487627"/>
              <a:ext cx="914400" cy="914400"/>
            </a:xfrm>
            <a:prstGeom prst="rect">
              <a:avLst/>
            </a:prstGeom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22B3100C-E7BE-0E35-DFDC-9679A64018B6}"/>
                </a:ext>
              </a:extLst>
            </p:cNvPr>
            <p:cNvSpPr txBox="1"/>
            <p:nvPr/>
          </p:nvSpPr>
          <p:spPr>
            <a:xfrm>
              <a:off x="3732611" y="3274961"/>
              <a:ext cx="1958361" cy="611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Crisis de la</a:t>
              </a:r>
            </a:p>
            <a:p>
              <a:pPr algn="ctr"/>
              <a:r>
                <a:rPr lang="es-ES" sz="1600" b="1" dirty="0"/>
                <a:t>Democracia (liberal)</a:t>
              </a:r>
              <a:endParaRPr lang="es-CO" sz="1600" b="1" dirty="0"/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5F2A72A-477D-735D-0DC4-2158079B0911}"/>
                </a:ext>
              </a:extLst>
            </p:cNvPr>
            <p:cNvSpPr txBox="1"/>
            <p:nvPr/>
          </p:nvSpPr>
          <p:spPr>
            <a:xfrm>
              <a:off x="5920827" y="3270244"/>
              <a:ext cx="1898218" cy="354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Crisis económica</a:t>
              </a:r>
              <a:endParaRPr lang="es-CO" sz="1600" b="1" dirty="0"/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65A43C28-2CB4-8D7F-BC58-A971CC8ECD17}"/>
                </a:ext>
              </a:extLst>
            </p:cNvPr>
            <p:cNvSpPr/>
            <p:nvPr/>
          </p:nvSpPr>
          <p:spPr>
            <a:xfrm>
              <a:off x="5424288" y="2879670"/>
              <a:ext cx="529771" cy="233649"/>
            </a:xfrm>
            <a:prstGeom prst="left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0FC254BC-0B79-568C-7B81-A889B4C0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</a:blip>
            <a:stretch>
              <a:fillRect/>
            </a:stretch>
          </p:blipFill>
          <p:spPr>
            <a:xfrm>
              <a:off x="4875316" y="583216"/>
              <a:ext cx="1523639" cy="1142729"/>
            </a:xfrm>
            <a:prstGeom prst="rect">
              <a:avLst/>
            </a:prstGeom>
          </p:spPr>
        </p:pic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47E23053-52DE-0305-DFA2-92AA49183D82}"/>
                </a:ext>
              </a:extLst>
            </p:cNvPr>
            <p:cNvSpPr txBox="1"/>
            <p:nvPr/>
          </p:nvSpPr>
          <p:spPr>
            <a:xfrm>
              <a:off x="5052951" y="1601109"/>
              <a:ext cx="137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Desigualdad</a:t>
              </a:r>
            </a:p>
            <a:p>
              <a:pPr algn="ctr"/>
              <a:r>
                <a:rPr lang="es-ES" b="1" dirty="0"/>
                <a:t>creciente</a:t>
              </a:r>
              <a:endParaRPr lang="es-CO" b="1" dirty="0"/>
            </a:p>
          </p:txBody>
        </p: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D0F7FFEC-BE52-FFB7-C339-9D9A5C354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69885" y="3192189"/>
              <a:ext cx="1150530" cy="1150530"/>
            </a:xfrm>
            <a:prstGeom prst="rect">
              <a:avLst/>
            </a:prstGeom>
          </p:spPr>
        </p:pic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0DF1266C-F9F0-A9C4-0E05-616448B5916B}"/>
                </a:ext>
              </a:extLst>
            </p:cNvPr>
            <p:cNvSpPr txBox="1"/>
            <p:nvPr/>
          </p:nvSpPr>
          <p:spPr>
            <a:xfrm>
              <a:off x="2055722" y="4317764"/>
              <a:ext cx="137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Seguridad</a:t>
              </a:r>
            </a:p>
            <a:p>
              <a:pPr algn="ctr"/>
              <a:r>
                <a:rPr lang="es-ES" b="1" dirty="0"/>
                <a:t>social</a:t>
              </a:r>
            </a:p>
          </p:txBody>
        </p:sp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9C13A477-14B1-AE82-C12E-91E75C611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9244" y="4084638"/>
              <a:ext cx="879457" cy="879457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2C43E030-B88A-835A-1A13-0046F454B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1589768" y="4153988"/>
              <a:ext cx="447980" cy="463459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600133A2-923F-7847-7A6D-D066F16C2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10564" y="2545277"/>
              <a:ext cx="1449648" cy="814518"/>
            </a:xfrm>
            <a:prstGeom prst="rect">
              <a:avLst/>
            </a:prstGeom>
          </p:spPr>
        </p:pic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BB1F8824-0BF5-4CA6-4329-64C546C4C8CF}"/>
                </a:ext>
              </a:extLst>
            </p:cNvPr>
            <p:cNvSpPr txBox="1"/>
            <p:nvPr/>
          </p:nvSpPr>
          <p:spPr>
            <a:xfrm>
              <a:off x="8136062" y="1852078"/>
              <a:ext cx="14369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s-ES" b="1" dirty="0"/>
                <a:t>Crisis</a:t>
              </a:r>
            </a:p>
            <a:p>
              <a:pPr algn="ctr">
                <a:lnSpc>
                  <a:spcPts val="2160"/>
                </a:lnSpc>
              </a:pPr>
              <a:r>
                <a:rPr lang="es-ES" b="1" dirty="0"/>
                <a:t>ambiental</a:t>
              </a:r>
              <a:endParaRPr lang="es-CO" b="1" dirty="0"/>
            </a:p>
          </p:txBody>
        </p:sp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A9AA5CC1-A8BF-60DB-03D3-7661AA005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16792" y="1036660"/>
              <a:ext cx="965389" cy="965389"/>
            </a:xfrm>
            <a:prstGeom prst="rect">
              <a:avLst/>
            </a:prstGeom>
          </p:spPr>
        </p:pic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F4074DDD-B0ED-F24A-9483-C2C5BA1C8AD7}"/>
                </a:ext>
              </a:extLst>
            </p:cNvPr>
            <p:cNvSpPr txBox="1"/>
            <p:nvPr/>
          </p:nvSpPr>
          <p:spPr>
            <a:xfrm>
              <a:off x="10029372" y="1996177"/>
              <a:ext cx="1436915" cy="64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s-ES" b="1" dirty="0"/>
                <a:t>Cambio</a:t>
              </a:r>
            </a:p>
            <a:p>
              <a:pPr algn="ctr">
                <a:lnSpc>
                  <a:spcPts val="2160"/>
                </a:lnSpc>
              </a:pPr>
              <a:r>
                <a:rPr lang="es-ES" b="1" dirty="0"/>
                <a:t>climático</a:t>
              </a:r>
            </a:p>
          </p:txBody>
        </p:sp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ECC38A58-733A-CB63-5954-8CD1FAC21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11902" r="9474" b="10016"/>
            <a:stretch/>
          </p:blipFill>
          <p:spPr>
            <a:xfrm>
              <a:off x="9165775" y="2788649"/>
              <a:ext cx="1248225" cy="1076643"/>
            </a:xfrm>
            <a:prstGeom prst="rect">
              <a:avLst/>
            </a:prstGeom>
          </p:spPr>
        </p:pic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BD0FCA14-D20B-13DB-0B29-AB5FB67E3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1888317">
              <a:off x="9077601" y="2604780"/>
              <a:ext cx="448981" cy="477397"/>
            </a:xfrm>
            <a:prstGeom prst="rect">
              <a:avLst/>
            </a:prstGeom>
          </p:spPr>
        </p:pic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37A4D57F-B423-306C-4932-BAFE222F3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10429241" y="2688807"/>
              <a:ext cx="481626" cy="512108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61541018-D900-DBD8-9836-C727C701C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54071" y="1601109"/>
              <a:ext cx="481626" cy="512108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3726EF4F-8E5E-C3F9-C3E6-6E4FF1FEB89A}"/>
                </a:ext>
              </a:extLst>
            </p:cNvPr>
            <p:cNvSpPr/>
            <p:nvPr/>
          </p:nvSpPr>
          <p:spPr>
            <a:xfrm>
              <a:off x="3503987" y="2280949"/>
              <a:ext cx="5268169" cy="274683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794789B2-AC89-9FB1-7B44-115E5631B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0238" t="2820" r="10853" b="32950"/>
            <a:stretch/>
          </p:blipFill>
          <p:spPr>
            <a:xfrm>
              <a:off x="1652399" y="586597"/>
              <a:ext cx="1631004" cy="1419309"/>
            </a:xfrm>
            <a:prstGeom prst="rect">
              <a:avLst/>
            </a:prstGeom>
          </p:spPr>
        </p:pic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86871BAB-EF6C-8261-0452-04C0D43849B2}"/>
                </a:ext>
              </a:extLst>
            </p:cNvPr>
            <p:cNvSpPr txBox="1"/>
            <p:nvPr/>
          </p:nvSpPr>
          <p:spPr>
            <a:xfrm>
              <a:off x="1730223" y="1737055"/>
              <a:ext cx="137885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Deuda pública</a:t>
              </a:r>
            </a:p>
          </p:txBody>
        </p:sp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9F2CED3A-1094-9FCF-39E9-E240F3AAD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6397" b="8517"/>
            <a:stretch/>
          </p:blipFill>
          <p:spPr>
            <a:xfrm>
              <a:off x="3283248" y="4885442"/>
              <a:ext cx="1578413" cy="1343011"/>
            </a:xfrm>
            <a:prstGeom prst="rect">
              <a:avLst/>
            </a:prstGeom>
          </p:spPr>
        </p:pic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D38C16E5-D0E6-8018-772A-17E3DD5B679E}"/>
                </a:ext>
              </a:extLst>
            </p:cNvPr>
            <p:cNvSpPr txBox="1"/>
            <p:nvPr/>
          </p:nvSpPr>
          <p:spPr>
            <a:xfrm>
              <a:off x="9221116" y="3767454"/>
              <a:ext cx="143691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s-ES" b="1" dirty="0"/>
                <a:t>Crisis</a:t>
              </a:r>
            </a:p>
            <a:p>
              <a:pPr algn="ctr">
                <a:lnSpc>
                  <a:spcPts val="2160"/>
                </a:lnSpc>
              </a:pPr>
              <a:r>
                <a:rPr lang="es-ES" b="1" dirty="0"/>
                <a:t>alimentaria</a:t>
              </a:r>
              <a:endParaRPr lang="es-CO" b="1" dirty="0"/>
            </a:p>
          </p:txBody>
        </p: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47CA1827-1CC3-EF97-E172-6198E931D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499242" y="2788649"/>
              <a:ext cx="914400" cy="914400"/>
            </a:xfrm>
            <a:prstGeom prst="rect">
              <a:avLst/>
            </a:prstGeom>
          </p:spPr>
        </p:pic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F7A047D6-5947-8583-0895-34604FF1A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flipH="1">
              <a:off x="1454807" y="3077345"/>
              <a:ext cx="482849" cy="512734"/>
            </a:xfrm>
            <a:prstGeom prst="rect">
              <a:avLst/>
            </a:prstGeom>
          </p:spPr>
        </p:pic>
      </p:grp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CE632E4-9641-CC62-32E1-0FA5D67E3F6A}"/>
              </a:ext>
            </a:extLst>
          </p:cNvPr>
          <p:cNvSpPr txBox="1"/>
          <p:nvPr/>
        </p:nvSpPr>
        <p:spPr>
          <a:xfrm>
            <a:off x="370981" y="3735541"/>
            <a:ext cx="13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Salud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7832885B-9966-B7A6-E0A3-8856F993D1BB}"/>
              </a:ext>
            </a:extLst>
          </p:cNvPr>
          <p:cNvSpPr txBox="1"/>
          <p:nvPr/>
        </p:nvSpPr>
        <p:spPr>
          <a:xfrm>
            <a:off x="4312961" y="-30777"/>
            <a:ext cx="37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Crisis del capitalismo/imperialismo</a:t>
            </a:r>
            <a:endParaRPr lang="es-CO" b="1" dirty="0"/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2E1356C5-1F34-1EA2-B560-ABD643DACB63}"/>
              </a:ext>
            </a:extLst>
          </p:cNvPr>
          <p:cNvCxnSpPr>
            <a:cxnSpLocks/>
          </p:cNvCxnSpPr>
          <p:nvPr/>
        </p:nvCxnSpPr>
        <p:spPr>
          <a:xfrm>
            <a:off x="62688" y="140083"/>
            <a:ext cx="425027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Conector recto de flecha 89">
            <a:extLst>
              <a:ext uri="{FF2B5EF4-FFF2-40B4-BE49-F238E27FC236}">
                <a16:creationId xmlns:a16="http://schemas.microsoft.com/office/drawing/2014/main" id="{2B71FAF9-D504-33F4-3A09-419B11042C8E}"/>
              </a:ext>
            </a:extLst>
          </p:cNvPr>
          <p:cNvCxnSpPr>
            <a:stCxn id="80" idx="3"/>
          </p:cNvCxnSpPr>
          <p:nvPr/>
        </p:nvCxnSpPr>
        <p:spPr>
          <a:xfrm>
            <a:off x="8014104" y="153889"/>
            <a:ext cx="387309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>
            <a:extLst>
              <a:ext uri="{FF2B5EF4-FFF2-40B4-BE49-F238E27FC236}">
                <a16:creationId xmlns:a16="http://schemas.microsoft.com/office/drawing/2014/main" id="{7A62E93E-11F4-5E5D-2890-48B9B14580C0}"/>
              </a:ext>
            </a:extLst>
          </p:cNvPr>
          <p:cNvSpPr txBox="1"/>
          <p:nvPr/>
        </p:nvSpPr>
        <p:spPr>
          <a:xfrm>
            <a:off x="2989943" y="194401"/>
            <a:ext cx="759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Cambio de hegemonía imperialista / creciente peligro de guerra imperialista</a:t>
            </a:r>
            <a:endParaRPr lang="es-CO" b="1" dirty="0"/>
          </a:p>
        </p:txBody>
      </p: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52236AE4-D276-B7C5-0C4F-6CCF1363A859}"/>
              </a:ext>
            </a:extLst>
          </p:cNvPr>
          <p:cNvCxnSpPr>
            <a:cxnSpLocks/>
          </p:cNvCxnSpPr>
          <p:nvPr/>
        </p:nvCxnSpPr>
        <p:spPr>
          <a:xfrm>
            <a:off x="116112" y="331821"/>
            <a:ext cx="2873831" cy="182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C33D2054-BBEB-FDAB-ABC2-A79A7F3A6689}"/>
              </a:ext>
            </a:extLst>
          </p:cNvPr>
          <p:cNvCxnSpPr>
            <a:stCxn id="92" idx="3"/>
          </p:cNvCxnSpPr>
          <p:nvPr/>
        </p:nvCxnSpPr>
        <p:spPr>
          <a:xfrm>
            <a:off x="10581376" y="379067"/>
            <a:ext cx="1305824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>
            <a:extLst>
              <a:ext uri="{FF2B5EF4-FFF2-40B4-BE49-F238E27FC236}">
                <a16:creationId xmlns:a16="http://schemas.microsoft.com/office/drawing/2014/main" id="{900363B5-B8D7-16A5-187F-27ECDEDD28CF}"/>
              </a:ext>
            </a:extLst>
          </p:cNvPr>
          <p:cNvSpPr txBox="1"/>
          <p:nvPr/>
        </p:nvSpPr>
        <p:spPr>
          <a:xfrm>
            <a:off x="44011" y="409326"/>
            <a:ext cx="6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2008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EC9A2059-33E4-3DC9-F33A-056F1B49513A}"/>
              </a:ext>
            </a:extLst>
          </p:cNvPr>
          <p:cNvSpPr txBox="1"/>
          <p:nvPr/>
        </p:nvSpPr>
        <p:spPr>
          <a:xfrm>
            <a:off x="4341420" y="415398"/>
            <a:ext cx="6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2020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9087C105-051D-6EDB-74AC-3494790D5F29}"/>
              </a:ext>
            </a:extLst>
          </p:cNvPr>
          <p:cNvSpPr txBox="1"/>
          <p:nvPr/>
        </p:nvSpPr>
        <p:spPr>
          <a:xfrm>
            <a:off x="6680819" y="414887"/>
            <a:ext cx="69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2021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0A74A03C-0CAA-203E-D373-0E8DC095EC07}"/>
              </a:ext>
            </a:extLst>
          </p:cNvPr>
          <p:cNvSpPr txBox="1"/>
          <p:nvPr/>
        </p:nvSpPr>
        <p:spPr>
          <a:xfrm>
            <a:off x="1261490" y="375096"/>
            <a:ext cx="159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prepandemia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6913D056-BBB2-6CF7-779F-0E7A1ACC2A18}"/>
              </a:ext>
            </a:extLst>
          </p:cNvPr>
          <p:cNvSpPr txBox="1"/>
          <p:nvPr/>
        </p:nvSpPr>
        <p:spPr>
          <a:xfrm>
            <a:off x="5263360" y="410349"/>
            <a:ext cx="119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pandemia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238338C2-3894-42F7-FBB4-6384A1D68F92}"/>
              </a:ext>
            </a:extLst>
          </p:cNvPr>
          <p:cNvSpPr txBox="1"/>
          <p:nvPr/>
        </p:nvSpPr>
        <p:spPr>
          <a:xfrm>
            <a:off x="8334530" y="412199"/>
            <a:ext cx="159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postpandemia</a:t>
            </a:r>
          </a:p>
        </p:txBody>
      </p: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id="{223E1007-9A91-3224-F33F-D4F1FB57810D}"/>
              </a:ext>
            </a:extLst>
          </p:cNvPr>
          <p:cNvCxnSpPr>
            <a:stCxn id="98" idx="3"/>
            <a:endCxn id="106" idx="1"/>
          </p:cNvCxnSpPr>
          <p:nvPr/>
        </p:nvCxnSpPr>
        <p:spPr>
          <a:xfrm flipV="1">
            <a:off x="740234" y="559762"/>
            <a:ext cx="521256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7AE0816C-6AFD-A21A-B3C3-E27B3214581C}"/>
              </a:ext>
            </a:extLst>
          </p:cNvPr>
          <p:cNvCxnSpPr>
            <a:cxnSpLocks/>
          </p:cNvCxnSpPr>
          <p:nvPr/>
        </p:nvCxnSpPr>
        <p:spPr>
          <a:xfrm>
            <a:off x="2858385" y="588790"/>
            <a:ext cx="1483035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1749CCD6-89B2-D4B3-444D-44A90235022D}"/>
              </a:ext>
            </a:extLst>
          </p:cNvPr>
          <p:cNvCxnSpPr>
            <a:cxnSpLocks/>
          </p:cNvCxnSpPr>
          <p:nvPr/>
        </p:nvCxnSpPr>
        <p:spPr>
          <a:xfrm flipV="1">
            <a:off x="5045649" y="608506"/>
            <a:ext cx="282274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2F90A8E7-3234-AC8F-3F91-05FC35444EF0}"/>
              </a:ext>
            </a:extLst>
          </p:cNvPr>
          <p:cNvCxnSpPr>
            <a:stCxn id="107" idx="3"/>
            <a:endCxn id="104" idx="1"/>
          </p:cNvCxnSpPr>
          <p:nvPr/>
        </p:nvCxnSpPr>
        <p:spPr>
          <a:xfrm>
            <a:off x="6459580" y="595015"/>
            <a:ext cx="221239" cy="4538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842DA745-7575-5B6E-1158-7789CD515D7B}"/>
              </a:ext>
            </a:extLst>
          </p:cNvPr>
          <p:cNvCxnSpPr>
            <a:cxnSpLocks/>
            <a:endCxn id="108" idx="1"/>
          </p:cNvCxnSpPr>
          <p:nvPr/>
        </p:nvCxnSpPr>
        <p:spPr>
          <a:xfrm flipV="1">
            <a:off x="7414891" y="596865"/>
            <a:ext cx="91963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de flecha 133">
            <a:extLst>
              <a:ext uri="{FF2B5EF4-FFF2-40B4-BE49-F238E27FC236}">
                <a16:creationId xmlns:a16="http://schemas.microsoft.com/office/drawing/2014/main" id="{E63F8301-21BE-304F-9A82-DFA396088C72}"/>
              </a:ext>
            </a:extLst>
          </p:cNvPr>
          <p:cNvCxnSpPr>
            <a:stCxn id="108" idx="3"/>
          </p:cNvCxnSpPr>
          <p:nvPr/>
        </p:nvCxnSpPr>
        <p:spPr>
          <a:xfrm>
            <a:off x="9931425" y="596865"/>
            <a:ext cx="1955775" cy="1164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Imagen 134">
            <a:extLst>
              <a:ext uri="{FF2B5EF4-FFF2-40B4-BE49-F238E27FC236}">
                <a16:creationId xmlns:a16="http://schemas.microsoft.com/office/drawing/2014/main" id="{74D07741-21AD-4E1B-E428-BD6D2AB73C5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20795" y="4056949"/>
            <a:ext cx="1373044" cy="686522"/>
          </a:xfrm>
          <a:prstGeom prst="rect">
            <a:avLst/>
          </a:prstGeom>
        </p:spPr>
      </p:pic>
      <p:sp>
        <p:nvSpPr>
          <p:cNvPr id="136" name="CuadroTexto 135">
            <a:extLst>
              <a:ext uri="{FF2B5EF4-FFF2-40B4-BE49-F238E27FC236}">
                <a16:creationId xmlns:a16="http://schemas.microsoft.com/office/drawing/2014/main" id="{93071666-106E-1DC6-D556-3DE63CA3803C}"/>
              </a:ext>
            </a:extLst>
          </p:cNvPr>
          <p:cNvSpPr txBox="1"/>
          <p:nvPr/>
        </p:nvSpPr>
        <p:spPr>
          <a:xfrm>
            <a:off x="5426380" y="4668773"/>
            <a:ext cx="185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Creciente lucha de los pueblos</a:t>
            </a:r>
            <a:endParaRPr lang="es-CO" sz="1600" b="1" dirty="0"/>
          </a:p>
        </p:txBody>
      </p:sp>
      <p:sp>
        <p:nvSpPr>
          <p:cNvPr id="137" name="Flecha: a la izquierda y derecha 136">
            <a:extLst>
              <a:ext uri="{FF2B5EF4-FFF2-40B4-BE49-F238E27FC236}">
                <a16:creationId xmlns:a16="http://schemas.microsoft.com/office/drawing/2014/main" id="{42AB4BAF-700B-6BE5-C916-B3974BEB98D6}"/>
              </a:ext>
            </a:extLst>
          </p:cNvPr>
          <p:cNvSpPr/>
          <p:nvPr/>
        </p:nvSpPr>
        <p:spPr>
          <a:xfrm rot="2522637">
            <a:off x="5155106" y="4214086"/>
            <a:ext cx="504286" cy="174823"/>
          </a:xfrm>
          <a:prstGeom prst="leftRightArrow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8" name="Imagen 137">
            <a:extLst>
              <a:ext uri="{FF2B5EF4-FFF2-40B4-BE49-F238E27FC236}">
                <a16:creationId xmlns:a16="http://schemas.microsoft.com/office/drawing/2014/main" id="{F1B0DED8-84C5-E067-8E2A-DDEC0382EBB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4562662">
            <a:off x="6831520" y="3915030"/>
            <a:ext cx="335029" cy="3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b="1"/>
              <a:t>Elementos centrales de la reforma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altLang="es-CO" sz="3600"/>
              <a:t>Progresivo</a:t>
            </a:r>
          </a:p>
          <a:p>
            <a:pPr marL="0" indent="0">
              <a:buNone/>
            </a:pPr>
            <a:r>
              <a:rPr lang="es-ES" altLang="es-CO" sz="3600"/>
              <a:t>Quienes pagan los impuestos </a:t>
            </a:r>
          </a:p>
          <a:p>
            <a:pPr marL="0" indent="0">
              <a:buNone/>
            </a:pPr>
            <a:r>
              <a:rPr lang="es-ES" altLang="es-CO" sz="3600"/>
              <a:t>*Reducir excenciones</a:t>
            </a:r>
          </a:p>
          <a:p>
            <a:pPr marL="0" indent="0">
              <a:buNone/>
            </a:pPr>
            <a:r>
              <a:rPr lang="es-ES" altLang="es-CO" sz="3600"/>
              <a:t>*Pago de multinacionales y grandes empresas</a:t>
            </a:r>
          </a:p>
          <a:p>
            <a:pPr marL="0" indent="0">
              <a:buNone/>
            </a:pPr>
            <a:r>
              <a:rPr lang="es-ES" altLang="es-CO" sz="3600"/>
              <a:t>*Empresas con presencia significativa</a:t>
            </a:r>
          </a:p>
          <a:p>
            <a:pPr marL="0" indent="0">
              <a:buNone/>
            </a:pPr>
            <a:r>
              <a:rPr lang="es-ES" altLang="es-CO" sz="3600"/>
              <a:t>*Zonas francas</a:t>
            </a:r>
          </a:p>
          <a:p>
            <a:pPr marL="0" indent="0">
              <a:buNone/>
            </a:pPr>
            <a:r>
              <a:rPr lang="es-ES" altLang="es-CO" sz="3600"/>
              <a:t>*Renta (más allá de los salarios)</a:t>
            </a:r>
          </a:p>
          <a:p>
            <a:pPr marL="0" indent="0">
              <a:buNone/>
            </a:pPr>
            <a:endParaRPr lang="es-ES" altLang="es-CO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b="1"/>
              <a:t>Elementos centrales de la reforma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altLang="es-CO" sz="3600"/>
              <a:t>Ambiental “impuestos verdes”</a:t>
            </a:r>
          </a:p>
          <a:p>
            <a:pPr marL="0" indent="0">
              <a:buNone/>
            </a:pPr>
            <a:r>
              <a:rPr lang="es-ES" altLang="es-CO" sz="3600">
                <a:sym typeface="+mn-ea"/>
              </a:rPr>
              <a:t>*Plásticos de un solo consumo</a:t>
            </a:r>
            <a:endParaRPr lang="es-ES" altLang="es-CO" sz="3600"/>
          </a:p>
          <a:p>
            <a:pPr marL="0" indent="0">
              <a:buNone/>
            </a:pPr>
            <a:r>
              <a:rPr lang="es-ES" altLang="es-CO" sz="3600">
                <a:sym typeface="+mn-ea"/>
              </a:rPr>
              <a:t>*minero energético</a:t>
            </a:r>
            <a:endParaRPr lang="es-ES" altLang="es-CO" sz="3600"/>
          </a:p>
          <a:p>
            <a:pPr marL="0" indent="0">
              <a:buNone/>
            </a:pPr>
            <a:endParaRPr lang="es-ES" altLang="es-CO" sz="3600"/>
          </a:p>
          <a:p>
            <a:r>
              <a:rPr lang="es-ES" altLang="es-CO" sz="3600"/>
              <a:t>Saludables</a:t>
            </a:r>
          </a:p>
          <a:p>
            <a:pPr marL="0" indent="0">
              <a:buNone/>
            </a:pPr>
            <a:r>
              <a:rPr lang="es-ES" altLang="es-CO" sz="3600"/>
              <a:t>*Bebidas azucaradas</a:t>
            </a:r>
          </a:p>
          <a:p>
            <a:pPr marL="0" indent="0">
              <a:buNone/>
            </a:pPr>
            <a:r>
              <a:rPr lang="es-ES" altLang="es-CO" sz="3600"/>
              <a:t>*Ultraprocesados</a:t>
            </a:r>
          </a:p>
          <a:p>
            <a:pPr marL="0" indent="0">
              <a:buNone/>
            </a:pPr>
            <a:endParaRPr lang="es-ES" altLang="es-CO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C6E81D-B074-D9AE-DD31-58DDA03FE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4" t="16145" r="9188" b="19546"/>
          <a:stretch/>
        </p:blipFill>
        <p:spPr>
          <a:xfrm>
            <a:off x="312669" y="1095608"/>
            <a:ext cx="1709530" cy="1378227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F34FE9-24A5-EAA7-D338-6144151C17AA}"/>
              </a:ext>
            </a:extLst>
          </p:cNvPr>
          <p:cNvSpPr txBox="1">
            <a:spLocks/>
          </p:cNvSpPr>
          <p:nvPr/>
        </p:nvSpPr>
        <p:spPr>
          <a:xfrm>
            <a:off x="3135795" y="-8903"/>
            <a:ext cx="5920409" cy="7083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b="1" dirty="0"/>
              <a:t>Críticas desde la derecha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883FBF-96C4-9B13-A254-300902EAD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4" t="13671" r="9806" b="15836"/>
          <a:stretch/>
        </p:blipFill>
        <p:spPr>
          <a:xfrm>
            <a:off x="3684361" y="3140766"/>
            <a:ext cx="1616766" cy="15107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9B0E76D-633F-557A-3C86-C57E552E82C5}"/>
              </a:ext>
            </a:extLst>
          </p:cNvPr>
          <p:cNvSpPr txBox="1"/>
          <p:nvPr/>
        </p:nvSpPr>
        <p:spPr>
          <a:xfrm>
            <a:off x="3326298" y="2217436"/>
            <a:ext cx="238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Colombia como plataforma de inversión imperialista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952A90-0DAC-D932-E71E-1EDF4A76F3B6}"/>
              </a:ext>
            </a:extLst>
          </p:cNvPr>
          <p:cNvSpPr txBox="1"/>
          <p:nvPr/>
        </p:nvSpPr>
        <p:spPr>
          <a:xfrm>
            <a:off x="455131" y="2288307"/>
            <a:ext cx="15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/>
              <a:t>Extractivismo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8BE10F-3B1D-239A-B3F9-A0FD01401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5506" y="3317966"/>
            <a:ext cx="1801482" cy="117290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4F73934-8EB6-5B08-AA2D-05FB1644EAF4}"/>
              </a:ext>
            </a:extLst>
          </p:cNvPr>
          <p:cNvSpPr txBox="1"/>
          <p:nvPr/>
        </p:nvSpPr>
        <p:spPr>
          <a:xfrm>
            <a:off x="5446652" y="3526808"/>
            <a:ext cx="56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VS.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0C26B0-0598-80DC-E189-8E6049A08815}"/>
              </a:ext>
            </a:extLst>
          </p:cNvPr>
          <p:cNvSpPr txBox="1"/>
          <p:nvPr/>
        </p:nvSpPr>
        <p:spPr>
          <a:xfrm>
            <a:off x="5793897" y="4651514"/>
            <a:ext cx="256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¿Un modelo productivo con mayor énfasis en desarrollo nacional y LA?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D3281AC-C294-290A-935A-DA252B2DDE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731"/>
          <a:stretch/>
        </p:blipFill>
        <p:spPr>
          <a:xfrm>
            <a:off x="692073" y="3048000"/>
            <a:ext cx="1057214" cy="111033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364AB6E-540E-1098-1576-4493818AA110}"/>
              </a:ext>
            </a:extLst>
          </p:cNvPr>
          <p:cNvSpPr txBox="1"/>
          <p:nvPr/>
        </p:nvSpPr>
        <p:spPr>
          <a:xfrm>
            <a:off x="312669" y="4058593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Economía digital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1254248-25CF-AF82-2833-EF45213898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21" t="16616" r="6464" b="15983"/>
          <a:stretch/>
        </p:blipFill>
        <p:spPr>
          <a:xfrm>
            <a:off x="690419" y="4651514"/>
            <a:ext cx="1331780" cy="105959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A76B477-BC31-6A95-B510-DBC6474DC8FE}"/>
              </a:ext>
            </a:extLst>
          </p:cNvPr>
          <p:cNvSpPr txBox="1"/>
          <p:nvPr/>
        </p:nvSpPr>
        <p:spPr>
          <a:xfrm>
            <a:off x="250405" y="5577726"/>
            <a:ext cx="221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Comercio y consumo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5041CB-1FE1-5EEC-3B0D-BDCE6170DC32}"/>
              </a:ext>
            </a:extLst>
          </p:cNvPr>
          <p:cNvSpPr txBox="1"/>
          <p:nvPr/>
        </p:nvSpPr>
        <p:spPr>
          <a:xfrm rot="16200000">
            <a:off x="92311" y="3545130"/>
            <a:ext cx="552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0000"/>
                </a:solidFill>
              </a:rPr>
              <a:t>Afecta la inversión de capital y la generación de empleo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CECC965-E004-4B9A-94E9-2FE585DF10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31" t="13872" r="11070" b="16864"/>
          <a:stretch/>
        </p:blipFill>
        <p:spPr>
          <a:xfrm>
            <a:off x="9983564" y="579958"/>
            <a:ext cx="1028993" cy="96206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28BA4E5-7CC7-2FAA-3F44-E1C9FB640CE9}"/>
              </a:ext>
            </a:extLst>
          </p:cNvPr>
          <p:cNvSpPr txBox="1"/>
          <p:nvPr/>
        </p:nvSpPr>
        <p:spPr>
          <a:xfrm>
            <a:off x="9300827" y="1461555"/>
            <a:ext cx="277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Mayor producción nacional con valor agregado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C923838-B0EC-3195-E936-754F4406B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2375" y="2235931"/>
            <a:ext cx="941493" cy="921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E591507-2040-3DE0-4E56-4A0E725CF83C}"/>
              </a:ext>
            </a:extLst>
          </p:cNvPr>
          <p:cNvSpPr txBox="1"/>
          <p:nvPr/>
        </p:nvSpPr>
        <p:spPr>
          <a:xfrm>
            <a:off x="9983564" y="3140766"/>
            <a:ext cx="180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Ampliación de la protección social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97B717E-4C9F-503F-2AA9-B65958568F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632" r="18551"/>
          <a:stretch/>
        </p:blipFill>
        <p:spPr>
          <a:xfrm>
            <a:off x="10359247" y="3905513"/>
            <a:ext cx="990953" cy="85084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70581B22-64CB-8489-30B8-675C1D8AFFAB}"/>
              </a:ext>
            </a:extLst>
          </p:cNvPr>
          <p:cNvSpPr txBox="1"/>
          <p:nvPr/>
        </p:nvSpPr>
        <p:spPr>
          <a:xfrm>
            <a:off x="9752421" y="4756360"/>
            <a:ext cx="226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Sentar bases para la transición energética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3D4810F-27EA-9A15-F9D3-9643BBAFA36C}"/>
              </a:ext>
            </a:extLst>
          </p:cNvPr>
          <p:cNvSpPr txBox="1"/>
          <p:nvPr/>
        </p:nvSpPr>
        <p:spPr>
          <a:xfrm rot="5400000">
            <a:off x="6268394" y="3526808"/>
            <a:ext cx="537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B050"/>
                </a:solidFill>
              </a:rPr>
              <a:t>Mayor tributación para la inversión social y productiva</a:t>
            </a:r>
          </a:p>
        </p:txBody>
      </p:sp>
      <p:sp>
        <p:nvSpPr>
          <p:cNvPr id="23" name="Flecha: a la izquierda y derecha 22">
            <a:extLst>
              <a:ext uri="{FF2B5EF4-FFF2-40B4-BE49-F238E27FC236}">
                <a16:creationId xmlns:a16="http://schemas.microsoft.com/office/drawing/2014/main" id="{DBA7F040-7ACD-AABD-D759-8C54B76B1F3F}"/>
              </a:ext>
            </a:extLst>
          </p:cNvPr>
          <p:cNvSpPr/>
          <p:nvPr/>
        </p:nvSpPr>
        <p:spPr>
          <a:xfrm>
            <a:off x="3564835" y="1095608"/>
            <a:ext cx="4676932" cy="708301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¿Cómo conseguir los recursos?</a:t>
            </a:r>
          </a:p>
        </p:txBody>
      </p:sp>
      <p:sp>
        <p:nvSpPr>
          <p:cNvPr id="24" name="Flecha: a la izquierda y derecha 23">
            <a:extLst>
              <a:ext uri="{FF2B5EF4-FFF2-40B4-BE49-F238E27FC236}">
                <a16:creationId xmlns:a16="http://schemas.microsoft.com/office/drawing/2014/main" id="{D0F55C23-095A-B640-029F-1378878D4FE9}"/>
              </a:ext>
            </a:extLst>
          </p:cNvPr>
          <p:cNvSpPr/>
          <p:nvPr/>
        </p:nvSpPr>
        <p:spPr>
          <a:xfrm>
            <a:off x="3710609" y="5696189"/>
            <a:ext cx="4541971" cy="701208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¿Cómo y dónde invertirlos?</a:t>
            </a:r>
          </a:p>
        </p:txBody>
      </p:sp>
    </p:spTree>
    <p:extLst>
      <p:ext uri="{BB962C8B-B14F-4D97-AF65-F5344CB8AC3E}">
        <p14:creationId xmlns:p14="http://schemas.microsoft.com/office/powerpoint/2010/main" val="147334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O" b="1" dirty="0"/>
              <a:t>Críticas otros sectores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1315"/>
          </a:xfrm>
        </p:spPr>
        <p:txBody>
          <a:bodyPr>
            <a:noAutofit/>
          </a:bodyPr>
          <a:lstStyle/>
          <a:p>
            <a:r>
              <a:rPr lang="es-ES" altLang="es-CO" sz="3600" dirty="0"/>
              <a:t>Responde a los temas asociados al ingreso pero no a la vulnerabilidad respecto a la diversidad (etnia, género, discapacidad)</a:t>
            </a:r>
          </a:p>
          <a:p>
            <a:pPr marL="0" indent="0">
              <a:buNone/>
            </a:pPr>
            <a:r>
              <a:rPr lang="es-ES" altLang="es-CO" sz="3600" dirty="0">
                <a:sym typeface="+mn-ea"/>
              </a:rPr>
              <a:t>*Información</a:t>
            </a:r>
            <a:endParaRPr lang="es-ES" altLang="es-CO" sz="3600" dirty="0"/>
          </a:p>
          <a:p>
            <a:r>
              <a:rPr lang="es-ES" altLang="es-CO" sz="3600" dirty="0"/>
              <a:t>Economía del cuidado</a:t>
            </a:r>
          </a:p>
          <a:p>
            <a:r>
              <a:rPr lang="es-ES" altLang="es-CO" sz="3600" dirty="0"/>
              <a:t>Otras economías (economía popular, economías propias, economía campesina)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Panorámica</PresentationFormat>
  <Paragraphs>70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1_Tema de Office</vt:lpstr>
      <vt:lpstr>Diseño personalizado</vt:lpstr>
      <vt:lpstr>1_Diseño personalizado</vt:lpstr>
      <vt:lpstr>Propuesta de Reforma Tributaria</vt:lpstr>
      <vt:lpstr>Temas a tratar</vt:lpstr>
      <vt:lpstr>Presentación de PowerPoint</vt:lpstr>
      <vt:lpstr>Elementos centrales de la reforma</vt:lpstr>
      <vt:lpstr>Elementos centrales de la reforma</vt:lpstr>
      <vt:lpstr>Presentación de PowerPoint</vt:lpstr>
      <vt:lpstr>Críticas otros sectores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Reforma Tributaria</dc:title>
  <dc:creator>soporte</dc:creator>
  <cp:lastModifiedBy>soporte</cp:lastModifiedBy>
  <cp:revision>1</cp:revision>
  <dcterms:modified xsi:type="dcterms:W3CDTF">2022-11-08T22:43:20Z</dcterms:modified>
</cp:coreProperties>
</file>