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60" r:id="rId11"/>
    <p:sldId id="259" r:id="rId12"/>
    <p:sldId id="261" r:id="rId13"/>
    <p:sldId id="262" r:id="rId14"/>
    <p:sldId id="263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8523" y="160638"/>
            <a:ext cx="10318418" cy="4892316"/>
          </a:xfrm>
        </p:spPr>
        <p:txBody>
          <a:bodyPr/>
          <a:lstStyle/>
          <a:p>
            <a:r>
              <a:rPr lang="es-E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GENOCIDIO AL</a:t>
            </a:r>
            <a:br>
              <a:rPr lang="es-E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SINDICALISMO.</a:t>
            </a:r>
            <a:br>
              <a:rPr lang="es-E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CUT</a:t>
            </a:r>
            <a:r>
              <a:rPr lang="es-E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reconocimiento a la lucha</a:t>
            </a:r>
            <a:br>
              <a:rPr lang="es-E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la democracia y los derechos humanos.</a:t>
            </a:r>
            <a:br>
              <a:rPr lang="es-E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memoria a los líderes </a:t>
            </a:r>
            <a:r>
              <a:rPr lang="es-E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asesinados y </a:t>
            </a:r>
            <a:r>
              <a:rPr lang="es-E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perseguidos</a:t>
            </a:r>
            <a:endParaRPr lang="es-CO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15045" y="5189478"/>
            <a:ext cx="8045373" cy="1531997"/>
          </a:xfrm>
        </p:spPr>
        <p:txBody>
          <a:bodyPr/>
          <a:lstStyle/>
          <a:p>
            <a:endParaRPr lang="es-CO" dirty="0">
              <a:solidFill>
                <a:srgbClr val="C0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42" y="5189478"/>
            <a:ext cx="3789405" cy="1668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908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8956"/>
          </a:xfrm>
        </p:spPr>
        <p:txBody>
          <a:bodyPr>
            <a:normAutofit fontScale="90000"/>
          </a:bodyPr>
          <a:lstStyle/>
          <a:p>
            <a:endParaRPr lang="es-CO" dirty="0"/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417" y="1075039"/>
            <a:ext cx="5993026" cy="5684108"/>
          </a:xfrm>
        </p:spPr>
      </p:pic>
    </p:spTree>
    <p:extLst>
      <p:ext uri="{BB962C8B-B14F-4D97-AF65-F5344CB8AC3E}">
        <p14:creationId xmlns:p14="http://schemas.microsoft.com/office/powerpoint/2010/main" val="3480039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90361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Violencia antisindical contra miembros de la CUT 1986 - 2018</a:t>
            </a:r>
            <a:endParaRPr lang="es-CO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56055" y="1433385"/>
            <a:ext cx="5807675" cy="5251620"/>
          </a:xfrm>
          <a:prstGeom prst="rect">
            <a:avLst/>
          </a:prstGeom>
        </p:spPr>
      </p:pic>
      <p:pic>
        <p:nvPicPr>
          <p:cNvPr id="6" name="Marcador de contenido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363730" y="1433385"/>
            <a:ext cx="5560540" cy="525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74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PRIORIZACION DE LAS FORMAS DE VIOLENCIA 1986-2018-</a:t>
            </a:r>
            <a:endParaRPr lang="es-CO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Marcador de contenido 1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9" name="Marcador de contenido 1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027" name="Gráfico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941" y="1705232"/>
            <a:ext cx="5579377" cy="4806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Gráfico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789" y="1705232"/>
            <a:ext cx="4979945" cy="4806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0244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70074" y="159962"/>
            <a:ext cx="10178322" cy="878005"/>
          </a:xfrm>
        </p:spPr>
        <p:txBody>
          <a:bodyPr>
            <a:normAutofit/>
          </a:bodyPr>
          <a:lstStyle/>
          <a:p>
            <a:pPr algn="ctr"/>
            <a:r>
              <a:rPr lang="es-CO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Formas de violencia antisindical segunda parte de la década de los 90</a:t>
            </a:r>
            <a:endParaRPr lang="es-CO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6348061"/>
              </p:ext>
            </p:extLst>
          </p:nvPr>
        </p:nvGraphicFramePr>
        <p:xfrm>
          <a:off x="864972" y="1037962"/>
          <a:ext cx="5192927" cy="5325760"/>
        </p:xfrm>
        <a:graphic>
          <a:graphicData uri="http://schemas.openxmlformats.org/drawingml/2006/table">
            <a:tbl>
              <a:tblPr firstRow="1" firstCol="1" bandRow="1"/>
              <a:tblGrid>
                <a:gridCol w="2719232"/>
                <a:gridCol w="494739"/>
                <a:gridCol w="494739"/>
                <a:gridCol w="494739"/>
                <a:gridCol w="494739"/>
                <a:gridCol w="494739"/>
              </a:tblGrid>
              <a:tr h="24208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Formas de violencia antisindical segunda parte de la década de los 90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4208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Tipo de violencia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Base de datos SINDERH - ENS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4208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Año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4208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1996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1997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1998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1999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Amenazas 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185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304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289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558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Homicidios 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273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158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Desplazamiento forzado 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359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447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Detención arbitraria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Hostigamiento 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Atentado con o sin lesiones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Desaparición 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Secuestro 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Tortura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Allanamiento ilegal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Homicidio de familiar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578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875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853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743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565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8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Tipo de violencia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Base de datos CUT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4208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Año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4208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1996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1997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1998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1999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Amenazas 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307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324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685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186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Homicidios 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276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171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138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459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478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423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768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324</a:t>
                      </a:r>
                      <a:endParaRPr lang="es-C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25" marR="3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996389" y="90100"/>
            <a:ext cx="1318838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Fuente: Base de datos SINDERH – ENS y Base de datos CUT. </a:t>
            </a:r>
            <a:endParaRPr kumimoji="0" lang="es-CO" alt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193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00" y="1"/>
            <a:ext cx="11264900" cy="800099"/>
          </a:xfrm>
        </p:spPr>
        <p:txBody>
          <a:bodyPr>
            <a:normAutofit fontScale="90000"/>
          </a:bodyPr>
          <a:lstStyle/>
          <a:p>
            <a:pPr algn="ctr"/>
            <a:r>
              <a:rPr lang="es-CO" sz="3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Sectores económicos víctimas de violencia antisindical - CUT, 1986-2018 (1)</a:t>
            </a:r>
            <a:r>
              <a:rPr lang="es-CO" dirty="0"/>
              <a:t/>
            </a:r>
            <a:br>
              <a:rPr lang="es-CO" dirty="0"/>
            </a:br>
            <a:endParaRPr lang="es-CO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01820030"/>
              </p:ext>
            </p:extLst>
          </p:nvPr>
        </p:nvGraphicFramePr>
        <p:xfrm>
          <a:off x="1251678" y="1168395"/>
          <a:ext cx="4768121" cy="4546604"/>
        </p:xfrm>
        <a:graphic>
          <a:graphicData uri="http://schemas.openxmlformats.org/drawingml/2006/table">
            <a:tbl>
              <a:tblPr firstRow="1" firstCol="1" bandRow="1"/>
              <a:tblGrid>
                <a:gridCol w="3314880"/>
                <a:gridCol w="1453241"/>
              </a:tblGrid>
              <a:tr h="23929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Violencia antisindical contra miembros de la CUT 1986 - 2018</a:t>
                      </a:r>
                      <a:endParaRPr lang="es-C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8" marR="30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785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Sector económico </a:t>
                      </a:r>
                      <a:endParaRPr lang="es-C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8" marR="308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Número de víctimas</a:t>
                      </a:r>
                      <a:endParaRPr lang="es-C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8" marR="308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2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Educación</a:t>
                      </a:r>
                      <a:endParaRPr lang="es-C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8" marR="30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6189</a:t>
                      </a:r>
                      <a:endParaRPr lang="es-C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8" marR="30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Agricultura, caza, pesca.</a:t>
                      </a:r>
                      <a:endParaRPr lang="es-C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8" marR="30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2309</a:t>
                      </a:r>
                      <a:endParaRPr lang="es-C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8" marR="30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Minas y canteras</a:t>
                      </a:r>
                      <a:endParaRPr lang="es-C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8" marR="30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1182</a:t>
                      </a:r>
                      <a:endParaRPr lang="es-C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8" marR="30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Servicios comunales y personales - otros</a:t>
                      </a:r>
                      <a:endParaRPr lang="es-C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8" marR="30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989</a:t>
                      </a:r>
                      <a:endParaRPr lang="es-C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8" marR="30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Industria manufacturera</a:t>
                      </a:r>
                      <a:endParaRPr lang="es-C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8" marR="30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914</a:t>
                      </a:r>
                      <a:endParaRPr lang="es-C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8" marR="30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Trabajadores entes territoriales</a:t>
                      </a:r>
                      <a:endParaRPr lang="es-C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8" marR="30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705</a:t>
                      </a:r>
                      <a:endParaRPr lang="es-C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8" marR="30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Salud</a:t>
                      </a:r>
                      <a:endParaRPr lang="es-C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8" marR="30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602</a:t>
                      </a:r>
                      <a:endParaRPr lang="es-C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8" marR="30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Electricidad, gas y agua</a:t>
                      </a:r>
                      <a:endParaRPr lang="es-C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8" marR="30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564</a:t>
                      </a:r>
                      <a:endParaRPr lang="es-C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8" marR="30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Transporte, almacenamiento y comunicaciones</a:t>
                      </a:r>
                      <a:endParaRPr lang="es-C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8" marR="30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375</a:t>
                      </a:r>
                      <a:endParaRPr lang="es-C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8" marR="30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Construcción</a:t>
                      </a:r>
                      <a:endParaRPr lang="es-C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8" marR="30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  <a:endParaRPr lang="es-C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8" marR="30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Judicial</a:t>
                      </a:r>
                      <a:endParaRPr lang="es-C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8" marR="30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141</a:t>
                      </a:r>
                      <a:endParaRPr lang="es-C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8" marR="30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Financiero </a:t>
                      </a:r>
                      <a:endParaRPr lang="es-C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8" marR="30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es-C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8" marR="30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Comercio</a:t>
                      </a:r>
                      <a:endParaRPr lang="es-C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8" marR="30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es-C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8" marR="30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especificado</a:t>
                      </a:r>
                      <a:endParaRPr lang="es-C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8" marR="30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C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8" marR="30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Servicios comunales y personales - empresa</a:t>
                      </a:r>
                      <a:endParaRPr lang="es-C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8" marR="30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8" marR="30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C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8" marR="30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14896</a:t>
                      </a:r>
                      <a:endParaRPr lang="es-C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68" marR="30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Marcador de conteni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51037260"/>
              </p:ext>
            </p:extLst>
          </p:nvPr>
        </p:nvGraphicFramePr>
        <p:xfrm>
          <a:off x="6648450" y="1037968"/>
          <a:ext cx="4800600" cy="4677030"/>
        </p:xfrm>
        <a:graphic>
          <a:graphicData uri="http://schemas.openxmlformats.org/drawingml/2006/table">
            <a:tbl>
              <a:tblPr firstRow="1" firstCol="1" bandRow="1"/>
              <a:tblGrid>
                <a:gridCol w="887605"/>
                <a:gridCol w="779676"/>
                <a:gridCol w="1849974"/>
                <a:gridCol w="1283345"/>
              </a:tblGrid>
              <a:tr h="467703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Violencia antisindical contra miembros de la CUT 1986 - 2018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677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Periodo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Educación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Agricultura, caza y pesca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Minas y canteras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677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1986 - 1990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172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7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1991 - 1995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214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478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7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1996 - 2000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2144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410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7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2001 - 2005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1461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241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221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7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2006 - 2010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1704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205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7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2011 -2015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892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288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7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2016 - 2018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138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197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7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6706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2063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1059</a:t>
                      </a:r>
                      <a:endParaRPr lang="es-C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9" marR="39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544421" y="-728020"/>
            <a:ext cx="1910565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Fuente: Base de datos SINDERH</a:t>
            </a:r>
            <a:endParaRPr kumimoji="0" lang="es-CO" altLang="es-C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Periodización sectores económicos de la CUT más victimizados</a:t>
            </a:r>
            <a:endParaRPr kumimoji="0" lang="es-CO" altLang="es-C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Fuente: Base de datos SINDERH</a:t>
            </a:r>
            <a:endParaRPr kumimoji="0" lang="es-CO" altLang="es-C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94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251678" y="1"/>
            <a:ext cx="10178322" cy="593124"/>
          </a:xfrm>
        </p:spPr>
        <p:txBody>
          <a:bodyPr>
            <a:normAutofit/>
          </a:bodyPr>
          <a:lstStyle/>
          <a:p>
            <a:pPr algn="ctr"/>
            <a:r>
              <a:rPr lang="es-CO" sz="2800" dirty="0" smtClean="0">
                <a:solidFill>
                  <a:srgbClr val="C00000"/>
                </a:solidFill>
              </a:rPr>
              <a:t>CUT: Formas </a:t>
            </a:r>
            <a:r>
              <a:rPr lang="es-CO" sz="2800" dirty="0">
                <a:solidFill>
                  <a:srgbClr val="C00000"/>
                </a:solidFill>
              </a:rPr>
              <a:t>de afrontamientos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half" idx="1"/>
          </p:nvPr>
        </p:nvSpPr>
        <p:spPr>
          <a:xfrm>
            <a:off x="803189" y="1210962"/>
            <a:ext cx="5548184" cy="46945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dirty="0"/>
              <a:t> </a:t>
            </a:r>
            <a:r>
              <a:rPr lang="es-ES" dirty="0" smtClean="0"/>
              <a:t>La </a:t>
            </a:r>
            <a:r>
              <a:rPr lang="es-ES" dirty="0"/>
              <a:t>CUT como víctima </a:t>
            </a:r>
            <a:r>
              <a:rPr lang="es-ES" dirty="0" smtClean="0"/>
              <a:t>de la cultura y  </a:t>
            </a:r>
            <a:r>
              <a:rPr lang="es-ES" dirty="0"/>
              <a:t>violencia </a:t>
            </a:r>
            <a:r>
              <a:rPr lang="es-ES" dirty="0" smtClean="0"/>
              <a:t>antisindical hemos emprendido </a:t>
            </a:r>
            <a:r>
              <a:rPr lang="es-ES" dirty="0"/>
              <a:t>diversas acciones </a:t>
            </a:r>
            <a:r>
              <a:rPr lang="es-ES" dirty="0" smtClean="0"/>
              <a:t>en </a:t>
            </a:r>
            <a:r>
              <a:rPr lang="es-ES" dirty="0"/>
              <a:t>pro de resistir los ataques contra sus miembros y </a:t>
            </a:r>
            <a:r>
              <a:rPr lang="es-ES" dirty="0" smtClean="0"/>
              <a:t>contra </a:t>
            </a:r>
            <a:r>
              <a:rPr lang="es-ES" dirty="0"/>
              <a:t>la central misma. L</a:t>
            </a:r>
            <a:r>
              <a:rPr lang="es-ES" dirty="0" smtClean="0"/>
              <a:t>as </a:t>
            </a:r>
            <a:r>
              <a:rPr lang="es-ES" dirty="0"/>
              <a:t>formas de afrontamientos serán abordadas desde </a:t>
            </a:r>
            <a:r>
              <a:rPr lang="es-ES" dirty="0" smtClean="0"/>
              <a:t>cuatro </a:t>
            </a:r>
            <a:r>
              <a:rPr lang="es-ES" dirty="0"/>
              <a:t>ejes: (i) acciones de </a:t>
            </a:r>
            <a:r>
              <a:rPr lang="es-ES" dirty="0" err="1"/>
              <a:t>visibilización</a:t>
            </a:r>
            <a:r>
              <a:rPr lang="es-ES" dirty="0"/>
              <a:t> y denuncia; </a:t>
            </a:r>
            <a:r>
              <a:rPr lang="es-ES" dirty="0" smtClean="0"/>
              <a:t>(</a:t>
            </a:r>
            <a:r>
              <a:rPr lang="es-ES" dirty="0"/>
              <a:t>ii) el esfuerzo organizativo y creación de redes </a:t>
            </a:r>
            <a:r>
              <a:rPr lang="es-ES" dirty="0" smtClean="0"/>
              <a:t>de apoyo </a:t>
            </a:r>
            <a:r>
              <a:rPr lang="es-ES" dirty="0"/>
              <a:t>y de solidaridad; (iii) el cambio de agenda </a:t>
            </a:r>
          </a:p>
          <a:p>
            <a:pPr marL="0" indent="0" algn="just">
              <a:buNone/>
            </a:pPr>
            <a:r>
              <a:rPr lang="es-ES" dirty="0"/>
              <a:t>político sindical; y (iv) el silencio, como estrategia de </a:t>
            </a:r>
          </a:p>
          <a:p>
            <a:pPr marL="0" indent="0" algn="just">
              <a:buNone/>
            </a:pPr>
            <a:r>
              <a:rPr lang="es-ES" dirty="0"/>
              <a:t>supervivencia.</a:t>
            </a:r>
            <a:endParaRPr lang="es-CO" dirty="0"/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>
          <a:xfrm>
            <a:off x="6647795" y="1210962"/>
            <a:ext cx="5288831" cy="4694538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s-ES" dirty="0" smtClean="0">
                <a:solidFill>
                  <a:srgbClr val="FF0000"/>
                </a:solidFill>
              </a:rPr>
              <a:t>Dentro </a:t>
            </a:r>
            <a:r>
              <a:rPr lang="es-ES" dirty="0">
                <a:solidFill>
                  <a:srgbClr val="FF0000"/>
                </a:solidFill>
              </a:rPr>
              <a:t>de las acciones de </a:t>
            </a:r>
            <a:r>
              <a:rPr lang="es-ES" dirty="0" err="1">
                <a:solidFill>
                  <a:srgbClr val="FF0000"/>
                </a:solidFill>
              </a:rPr>
              <a:t>visibilización</a:t>
            </a:r>
            <a:r>
              <a:rPr lang="es-ES" dirty="0">
                <a:solidFill>
                  <a:srgbClr val="FF0000"/>
                </a:solidFill>
              </a:rPr>
              <a:t> y denuncia </a:t>
            </a:r>
            <a:r>
              <a:rPr lang="es-ES" dirty="0" smtClean="0">
                <a:solidFill>
                  <a:srgbClr val="FF0000"/>
                </a:solidFill>
              </a:rPr>
              <a:t>encontramos </a:t>
            </a:r>
            <a:r>
              <a:rPr lang="es-ES" dirty="0">
                <a:solidFill>
                  <a:srgbClr val="FF0000"/>
                </a:solidFill>
              </a:rPr>
              <a:t>que la CUT </a:t>
            </a:r>
            <a:r>
              <a:rPr lang="es-ES" dirty="0"/>
              <a:t>y sus sindicatos filiales han </a:t>
            </a:r>
            <a:r>
              <a:rPr lang="es-ES" dirty="0" smtClean="0"/>
              <a:t>realizado  </a:t>
            </a:r>
            <a:r>
              <a:rPr lang="es-ES" dirty="0"/>
              <a:t>denuncias  nacionales  e  internacionales </a:t>
            </a:r>
            <a:r>
              <a:rPr lang="es-ES" dirty="0" smtClean="0"/>
              <a:t>sobre </a:t>
            </a:r>
            <a:r>
              <a:rPr lang="es-ES" dirty="0"/>
              <a:t>la violencia antisindical, paros y manifestaciones </a:t>
            </a:r>
            <a:r>
              <a:rPr lang="es-ES" dirty="0" smtClean="0"/>
              <a:t>públicas  </a:t>
            </a:r>
            <a:r>
              <a:rPr lang="es-ES" dirty="0"/>
              <a:t>por  el  derecho  a  la  vida,  y  ejercicios  de </a:t>
            </a:r>
            <a:r>
              <a:rPr lang="es-ES" dirty="0" smtClean="0"/>
              <a:t>memoria </a:t>
            </a:r>
            <a:r>
              <a:rPr lang="es-ES" dirty="0"/>
              <a:t>histórica. En esta parte se incluye casos de </a:t>
            </a:r>
            <a:r>
              <a:rPr lang="es-ES" dirty="0" smtClean="0"/>
              <a:t>sindicatos</a:t>
            </a:r>
            <a:r>
              <a:rPr lang="es-ES" dirty="0"/>
              <a:t>, sectores, entrevistas, informes DDHH. </a:t>
            </a:r>
            <a:r>
              <a:rPr lang="es-ES" dirty="0" smtClean="0"/>
              <a:t> A lo </a:t>
            </a:r>
            <a:r>
              <a:rPr lang="es-ES" dirty="0"/>
              <a:t>anterior cabría añadir la denuncia internacional </a:t>
            </a:r>
            <a:r>
              <a:rPr lang="es-ES" dirty="0" smtClean="0"/>
              <a:t>con </a:t>
            </a:r>
            <a:r>
              <a:rPr lang="es-ES" dirty="0"/>
              <a:t>el fin de obtener la solidaridad del sindicalismo </a:t>
            </a:r>
            <a:r>
              <a:rPr lang="es-ES" dirty="0" smtClean="0"/>
              <a:t>internacional</a:t>
            </a:r>
            <a:r>
              <a:rPr lang="es-ES" dirty="0"/>
              <a:t>, como por ejemplo la Confederación </a:t>
            </a:r>
            <a:r>
              <a:rPr lang="es-ES" dirty="0" smtClean="0"/>
              <a:t>Internacional </a:t>
            </a:r>
            <a:r>
              <a:rPr lang="es-ES" dirty="0"/>
              <a:t>Sindical (CSI), la Confederación Sindical </a:t>
            </a:r>
            <a:r>
              <a:rPr lang="es-ES" dirty="0" smtClean="0"/>
              <a:t>de </a:t>
            </a:r>
            <a:r>
              <a:rPr lang="es-ES" dirty="0"/>
              <a:t>Trabajadores de las Américas (CSA) y la Organización </a:t>
            </a:r>
            <a:r>
              <a:rPr lang="es-ES" dirty="0" smtClean="0"/>
              <a:t>Internacional </a:t>
            </a:r>
            <a:r>
              <a:rPr lang="es-ES" dirty="0"/>
              <a:t>del Trabajo (OIT). (Directivo nacional de </a:t>
            </a:r>
            <a:r>
              <a:rPr lang="es-ES" dirty="0" smtClean="0"/>
              <a:t>la </a:t>
            </a:r>
            <a:r>
              <a:rPr lang="es-ES" dirty="0"/>
              <a:t>CUT, entrevista, marzo de 2020).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1997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1678" y="1"/>
            <a:ext cx="10178322" cy="123568"/>
          </a:xfrm>
        </p:spPr>
        <p:txBody>
          <a:bodyPr>
            <a:normAutofit fontScale="90000"/>
          </a:bodyPr>
          <a:lstStyle/>
          <a:p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902043" y="630194"/>
            <a:ext cx="5152768" cy="5164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dirty="0" smtClean="0"/>
              <a:t>   II. </a:t>
            </a:r>
            <a:r>
              <a:rPr lang="es-ES" dirty="0" smtClean="0"/>
              <a:t>Se </a:t>
            </a:r>
            <a:r>
              <a:rPr lang="es-ES" dirty="0"/>
              <a:t>estrecharon los lazos entre </a:t>
            </a:r>
            <a:r>
              <a:rPr lang="es-ES" dirty="0" smtClean="0"/>
              <a:t>sindicatos </a:t>
            </a:r>
            <a:r>
              <a:rPr lang="es-ES" dirty="0"/>
              <a:t>al interior de la CUT, además con </a:t>
            </a:r>
            <a:r>
              <a:rPr lang="es-ES" dirty="0" smtClean="0"/>
              <a:t>otras organizaciones </a:t>
            </a:r>
            <a:r>
              <a:rPr lang="es-ES" dirty="0"/>
              <a:t>y comunidades en busca de solidaridad </a:t>
            </a:r>
            <a:r>
              <a:rPr lang="es-ES" dirty="0" smtClean="0"/>
              <a:t>y </a:t>
            </a:r>
            <a:r>
              <a:rPr lang="es-ES" dirty="0"/>
              <a:t>apoyo. Un ejemplo de ello fue la creación, el 20 de </a:t>
            </a:r>
            <a:r>
              <a:rPr lang="es-ES" dirty="0" smtClean="0"/>
              <a:t>octubre </a:t>
            </a:r>
            <a:r>
              <a:rPr lang="es-ES" dirty="0"/>
              <a:t>de 1998, de la secretaría de Derechos Humanos </a:t>
            </a:r>
            <a:r>
              <a:rPr lang="es-ES" dirty="0" smtClean="0"/>
              <a:t>CUT</a:t>
            </a:r>
            <a:r>
              <a:rPr lang="es-ES" dirty="0"/>
              <a:t>, a raíz del asesinato de Jorge Ortega. Finalmente, la solidaridad  entre </a:t>
            </a:r>
            <a:r>
              <a:rPr lang="es-ES" dirty="0" smtClean="0"/>
              <a:t>miembros </a:t>
            </a:r>
            <a:r>
              <a:rPr lang="es-ES" dirty="0"/>
              <a:t>de la organización ha sido fundamental </a:t>
            </a:r>
            <a:r>
              <a:rPr lang="es-ES" dirty="0" smtClean="0"/>
              <a:t>para </a:t>
            </a:r>
            <a:r>
              <a:rPr lang="es-ES" dirty="0"/>
              <a:t>enfrentar y minimizar el impacto de la violencia </a:t>
            </a:r>
            <a:r>
              <a:rPr lang="es-ES" dirty="0" smtClean="0"/>
              <a:t>antisindical  </a:t>
            </a:r>
            <a:r>
              <a:rPr lang="es-ES" dirty="0"/>
              <a:t>contra  la  CUT. </a:t>
            </a:r>
            <a:endParaRPr lang="es-CO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647796" y="741405"/>
            <a:ext cx="4800600" cy="5164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dirty="0" smtClean="0"/>
              <a:t>III. </a:t>
            </a:r>
            <a:r>
              <a:rPr lang="es-ES" dirty="0"/>
              <a:t>La violencia antisindical hizo que la CUT inventase </a:t>
            </a:r>
            <a:r>
              <a:rPr lang="es-ES" dirty="0" smtClean="0"/>
              <a:t>mil </a:t>
            </a:r>
            <a:r>
              <a:rPr lang="es-ES" dirty="0"/>
              <a:t>formas para sobrevivir y mantenerse, pues ya no </a:t>
            </a:r>
            <a:r>
              <a:rPr lang="es-ES" dirty="0" smtClean="0"/>
              <a:t>mantenían </a:t>
            </a:r>
            <a:r>
              <a:rPr lang="es-ES" dirty="0"/>
              <a:t>el mismo discurso político y sindical. En este </a:t>
            </a:r>
            <a:r>
              <a:rPr lang="es-ES" dirty="0" smtClean="0"/>
              <a:t>sentido</a:t>
            </a:r>
            <a:r>
              <a:rPr lang="es-ES" dirty="0"/>
              <a:t>, según el momento que estuviesen viviendo, </a:t>
            </a:r>
          </a:p>
          <a:p>
            <a:pPr marL="0" indent="0">
              <a:buNone/>
            </a:pPr>
            <a:r>
              <a:rPr lang="es-ES" dirty="0"/>
              <a:t>otras organizaciones fortalecieron los procesos de </a:t>
            </a:r>
            <a:r>
              <a:rPr lang="es-ES" dirty="0" smtClean="0"/>
              <a:t>unidad </a:t>
            </a:r>
            <a:r>
              <a:rPr lang="es-ES" dirty="0"/>
              <a:t>y formación sindical, y tuvieron, en algunas </a:t>
            </a:r>
            <a:r>
              <a:rPr lang="es-ES" dirty="0" smtClean="0"/>
              <a:t>ocasiones</a:t>
            </a:r>
            <a:r>
              <a:rPr lang="es-ES" dirty="0"/>
              <a:t>, que cambiar la agenda político – sindical </a:t>
            </a:r>
            <a:r>
              <a:rPr lang="es-ES" dirty="0" smtClean="0"/>
              <a:t>o </a:t>
            </a:r>
            <a:r>
              <a:rPr lang="es-ES" dirty="0"/>
              <a:t>matizarla para evitar persecución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</a:rPr>
              <a:t>Exigencias de la </a:t>
            </a:r>
            <a:r>
              <a:rPr lang="es-ES" b="1" dirty="0" smtClean="0">
                <a:solidFill>
                  <a:srgbClr val="FF0000"/>
                </a:solidFill>
              </a:rPr>
              <a:t>comunidad </a:t>
            </a:r>
            <a:r>
              <a:rPr lang="es-ES" b="1" dirty="0">
                <a:solidFill>
                  <a:srgbClr val="FF0000"/>
                </a:solidFill>
              </a:rPr>
              <a:t>internacional </a:t>
            </a:r>
            <a:r>
              <a:rPr lang="es-ES" b="1" dirty="0" smtClean="0">
                <a:solidFill>
                  <a:srgbClr val="FF0000"/>
                </a:solidFill>
              </a:rPr>
              <a:t>frente </a:t>
            </a:r>
            <a:r>
              <a:rPr lang="es-ES" b="1" dirty="0">
                <a:solidFill>
                  <a:srgbClr val="FF0000"/>
                </a:solidFill>
              </a:rPr>
              <a:t>a la violencia </a:t>
            </a:r>
            <a:r>
              <a:rPr lang="es-ES" b="1" dirty="0" smtClean="0">
                <a:solidFill>
                  <a:srgbClr val="FF0000"/>
                </a:solidFill>
              </a:rPr>
              <a:t>sistemática </a:t>
            </a:r>
            <a:r>
              <a:rPr lang="es-ES" b="1" dirty="0">
                <a:solidFill>
                  <a:srgbClr val="FF0000"/>
                </a:solidFill>
              </a:rPr>
              <a:t>contra la </a:t>
            </a:r>
            <a:r>
              <a:rPr lang="es-ES" b="1" dirty="0" smtClean="0">
                <a:solidFill>
                  <a:srgbClr val="FF0000"/>
                </a:solidFill>
              </a:rPr>
              <a:t>CUT</a:t>
            </a:r>
            <a:r>
              <a:rPr lang="es-ES" dirty="0" smtClean="0"/>
              <a:t>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60373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251678" y="1"/>
            <a:ext cx="10178322" cy="716692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Propuesta de Reparación </a:t>
            </a:r>
            <a:br>
              <a:rPr lang="es-E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Colectiva de la CUT</a:t>
            </a:r>
            <a:endParaRPr lang="es-CO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sz="half" idx="1"/>
          </p:nvPr>
        </p:nvSpPr>
        <p:spPr>
          <a:xfrm>
            <a:off x="1257300" y="1149178"/>
            <a:ext cx="4800600" cy="570882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dirty="0">
                <a:solidFill>
                  <a:srgbClr val="FF0000"/>
                </a:solidFill>
              </a:rPr>
              <a:t>La CUT, en su condición de víctima </a:t>
            </a:r>
            <a:r>
              <a:rPr lang="es-ES" dirty="0"/>
              <a:t>del conflicto </a:t>
            </a:r>
            <a:r>
              <a:rPr lang="es-ES" dirty="0" smtClean="0"/>
              <a:t>armado</a:t>
            </a:r>
            <a:r>
              <a:rPr lang="es-ES" dirty="0"/>
              <a:t>,  tiene  derecho  a  que  se  materialicen  sus </a:t>
            </a:r>
            <a:r>
              <a:rPr lang="es-ES" dirty="0" smtClean="0"/>
              <a:t>derechos </a:t>
            </a:r>
            <a:r>
              <a:rPr lang="es-ES" dirty="0"/>
              <a:t>colectivos, para lo cual, ha construido una </a:t>
            </a:r>
            <a:r>
              <a:rPr lang="es-ES" dirty="0" smtClean="0"/>
              <a:t>propuesta  </a:t>
            </a:r>
            <a:r>
              <a:rPr lang="es-ES" dirty="0"/>
              <a:t>de  reparación  colectiva.  El  objetivo  de </a:t>
            </a:r>
          </a:p>
          <a:p>
            <a:pPr marL="0" indent="0" algn="just">
              <a:buNone/>
            </a:pPr>
            <a:r>
              <a:rPr lang="es-ES" dirty="0"/>
              <a:t>esta es que se garantice una “reparación integral, </a:t>
            </a:r>
            <a:r>
              <a:rPr lang="es-ES" dirty="0" smtClean="0"/>
              <a:t>tanto </a:t>
            </a:r>
            <a:r>
              <a:rPr lang="es-ES" dirty="0"/>
              <a:t>colectiva como individual, con perspectiva de </a:t>
            </a:r>
            <a:r>
              <a:rPr lang="es-ES" dirty="0" smtClean="0"/>
              <a:t>género</a:t>
            </a:r>
            <a:r>
              <a:rPr lang="es-ES" dirty="0"/>
              <a:t>” a los sindicalistas y organizaciones víctimas </a:t>
            </a:r>
            <a:r>
              <a:rPr lang="es-ES" dirty="0" smtClean="0"/>
              <a:t>de </a:t>
            </a:r>
            <a:r>
              <a:rPr lang="es-ES" dirty="0"/>
              <a:t>violencia antisindical, en aras de que “se restituyan </a:t>
            </a:r>
          </a:p>
          <a:p>
            <a:pPr marL="0" indent="0" algn="just">
              <a:buNone/>
            </a:pPr>
            <a:r>
              <a:rPr lang="es-ES" dirty="0"/>
              <a:t>las garantías plenas de las libertades sindicales</a:t>
            </a:r>
            <a:r>
              <a:rPr lang="es-ES" dirty="0" smtClean="0"/>
              <a:t>”.</a:t>
            </a:r>
          </a:p>
          <a:p>
            <a:pPr marL="0" indent="0" algn="just">
              <a:buNone/>
            </a:pPr>
            <a:r>
              <a:rPr lang="es-ES" dirty="0" smtClean="0"/>
              <a:t>Finalmente</a:t>
            </a:r>
            <a:r>
              <a:rPr lang="es-ES" dirty="0"/>
              <a:t>, la CUT anota que, la </a:t>
            </a:r>
            <a:r>
              <a:rPr lang="es-ES" dirty="0" smtClean="0"/>
              <a:t>reparación </a:t>
            </a:r>
            <a:r>
              <a:rPr lang="es-ES" dirty="0"/>
              <a:t>colectiva </a:t>
            </a:r>
            <a:r>
              <a:rPr lang="es-ES" dirty="0">
                <a:solidFill>
                  <a:srgbClr val="FF0000"/>
                </a:solidFill>
              </a:rPr>
              <a:t>debe entenderse en el marco de </a:t>
            </a:r>
            <a:r>
              <a:rPr lang="es-ES" dirty="0" smtClean="0">
                <a:solidFill>
                  <a:srgbClr val="FF0000"/>
                </a:solidFill>
              </a:rPr>
              <a:t>la </a:t>
            </a:r>
            <a:r>
              <a:rPr lang="es-ES" dirty="0">
                <a:solidFill>
                  <a:srgbClr val="FF0000"/>
                </a:solidFill>
              </a:rPr>
              <a:t>Ley 1448 </a:t>
            </a:r>
            <a:r>
              <a:rPr lang="es-ES" dirty="0" smtClean="0">
                <a:solidFill>
                  <a:srgbClr val="FF0000"/>
                </a:solidFill>
              </a:rPr>
              <a:t>de 2011 </a:t>
            </a:r>
            <a:r>
              <a:rPr lang="es-ES" dirty="0" smtClean="0"/>
              <a:t>y </a:t>
            </a:r>
            <a:r>
              <a:rPr lang="es-ES" dirty="0"/>
              <a:t>debe incluir las propuestas de </a:t>
            </a:r>
            <a:r>
              <a:rPr lang="es-ES" dirty="0" smtClean="0"/>
              <a:t>acción-participación </a:t>
            </a:r>
            <a:r>
              <a:rPr lang="es-ES" dirty="0"/>
              <a:t>desde las víctimas.</a:t>
            </a:r>
            <a:endParaRPr lang="es-CO" dirty="0"/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>
          <a:xfrm>
            <a:off x="6629400" y="1149178"/>
            <a:ext cx="4800600" cy="5708822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s-ES" dirty="0" smtClean="0"/>
              <a:t>Medidas  </a:t>
            </a:r>
            <a:r>
              <a:rPr lang="es-ES" b="1" u="sng" dirty="0"/>
              <a:t>que  restituyan  y </a:t>
            </a:r>
            <a:r>
              <a:rPr lang="es-ES" b="1" u="sng" dirty="0" smtClean="0"/>
              <a:t>transformen  </a:t>
            </a:r>
            <a:r>
              <a:rPr lang="es-ES" b="1" u="sng" dirty="0"/>
              <a:t>las </a:t>
            </a:r>
            <a:r>
              <a:rPr lang="es-ES" b="1" u="sng" dirty="0" smtClean="0"/>
              <a:t>situaciones </a:t>
            </a:r>
            <a:r>
              <a:rPr lang="es-ES" b="1" u="sng" dirty="0"/>
              <a:t>iniciales reconstruyendo organizaciones </a:t>
            </a:r>
            <a:r>
              <a:rPr lang="es-ES" b="1" u="sng" dirty="0" smtClean="0"/>
              <a:t>sindicales </a:t>
            </a:r>
            <a:r>
              <a:rPr lang="es-ES" dirty="0"/>
              <a:t>exterminadas y debilitadas, resucitando </a:t>
            </a:r>
            <a:r>
              <a:rPr lang="es-ES" dirty="0" smtClean="0"/>
              <a:t>convenciones </a:t>
            </a:r>
            <a:r>
              <a:rPr lang="es-ES" dirty="0"/>
              <a:t>colectivas acabadas. </a:t>
            </a:r>
            <a:endParaRPr lang="es-ES" dirty="0" smtClean="0"/>
          </a:p>
          <a:p>
            <a:pPr marL="457200" indent="-457200">
              <a:buAutoNum type="arabicPeriod"/>
            </a:pPr>
            <a:r>
              <a:rPr lang="es-ES" dirty="0"/>
              <a:t>Medidas legislativas que permitan transformaciones </a:t>
            </a:r>
            <a:r>
              <a:rPr lang="es-ES" dirty="0" smtClean="0"/>
              <a:t>de </a:t>
            </a:r>
            <a:r>
              <a:rPr lang="es-ES" dirty="0"/>
              <a:t>fondo, tales como la aprobación e </a:t>
            </a:r>
            <a:r>
              <a:rPr lang="es-ES" b="1" u="sng" dirty="0"/>
              <a:t>implementación </a:t>
            </a:r>
            <a:r>
              <a:rPr lang="es-ES" b="1" u="sng" dirty="0" smtClean="0"/>
              <a:t>del  </a:t>
            </a:r>
            <a:r>
              <a:rPr lang="es-ES" b="1" u="sng" dirty="0"/>
              <a:t>estatuto  del  trabajo  </a:t>
            </a:r>
            <a:r>
              <a:rPr lang="es-ES" dirty="0"/>
              <a:t>con  participación  del </a:t>
            </a:r>
            <a:r>
              <a:rPr lang="es-ES" dirty="0" smtClean="0"/>
              <a:t>sindicalismo</a:t>
            </a:r>
            <a:r>
              <a:rPr lang="es-ES" dirty="0"/>
              <a:t>. Que además adopten y reglamenten </a:t>
            </a:r>
            <a:r>
              <a:rPr lang="es-ES" dirty="0" smtClean="0"/>
              <a:t>las </a:t>
            </a:r>
            <a:r>
              <a:rPr lang="es-ES" dirty="0">
                <a:solidFill>
                  <a:srgbClr val="FF0000"/>
                </a:solidFill>
              </a:rPr>
              <a:t>normas internacionales (trasnacionales)  como </a:t>
            </a:r>
            <a:r>
              <a:rPr lang="es-ES" dirty="0" smtClean="0">
                <a:solidFill>
                  <a:srgbClr val="FF0000"/>
                </a:solidFill>
              </a:rPr>
              <a:t>los </a:t>
            </a:r>
            <a:r>
              <a:rPr lang="es-ES" dirty="0">
                <a:solidFill>
                  <a:srgbClr val="FF0000"/>
                </a:solidFill>
              </a:rPr>
              <a:t>convenios de la OIT</a:t>
            </a:r>
            <a:r>
              <a:rPr lang="es-ES" dirty="0"/>
              <a:t>. </a:t>
            </a:r>
            <a:endParaRPr lang="es-ES" dirty="0" smtClean="0"/>
          </a:p>
          <a:p>
            <a:pPr marL="457200" indent="-457200">
              <a:buAutoNum type="arabicPeriod"/>
            </a:pPr>
            <a:endParaRPr lang="es-ES" dirty="0"/>
          </a:p>
          <a:p>
            <a:pPr marL="457200" indent="-457200">
              <a:buAutoNum type="arabicPeriod"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64059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251678" y="1"/>
            <a:ext cx="10178322" cy="296562"/>
          </a:xfrm>
        </p:spPr>
        <p:txBody>
          <a:bodyPr>
            <a:normAutofit fontScale="90000"/>
          </a:bodyPr>
          <a:lstStyle/>
          <a:p>
            <a:endParaRPr lang="es-CO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1"/>
          </p:nvPr>
        </p:nvSpPr>
        <p:spPr>
          <a:xfrm>
            <a:off x="877329" y="654907"/>
            <a:ext cx="5671751" cy="60300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dirty="0" smtClean="0"/>
              <a:t>3. </a:t>
            </a:r>
            <a:r>
              <a:rPr lang="es-ES" dirty="0">
                <a:solidFill>
                  <a:srgbClr val="FF0000"/>
                </a:solidFill>
              </a:rPr>
              <a:t>Medidas simbólicas</a:t>
            </a:r>
            <a:r>
              <a:rPr lang="es-ES" dirty="0"/>
              <a:t>, tales como la generación </a:t>
            </a:r>
            <a:r>
              <a:rPr lang="es-ES" dirty="0" smtClean="0"/>
              <a:t>de  </a:t>
            </a:r>
            <a:r>
              <a:rPr lang="es-ES" dirty="0"/>
              <a:t>campañas  comunicativas,  publicaciones </a:t>
            </a:r>
            <a:r>
              <a:rPr lang="es-ES" dirty="0" smtClean="0"/>
              <a:t>en </a:t>
            </a:r>
            <a:r>
              <a:rPr lang="es-ES" dirty="0"/>
              <a:t>múltiples medios y de manera masiva que </a:t>
            </a:r>
            <a:r>
              <a:rPr lang="es-ES" dirty="0" smtClean="0"/>
              <a:t>permitan </a:t>
            </a:r>
            <a:r>
              <a:rPr lang="es-ES" dirty="0"/>
              <a:t>conocer las historias de vida de personas y </a:t>
            </a:r>
            <a:r>
              <a:rPr lang="es-ES" dirty="0" smtClean="0"/>
              <a:t>organizaciones </a:t>
            </a:r>
            <a:r>
              <a:rPr lang="es-ES" dirty="0"/>
              <a:t>sindicales afectadas por la violencia </a:t>
            </a:r>
            <a:r>
              <a:rPr lang="es-ES" dirty="0" smtClean="0"/>
              <a:t>antisindical</a:t>
            </a:r>
            <a:r>
              <a:rPr lang="es-ES" dirty="0"/>
              <a:t>; actos públicos de desagravio frente al </a:t>
            </a:r>
            <a:r>
              <a:rPr lang="es-ES" dirty="0" smtClean="0"/>
              <a:t>sindicalismo </a:t>
            </a:r>
            <a:r>
              <a:rPr lang="es-ES" dirty="0"/>
              <a:t>y a las organizaciones violentadas, donde se asuma la responsabilidad estatal por </a:t>
            </a:r>
            <a:r>
              <a:rPr lang="es-ES" dirty="0" smtClean="0"/>
              <a:t>acción </a:t>
            </a:r>
            <a:r>
              <a:rPr lang="es-ES" dirty="0"/>
              <a:t>u omisión de la violencia </a:t>
            </a:r>
            <a:r>
              <a:rPr lang="es-ES" dirty="0" smtClean="0"/>
              <a:t>antisindical.</a:t>
            </a:r>
          </a:p>
          <a:p>
            <a:pPr marL="0" indent="0" algn="just">
              <a:buNone/>
            </a:pPr>
            <a:r>
              <a:rPr lang="es-ES" dirty="0"/>
              <a:t>4. </a:t>
            </a:r>
            <a:r>
              <a:rPr lang="es-ES" b="1" u="sng" dirty="0"/>
              <a:t>Medidas de reparación judicial, como una política </a:t>
            </a:r>
            <a:r>
              <a:rPr lang="es-ES" b="1" u="sng" dirty="0" smtClean="0"/>
              <a:t>eficaz </a:t>
            </a:r>
            <a:r>
              <a:rPr lang="es-ES" b="1" u="sng" dirty="0"/>
              <a:t>de superación de la impunidad</a:t>
            </a:r>
            <a:r>
              <a:rPr lang="es-ES" dirty="0"/>
              <a:t>. Se hace </a:t>
            </a:r>
            <a:r>
              <a:rPr lang="es-ES" dirty="0" smtClean="0"/>
              <a:t>necesario </a:t>
            </a:r>
            <a:r>
              <a:rPr lang="es-ES" dirty="0"/>
              <a:t>que el Estado cumpla su papel frente a </a:t>
            </a:r>
            <a:r>
              <a:rPr lang="es-ES" dirty="0" smtClean="0"/>
              <a:t>la </a:t>
            </a:r>
            <a:r>
              <a:rPr lang="es-ES" dirty="0"/>
              <a:t>garantía del derecho a la verdad y el acceso a </a:t>
            </a:r>
            <a:r>
              <a:rPr lang="es-ES" dirty="0" smtClean="0"/>
              <a:t>la </a:t>
            </a:r>
            <a:r>
              <a:rPr lang="es-ES" dirty="0"/>
              <a:t>justicia por parte de las víctimas de la violencia </a:t>
            </a:r>
            <a:r>
              <a:rPr lang="es-ES" dirty="0" smtClean="0"/>
              <a:t>antisindical</a:t>
            </a:r>
            <a:r>
              <a:rPr lang="es-ES" dirty="0"/>
              <a:t>.</a:t>
            </a:r>
            <a:endParaRPr lang="es-CO" dirty="0"/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>
          <a:xfrm>
            <a:off x="6647796" y="654908"/>
            <a:ext cx="5276474" cy="60300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 smtClean="0"/>
              <a:t>4. Los  </a:t>
            </a:r>
            <a:r>
              <a:rPr lang="es-ES" dirty="0"/>
              <a:t>derechos  a  la  </a:t>
            </a:r>
            <a:r>
              <a:rPr lang="es-ES" dirty="0">
                <a:solidFill>
                  <a:srgbClr val="FF0000"/>
                </a:solidFill>
              </a:rPr>
              <a:t>verdad</a:t>
            </a:r>
            <a:r>
              <a:rPr lang="es-ES" dirty="0"/>
              <a:t>  (con  su  dimensión </a:t>
            </a:r>
            <a:r>
              <a:rPr lang="es-ES" dirty="0" smtClean="0"/>
              <a:t>de  </a:t>
            </a:r>
            <a:r>
              <a:rPr lang="es-ES" dirty="0">
                <a:solidFill>
                  <a:srgbClr val="FF0000"/>
                </a:solidFill>
              </a:rPr>
              <a:t>memoria  histórica  </a:t>
            </a:r>
            <a:r>
              <a:rPr lang="es-ES" dirty="0"/>
              <a:t>y  </a:t>
            </a:r>
            <a:r>
              <a:rPr lang="es-ES" dirty="0">
                <a:solidFill>
                  <a:srgbClr val="FF0000"/>
                </a:solidFill>
              </a:rPr>
              <a:t>de  memoria  viva  y </a:t>
            </a:r>
            <a:r>
              <a:rPr lang="es-ES" dirty="0" smtClean="0">
                <a:solidFill>
                  <a:srgbClr val="FF0000"/>
                </a:solidFill>
              </a:rPr>
              <a:t>transformadora</a:t>
            </a:r>
            <a:r>
              <a:rPr lang="es-ES" dirty="0"/>
              <a:t>), la </a:t>
            </a:r>
            <a:r>
              <a:rPr lang="es-ES" dirty="0">
                <a:solidFill>
                  <a:srgbClr val="FF0000"/>
                </a:solidFill>
              </a:rPr>
              <a:t>justicia</a:t>
            </a:r>
            <a:r>
              <a:rPr lang="es-ES" dirty="0"/>
              <a:t> (con la identificación </a:t>
            </a:r>
            <a:r>
              <a:rPr lang="es-ES" dirty="0" smtClean="0"/>
              <a:t>y </a:t>
            </a:r>
            <a:r>
              <a:rPr lang="es-ES" dirty="0"/>
              <a:t>sanción de los determinadores de los crímenes), </a:t>
            </a:r>
            <a:r>
              <a:rPr lang="es-ES" dirty="0" smtClean="0">
                <a:solidFill>
                  <a:srgbClr val="FF0000"/>
                </a:solidFill>
              </a:rPr>
              <a:t>la </a:t>
            </a:r>
            <a:r>
              <a:rPr lang="es-ES" dirty="0">
                <a:solidFill>
                  <a:srgbClr val="FF0000"/>
                </a:solidFill>
              </a:rPr>
              <a:t>reparación integral </a:t>
            </a:r>
            <a:r>
              <a:rPr lang="es-ES" dirty="0"/>
              <a:t>(con la identificación plena </a:t>
            </a:r>
            <a:r>
              <a:rPr lang="es-ES" dirty="0" smtClean="0"/>
              <a:t>del </a:t>
            </a:r>
            <a:r>
              <a:rPr lang="es-ES" dirty="0"/>
              <a:t>daño individual, familiar y colectiva, con la </a:t>
            </a:r>
            <a:r>
              <a:rPr lang="es-ES" dirty="0" smtClean="0"/>
              <a:t>restitución </a:t>
            </a:r>
            <a:r>
              <a:rPr lang="es-ES" dirty="0"/>
              <a:t>derechos individuales y colectivos, </a:t>
            </a:r>
            <a:r>
              <a:rPr lang="es-ES" dirty="0" smtClean="0"/>
              <a:t>reconstrucción </a:t>
            </a:r>
            <a:r>
              <a:rPr lang="es-ES" dirty="0"/>
              <a:t>de tejidos sociales y sindicales a </a:t>
            </a:r>
            <a:r>
              <a:rPr lang="es-ES" dirty="0" smtClean="0"/>
              <a:t>nivel </a:t>
            </a:r>
            <a:r>
              <a:rPr lang="es-ES" dirty="0"/>
              <a:t>territorial, nacional y sectorial, satisfacción </a:t>
            </a:r>
            <a:r>
              <a:rPr lang="es-ES" dirty="0" smtClean="0"/>
              <a:t>individual  </a:t>
            </a:r>
            <a:r>
              <a:rPr lang="es-ES" dirty="0"/>
              <a:t>y  colectiva)  y  </a:t>
            </a:r>
            <a:r>
              <a:rPr lang="es-ES" dirty="0">
                <a:solidFill>
                  <a:srgbClr val="FF0000"/>
                </a:solidFill>
              </a:rPr>
              <a:t>las  garantías  de  no </a:t>
            </a:r>
            <a:r>
              <a:rPr lang="es-ES" dirty="0" smtClean="0">
                <a:solidFill>
                  <a:srgbClr val="FF0000"/>
                </a:solidFill>
              </a:rPr>
              <a:t>repetición</a:t>
            </a:r>
            <a:r>
              <a:rPr lang="es-ES" dirty="0"/>
              <a:t>, que sólo pueden ser viables si este </a:t>
            </a:r>
            <a:r>
              <a:rPr lang="es-ES" dirty="0" smtClean="0"/>
              <a:t>último  </a:t>
            </a:r>
            <a:r>
              <a:rPr lang="es-ES" dirty="0"/>
              <a:t>derecho  esencial  se  concreta  y  a  en </a:t>
            </a:r>
            <a:r>
              <a:rPr lang="es-ES" dirty="0" smtClean="0"/>
              <a:t>compromisos  </a:t>
            </a:r>
            <a:r>
              <a:rPr lang="es-ES" dirty="0"/>
              <a:t>del  Estado  para  que  cesen  los </a:t>
            </a:r>
            <a:r>
              <a:rPr lang="es-ES" dirty="0" smtClean="0"/>
              <a:t>asesinatos</a:t>
            </a:r>
            <a:r>
              <a:rPr lang="es-ES" dirty="0"/>
              <a:t>, atentados, amenazas, criminalización </a:t>
            </a:r>
            <a:r>
              <a:rPr lang="es-ES" dirty="0" smtClean="0"/>
              <a:t>y </a:t>
            </a:r>
            <a:r>
              <a:rPr lang="es-ES" dirty="0"/>
              <a:t>demás formas de persecución al movimiento </a:t>
            </a:r>
            <a:r>
              <a:rPr lang="es-ES" dirty="0" smtClean="0"/>
              <a:t>sindical</a:t>
            </a:r>
            <a:r>
              <a:rPr lang="es-ES" dirty="0"/>
              <a:t>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48958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128111" y="0"/>
            <a:ext cx="10178322" cy="247135"/>
          </a:xfrm>
        </p:spPr>
        <p:txBody>
          <a:bodyPr>
            <a:normAutofit fontScale="90000"/>
          </a:bodyPr>
          <a:lstStyle/>
          <a:p>
            <a:endParaRPr lang="es-CO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1"/>
          </p:nvPr>
        </p:nvSpPr>
        <p:spPr>
          <a:xfrm>
            <a:off x="951470" y="1062681"/>
            <a:ext cx="5412260" cy="48428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dirty="0" smtClean="0"/>
              <a:t>5. </a:t>
            </a:r>
            <a:r>
              <a:rPr lang="es-ES" dirty="0">
                <a:solidFill>
                  <a:srgbClr val="FF0000"/>
                </a:solidFill>
              </a:rPr>
              <a:t>El estado colombiano debe dar pleno cumplimiento </a:t>
            </a:r>
            <a:r>
              <a:rPr lang="es-ES" dirty="0" smtClean="0">
                <a:solidFill>
                  <a:srgbClr val="FF0000"/>
                </a:solidFill>
              </a:rPr>
              <a:t>a  </a:t>
            </a:r>
            <a:r>
              <a:rPr lang="es-ES" dirty="0">
                <a:solidFill>
                  <a:srgbClr val="FF0000"/>
                </a:solidFill>
              </a:rPr>
              <a:t>las  recomendaciones  de  organismos </a:t>
            </a:r>
            <a:r>
              <a:rPr lang="es-ES" dirty="0" smtClean="0">
                <a:solidFill>
                  <a:srgbClr val="FF0000"/>
                </a:solidFill>
              </a:rPr>
              <a:t>internacionales </a:t>
            </a:r>
            <a:r>
              <a:rPr lang="es-ES" dirty="0"/>
              <a:t>conducente a </a:t>
            </a:r>
            <a:r>
              <a:rPr lang="es-ES" u="sng" dirty="0"/>
              <a:t>detener la violencia </a:t>
            </a:r>
            <a:r>
              <a:rPr lang="es-ES" u="sng" dirty="0" smtClean="0"/>
              <a:t>contra </a:t>
            </a:r>
            <a:r>
              <a:rPr lang="es-ES" u="sng" dirty="0"/>
              <a:t>el sindicalismo, adoptar medidas eficaces </a:t>
            </a:r>
            <a:r>
              <a:rPr lang="es-ES" u="sng" dirty="0" smtClean="0"/>
              <a:t>con  </a:t>
            </a:r>
            <a:r>
              <a:rPr lang="es-ES" u="sng" dirty="0"/>
              <a:t>la  impunidad  </a:t>
            </a:r>
            <a:r>
              <a:rPr lang="es-ES" dirty="0"/>
              <a:t>y  promover  programas  de </a:t>
            </a:r>
            <a:r>
              <a:rPr lang="es-ES" dirty="0" smtClean="0"/>
              <a:t>protección  </a:t>
            </a:r>
            <a:r>
              <a:rPr lang="es-ES" dirty="0"/>
              <a:t>efectiva  a  los  líderes  sindicales  y </a:t>
            </a:r>
            <a:r>
              <a:rPr lang="es-ES" dirty="0" smtClean="0"/>
              <a:t>defensores  </a:t>
            </a:r>
            <a:r>
              <a:rPr lang="es-ES" dirty="0"/>
              <a:t>de  derechos  humanos,  y  adoptar </a:t>
            </a:r>
            <a:r>
              <a:rPr lang="es-ES" dirty="0" smtClean="0"/>
              <a:t>políticas </a:t>
            </a:r>
            <a:r>
              <a:rPr lang="es-ES" dirty="0"/>
              <a:t>de promoción y garantías al ejercicio de </a:t>
            </a:r>
            <a:r>
              <a:rPr lang="es-ES" dirty="0" smtClean="0"/>
              <a:t>la </a:t>
            </a:r>
            <a:r>
              <a:rPr lang="es-ES" dirty="0"/>
              <a:t>libertad sindical y de control de la </a:t>
            </a:r>
            <a:r>
              <a:rPr lang="es-ES" dirty="0" smtClean="0"/>
              <a:t>tercerización e </a:t>
            </a:r>
            <a:r>
              <a:rPr lang="es-ES" dirty="0"/>
              <a:t>intermediación laboral, así como la promoción </a:t>
            </a:r>
            <a:r>
              <a:rPr lang="es-ES" dirty="0" smtClean="0"/>
              <a:t>del </a:t>
            </a:r>
            <a:r>
              <a:rPr lang="es-ES" dirty="0"/>
              <a:t>diálogo social con efectivo cumplimiento de los </a:t>
            </a:r>
            <a:r>
              <a:rPr lang="es-ES" dirty="0" smtClean="0"/>
              <a:t>acuerdos </a:t>
            </a:r>
            <a:r>
              <a:rPr lang="es-ES" dirty="0"/>
              <a:t>que se han suscrito con las organizaciones </a:t>
            </a:r>
            <a:r>
              <a:rPr lang="es-ES" dirty="0" smtClean="0"/>
              <a:t>sindicales</a:t>
            </a:r>
            <a:r>
              <a:rPr lang="es-ES" dirty="0"/>
              <a:t>. </a:t>
            </a:r>
            <a:endParaRPr lang="es-CO" dirty="0"/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>
          <a:xfrm>
            <a:off x="6647796" y="1062681"/>
            <a:ext cx="4800600" cy="48428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dirty="0" smtClean="0"/>
              <a:t>6. </a:t>
            </a:r>
            <a:r>
              <a:rPr lang="es-ES" dirty="0"/>
              <a:t>Realizar  compromisos  del  Estado  y  del </a:t>
            </a:r>
            <a:r>
              <a:rPr lang="es-ES" dirty="0" smtClean="0"/>
              <a:t>empresariado </a:t>
            </a:r>
            <a:r>
              <a:rPr lang="es-ES" dirty="0"/>
              <a:t>por la no repetición de los hechos </a:t>
            </a:r>
            <a:r>
              <a:rPr lang="es-ES" dirty="0" smtClean="0"/>
              <a:t>de </a:t>
            </a:r>
            <a:r>
              <a:rPr lang="es-ES" dirty="0"/>
              <a:t>violencia y de superación de las prácticas de estigmatización contra el sindicalismo y el ejercicio </a:t>
            </a:r>
            <a:r>
              <a:rPr lang="es-ES" dirty="0" smtClean="0"/>
              <a:t>de </a:t>
            </a:r>
            <a:r>
              <a:rPr lang="es-ES" dirty="0"/>
              <a:t>los derechos asociados a la libertad sindical </a:t>
            </a:r>
            <a:r>
              <a:rPr lang="es-ES" dirty="0" smtClean="0"/>
              <a:t>(</a:t>
            </a:r>
            <a:r>
              <a:rPr lang="es-ES" dirty="0"/>
              <a:t>asociación, negociación colectiva y huelga</a:t>
            </a:r>
            <a:r>
              <a:rPr lang="es-ES" dirty="0" smtClean="0"/>
              <a:t>).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42711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299282" y="0"/>
            <a:ext cx="9782906" cy="864973"/>
          </a:xfrm>
        </p:spPr>
        <p:txBody>
          <a:bodyPr>
            <a:normAutofit/>
          </a:bodyPr>
          <a:lstStyle/>
          <a:p>
            <a:pPr algn="ctr"/>
            <a:r>
              <a:rPr lang="es-CO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Apartes del informe presentado por la CUT A LA COMISION DE LA VERDAD</a:t>
            </a:r>
            <a:endParaRPr lang="es-CO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178" y="976184"/>
            <a:ext cx="5511114" cy="5684107"/>
          </a:xfrm>
        </p:spPr>
      </p:pic>
    </p:spTree>
    <p:extLst>
      <p:ext uri="{BB962C8B-B14F-4D97-AF65-F5344CB8AC3E}">
        <p14:creationId xmlns:p14="http://schemas.microsoft.com/office/powerpoint/2010/main" val="2861582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251678" y="1"/>
            <a:ext cx="10178322" cy="358345"/>
          </a:xfrm>
        </p:spPr>
        <p:txBody>
          <a:bodyPr>
            <a:normAutofit fontScale="90000"/>
          </a:bodyPr>
          <a:lstStyle/>
          <a:p>
            <a:endParaRPr lang="es-CO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1029257" y="889687"/>
            <a:ext cx="10178322" cy="5807676"/>
          </a:xfrm>
        </p:spPr>
        <p:txBody>
          <a:bodyPr/>
          <a:lstStyle/>
          <a:p>
            <a:pPr marL="0" indent="0" algn="ctr">
              <a:buNone/>
            </a:pPr>
            <a:r>
              <a:rPr lang="es-ES" b="1" dirty="0" smtClean="0"/>
              <a:t>La CUT </a:t>
            </a:r>
            <a:r>
              <a:rPr lang="es-ES" b="1" dirty="0"/>
              <a:t>considera que la “construcción de la verdad, </a:t>
            </a:r>
            <a:r>
              <a:rPr lang="es-ES" b="1" dirty="0" smtClean="0"/>
              <a:t>la </a:t>
            </a:r>
            <a:r>
              <a:rPr lang="es-ES" b="1" dirty="0"/>
              <a:t>memoria, la justicia, la reparación y las garantías </a:t>
            </a:r>
            <a:r>
              <a:rPr lang="es-ES" b="1" dirty="0" smtClean="0"/>
              <a:t>de </a:t>
            </a:r>
            <a:r>
              <a:rPr lang="es-ES" b="1" dirty="0"/>
              <a:t>no repetición para el sindicalismo colombiano, </a:t>
            </a:r>
            <a:r>
              <a:rPr lang="es-ES" b="1" dirty="0" smtClean="0"/>
              <a:t>implican </a:t>
            </a:r>
            <a:r>
              <a:rPr lang="es-ES" b="1" dirty="0"/>
              <a:t>un complejo y largo proceso social y político </a:t>
            </a:r>
            <a:r>
              <a:rPr lang="es-ES" b="1" dirty="0" smtClean="0"/>
              <a:t>que </a:t>
            </a:r>
            <a:r>
              <a:rPr lang="es-ES" b="1" dirty="0"/>
              <a:t>demandará grandes acciones de movilización y </a:t>
            </a:r>
            <a:r>
              <a:rPr lang="es-ES" b="1" dirty="0" smtClean="0"/>
              <a:t>negociación </a:t>
            </a:r>
            <a:r>
              <a:rPr lang="es-ES" b="1" dirty="0"/>
              <a:t>que exceden la normatividad actual” </a:t>
            </a:r>
            <a:endParaRPr lang="es-ES" b="1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648" y="4392301"/>
            <a:ext cx="5226910" cy="2465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297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251678" y="98854"/>
            <a:ext cx="10178322" cy="988541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Estructura del informe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1251677" y="1149178"/>
            <a:ext cx="5037911" cy="570882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 </a:t>
            </a:r>
            <a:r>
              <a:rPr lang="es-E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lugar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, el acercamiento a los patrones se hizo a partir de la identificación de sistematicidades, prácticas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reiterativas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y que ponen en evidencia,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las distintas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maneras en que se ha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victimizado a la CUT y sus organizaciones filiales. Lo anterior bajo el enfoque de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modalidades de violencia, los sectores, regiones y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organizaciones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más golpeadas por la violencia, el perfil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las víctimas y los presuntos responsables. 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el </a:t>
            </a:r>
            <a:r>
              <a:rPr lang="es-E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segundo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estrechamente articulado con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patrones, aborda los contextos explicativos como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ejercicio que contribuye a resolver los por qué y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qué de la violencia cometida contra la CUT. 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Entre 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los  contextos explicativos identificados se encuentran: i) violencia para contrarrestar el rol sociopolítico desempeñado por la CUT y sus sindicatos filiales; ii) la implementación del modelo socioeconómico neoliberal como generador de violencia; iii) la violencia como instrumento regulador de los conflictos laborales, y iv) violencia antisindical que favorece la acumulación de tierra.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6487297" y="1285103"/>
            <a:ext cx="5263979" cy="547404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 </a:t>
            </a:r>
            <a:r>
              <a:rPr lang="es-E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tercer </a:t>
            </a:r>
            <a:r>
              <a:rPr lang="es-E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muestra  cómo 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la cultura y la 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violencia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antisindical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ha generado graves impactos en la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organización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sindical, tanto en lo individual como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lo colectivo. De manera diferencial se identifican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impactos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en: i) procesos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organizativos-políticos-sociales-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y liderazgos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sindicales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; ii) el tejido social y las garantías democráticas,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paz como derecho universal, iii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) impactos en negociación colectiva, iv) impactos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familiares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y personales, v) impactos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exilio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cuarto aspecto,  </a:t>
            </a:r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busca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examinar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las formas de afrontamiento,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decir, la manera en la cual la CUT respondió y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resistió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 la arremetida de la violencia. 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quinto aspecto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presenta algunos elementos sobre la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propuesta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 agenda de reparación colectiva e integral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construida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por la CUT, la cual se fundamenta en el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principio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 reparación política y de restablecimiento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al 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pleno  ejercicio  de  las  libertades  sindicales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. Verdad-justicia-reparación y NO repetición.</a:t>
            </a:r>
          </a:p>
        </p:txBody>
      </p:sp>
    </p:spTree>
    <p:extLst>
      <p:ext uri="{BB962C8B-B14F-4D97-AF65-F5344CB8AC3E}">
        <p14:creationId xmlns:p14="http://schemas.microsoft.com/office/powerpoint/2010/main" val="3300470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251678" y="1"/>
            <a:ext cx="10178322" cy="951470"/>
          </a:xfrm>
        </p:spPr>
        <p:txBody>
          <a:bodyPr>
            <a:normAutofit fontScale="90000"/>
          </a:bodyPr>
          <a:lstStyle/>
          <a:p>
            <a:pPr algn="ctr"/>
            <a:r>
              <a:rPr lang="es-CO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Contextos explicativos de la violencia antisindical contra la CUT</a:t>
            </a:r>
            <a:r>
              <a:rPr lang="es-CO" sz="2800" b="1" dirty="0"/>
              <a:t/>
            </a:r>
            <a:br>
              <a:rPr lang="es-CO" sz="2800" b="1" dirty="0"/>
            </a:br>
            <a:endParaRPr lang="es-CO" sz="2800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9875866" y="3835260"/>
            <a:ext cx="4470327" cy="2785738"/>
          </a:xfrm>
        </p:spPr>
        <p:txBody>
          <a:bodyPr/>
          <a:lstStyle/>
          <a:p>
            <a:endParaRPr lang="es-CO" dirty="0"/>
          </a:p>
        </p:txBody>
      </p:sp>
      <p:pic>
        <p:nvPicPr>
          <p:cNvPr id="4098" name="Imagen 12" descr="C:\Users\HP\Downloads\Contextos_ Informe CUT Eu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113" y="980849"/>
            <a:ext cx="5844745" cy="5708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7781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251678" y="0"/>
            <a:ext cx="10178322" cy="1631091"/>
          </a:xfrm>
        </p:spPr>
        <p:txBody>
          <a:bodyPr>
            <a:noAutofit/>
          </a:bodyPr>
          <a:lstStyle/>
          <a:p>
            <a:pPr algn="ctr"/>
            <a:r>
              <a:rPr lang="es-E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Aproximación a las características, </a:t>
            </a:r>
            <a:br>
              <a:rPr lang="es-E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patrones y periodización de la violencia </a:t>
            </a:r>
            <a:br>
              <a:rPr lang="es-E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antisindical contra la CUT en el marco del </a:t>
            </a:r>
            <a:br>
              <a:rPr lang="es-E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conflicto armado</a:t>
            </a:r>
            <a:endParaRPr lang="es-CO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2693" y="2038865"/>
            <a:ext cx="7142204" cy="460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623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27903" y="0"/>
            <a:ext cx="10602097" cy="1779373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Relación entre la </a:t>
            </a:r>
            <a:br>
              <a:rPr lang="es-E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cultura antisindical y la </a:t>
            </a:r>
            <a:r>
              <a:rPr lang="es-ES" sz="27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violencia </a:t>
            </a:r>
            <a:r>
              <a:rPr lang="es-E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antisindical: </a:t>
            </a:r>
            <a:br>
              <a:rPr lang="es-E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construcción de una </a:t>
            </a:r>
            <a:br>
              <a:rPr lang="es-E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“otredad </a:t>
            </a:r>
            <a:r>
              <a:rPr lang="es-ES" sz="27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negativa” POR PARTE DEL ESTADO Y EMPRESARIOS</a:t>
            </a:r>
            <a:endParaRPr lang="es-CO" sz="27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988541" y="1927653"/>
            <a:ext cx="5387545" cy="4720281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La violencia antisindical en Colombia se constituyó, </a:t>
            </a:r>
            <a:r>
              <a:rPr lang="es-ES" dirty="0" smtClean="0"/>
              <a:t>desde </a:t>
            </a:r>
            <a:r>
              <a:rPr lang="es-ES" dirty="0"/>
              <a:t>un principio, en una práctica que ha preexistido </a:t>
            </a:r>
            <a:r>
              <a:rPr lang="es-ES" dirty="0" smtClean="0"/>
              <a:t>a </a:t>
            </a:r>
            <a:r>
              <a:rPr lang="es-ES" dirty="0"/>
              <a:t>la creación de la Central Unitaria de los </a:t>
            </a:r>
            <a:r>
              <a:rPr lang="es-ES" dirty="0" smtClean="0"/>
              <a:t>Trabajadores.</a:t>
            </a:r>
          </a:p>
          <a:p>
            <a:pPr algn="just"/>
            <a:r>
              <a:rPr lang="es-ES" dirty="0"/>
              <a:t> La </a:t>
            </a:r>
            <a:r>
              <a:rPr lang="es-ES" dirty="0" smtClean="0"/>
              <a:t>creación </a:t>
            </a:r>
            <a:r>
              <a:rPr lang="es-ES" dirty="0"/>
              <a:t>y consolidación de imaginarios, discursos, </a:t>
            </a:r>
            <a:r>
              <a:rPr lang="es-ES" dirty="0" smtClean="0"/>
              <a:t>prácticas </a:t>
            </a:r>
            <a:r>
              <a:rPr lang="es-ES" dirty="0"/>
              <a:t>y </a:t>
            </a:r>
            <a:r>
              <a:rPr lang="es-ES" dirty="0" smtClean="0"/>
              <a:t>representaciones, en especial por parte del Estado y del empresariado, ha </a:t>
            </a:r>
            <a:r>
              <a:rPr lang="es-ES" dirty="0"/>
              <a:t>contribuido a tejer </a:t>
            </a:r>
            <a:r>
              <a:rPr lang="es-ES" dirty="0" smtClean="0"/>
              <a:t>toda </a:t>
            </a:r>
            <a:r>
              <a:rPr lang="es-ES" dirty="0"/>
              <a:t>una urdimbre de significaciones negativas sobre </a:t>
            </a:r>
            <a:r>
              <a:rPr lang="es-ES" dirty="0" smtClean="0"/>
              <a:t>el </a:t>
            </a:r>
            <a:r>
              <a:rPr lang="es-ES" dirty="0"/>
              <a:t>sindicalismo. </a:t>
            </a:r>
            <a:endParaRPr lang="es-ES" dirty="0" smtClean="0"/>
          </a:p>
          <a:p>
            <a:endParaRPr lang="es-CO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6647796" y="1927654"/>
            <a:ext cx="4800600" cy="3977846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La </a:t>
            </a:r>
            <a:r>
              <a:rPr lang="es-ES" dirty="0"/>
              <a:t>fabricación de un sentido de lo </a:t>
            </a:r>
            <a:r>
              <a:rPr lang="es-ES" dirty="0" smtClean="0"/>
              <a:t>sindical </a:t>
            </a:r>
            <a:r>
              <a:rPr lang="es-ES" dirty="0"/>
              <a:t>como fenómeno susceptible de condena se ha </a:t>
            </a:r>
            <a:r>
              <a:rPr lang="es-ES" dirty="0" smtClean="0"/>
              <a:t>manifestado </a:t>
            </a:r>
            <a:r>
              <a:rPr lang="es-ES" dirty="0"/>
              <a:t>en un conjunto de acciones orientadas </a:t>
            </a:r>
            <a:r>
              <a:rPr lang="es-ES" dirty="0" smtClean="0"/>
              <a:t>a </a:t>
            </a:r>
            <a:r>
              <a:rPr lang="es-ES" dirty="0"/>
              <a:t>bloquear sus diferentes esferas de acción en lo </a:t>
            </a:r>
            <a:r>
              <a:rPr lang="es-ES" dirty="0" smtClean="0"/>
              <a:t>laboral</a:t>
            </a:r>
            <a:r>
              <a:rPr lang="es-ES" dirty="0"/>
              <a:t>, en lo político y lo social. Todo lo anterior </a:t>
            </a:r>
            <a:r>
              <a:rPr lang="es-ES" dirty="0" smtClean="0"/>
              <a:t>ha </a:t>
            </a:r>
            <a:r>
              <a:rPr lang="es-ES" dirty="0"/>
              <a:t>favorecido la consolidación de una </a:t>
            </a:r>
            <a:r>
              <a:rPr lang="es-ES" dirty="0" smtClean="0"/>
              <a:t> “</a:t>
            </a:r>
            <a:r>
              <a:rPr lang="es-ES" dirty="0"/>
              <a:t>cultura antisindical” que, </a:t>
            </a:r>
            <a:r>
              <a:rPr lang="es-ES" dirty="0" smtClean="0"/>
              <a:t>ha </a:t>
            </a:r>
            <a:r>
              <a:rPr lang="es-ES" dirty="0"/>
              <a:t>pretendido </a:t>
            </a:r>
            <a:r>
              <a:rPr lang="es-ES" dirty="0" smtClean="0"/>
              <a:t>proscribir  </a:t>
            </a:r>
            <a:r>
              <a:rPr lang="es-ES" dirty="0"/>
              <a:t>su  accionar  mediante  </a:t>
            </a:r>
            <a:r>
              <a:rPr lang="es-ES" dirty="0" smtClean="0"/>
              <a:t>el permanente señalamiento </a:t>
            </a:r>
            <a:r>
              <a:rPr lang="es-ES" dirty="0"/>
              <a:t>y estigmatización.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35736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1678" y="0"/>
            <a:ext cx="10178322" cy="543697"/>
          </a:xfrm>
        </p:spPr>
        <p:txBody>
          <a:bodyPr>
            <a:normAutofit fontScale="90000"/>
          </a:bodyPr>
          <a:lstStyle/>
          <a:p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257300" y="543697"/>
            <a:ext cx="4800600" cy="5361803"/>
          </a:xfrm>
        </p:spPr>
        <p:txBody>
          <a:bodyPr>
            <a:normAutofit fontScale="92500"/>
          </a:bodyPr>
          <a:lstStyle/>
          <a:p>
            <a:pPr algn="just"/>
            <a:r>
              <a:rPr lang="es-ES" dirty="0"/>
              <a:t> </a:t>
            </a:r>
            <a:r>
              <a:rPr lang="es-ES" dirty="0" smtClean="0"/>
              <a:t>Este </a:t>
            </a:r>
            <a:r>
              <a:rPr lang="es-ES" dirty="0"/>
              <a:t>tipo de hechos no sólo han </a:t>
            </a:r>
            <a:r>
              <a:rPr lang="es-ES" dirty="0" smtClean="0"/>
              <a:t>sido </a:t>
            </a:r>
            <a:r>
              <a:rPr lang="es-ES" dirty="0"/>
              <a:t>bastante sistemáticos, cotidianos, naturalizados y </a:t>
            </a:r>
            <a:r>
              <a:rPr lang="es-ES" dirty="0" smtClean="0"/>
              <a:t>poco </a:t>
            </a:r>
            <a:r>
              <a:rPr lang="es-ES" dirty="0"/>
              <a:t>visibles, sino que, además, se constituyeron en el </a:t>
            </a:r>
            <a:r>
              <a:rPr lang="es-ES" dirty="0" smtClean="0"/>
              <a:t>fundamento </a:t>
            </a:r>
            <a:r>
              <a:rPr lang="es-ES" dirty="0"/>
              <a:t>ideológico capaz de legitimar  otros tipos </a:t>
            </a:r>
            <a:r>
              <a:rPr lang="es-ES" dirty="0" smtClean="0"/>
              <a:t>de </a:t>
            </a:r>
            <a:r>
              <a:rPr lang="es-ES" dirty="0"/>
              <a:t>violencia, incluso las más letales, padecidas por la </a:t>
            </a:r>
            <a:r>
              <a:rPr lang="es-ES" dirty="0" smtClean="0"/>
              <a:t>Central </a:t>
            </a:r>
            <a:r>
              <a:rPr lang="es-ES" dirty="0"/>
              <a:t>Unitaria de Trabajadores y sus organizaciones </a:t>
            </a:r>
            <a:r>
              <a:rPr lang="es-ES" dirty="0" smtClean="0"/>
              <a:t>filiales</a:t>
            </a:r>
            <a:r>
              <a:rPr lang="es-ES" dirty="0"/>
              <a:t>. </a:t>
            </a:r>
            <a:r>
              <a:rPr lang="es-ES" dirty="0" smtClean="0"/>
              <a:t>Esta </a:t>
            </a:r>
            <a:r>
              <a:rPr lang="es-ES" dirty="0"/>
              <a:t>primera modalidad se articula </a:t>
            </a:r>
            <a:r>
              <a:rPr lang="es-ES" dirty="0" smtClean="0"/>
              <a:t>de </a:t>
            </a:r>
            <a:r>
              <a:rPr lang="es-ES" dirty="0"/>
              <a:t>manera inextricable con las demás de una manera </a:t>
            </a:r>
            <a:r>
              <a:rPr lang="es-ES" dirty="0" smtClean="0"/>
              <a:t>compleja</a:t>
            </a:r>
            <a:r>
              <a:rPr lang="es-ES" dirty="0"/>
              <a:t>, estrecha y a veces sutil. </a:t>
            </a:r>
            <a:endParaRPr lang="es-ES" dirty="0" smtClean="0"/>
          </a:p>
          <a:p>
            <a:pPr algn="just"/>
            <a:r>
              <a:rPr lang="es-ES" dirty="0" smtClean="0"/>
              <a:t>El fascismo, hoy en el gobierno en cabeza de Iván Duque, el Centro Democrático y el </a:t>
            </a:r>
            <a:r>
              <a:rPr lang="es-ES" dirty="0" err="1" smtClean="0"/>
              <a:t>expresidiario</a:t>
            </a:r>
            <a:r>
              <a:rPr lang="es-ES" dirty="0" smtClean="0"/>
              <a:t> Álvaro Uribe Vélez, lo hacen violentando el Estado social de derecho y la CN.</a:t>
            </a:r>
            <a:endParaRPr lang="es-CO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647796" y="753762"/>
            <a:ext cx="4800600" cy="5151738"/>
          </a:xfrm>
        </p:spPr>
        <p:txBody>
          <a:bodyPr>
            <a:normAutofit fontScale="92500"/>
          </a:bodyPr>
          <a:lstStyle/>
          <a:p>
            <a:pPr algn="just"/>
            <a:r>
              <a:rPr lang="es-ES" dirty="0"/>
              <a:t> La Central Unitaria de Trabajadores – CUT (en adelante </a:t>
            </a:r>
            <a:r>
              <a:rPr lang="es-ES" dirty="0" smtClean="0"/>
              <a:t>“</a:t>
            </a:r>
            <a:r>
              <a:rPr lang="es-ES" dirty="0"/>
              <a:t>CUT”)  “es  una  organización  sindical  de  tercer  grado, </a:t>
            </a:r>
            <a:r>
              <a:rPr lang="es-ES" dirty="0" smtClean="0"/>
              <a:t>UNITARIA</a:t>
            </a:r>
            <a:r>
              <a:rPr lang="es-ES" dirty="0"/>
              <a:t>, CLASISTA, PLURALISTA, DEMOCRÁTICA, </a:t>
            </a:r>
            <a:r>
              <a:rPr lang="es-ES" dirty="0" smtClean="0"/>
              <a:t>SOLIDARIA</a:t>
            </a:r>
            <a:r>
              <a:rPr lang="es-ES" dirty="0"/>
              <a:t>, PROGRESISTA Y ANTIIMPERIALISTA” (Estatutos </a:t>
            </a:r>
            <a:r>
              <a:rPr lang="es-ES" dirty="0" smtClean="0"/>
              <a:t>CUT</a:t>
            </a:r>
            <a:r>
              <a:rPr lang="es-ES" dirty="0"/>
              <a:t>, artículo 1</a:t>
            </a:r>
            <a:r>
              <a:rPr lang="es-ES" dirty="0" smtClean="0"/>
              <a:t>).</a:t>
            </a:r>
          </a:p>
          <a:p>
            <a:pPr algn="just"/>
            <a:r>
              <a:rPr lang="es-ES" dirty="0"/>
              <a:t> El trabajo </a:t>
            </a:r>
            <a:r>
              <a:rPr lang="es-ES" dirty="0" smtClean="0"/>
              <a:t>sindical</a:t>
            </a:r>
            <a:r>
              <a:rPr lang="es-ES" dirty="0"/>
              <a:t>, social y político </a:t>
            </a:r>
            <a:r>
              <a:rPr lang="es-ES" dirty="0" smtClean="0"/>
              <a:t>ejercido a nivel nacional y  </a:t>
            </a:r>
            <a:r>
              <a:rPr lang="es-ES" dirty="0"/>
              <a:t>en los territorios los convirtió en </a:t>
            </a:r>
            <a:r>
              <a:rPr lang="es-ES" dirty="0" smtClean="0"/>
              <a:t>blanco. La democracia- la oposición y el derecho a la organización son parte del conculca miento de los derechos humanos fundamentales, que nacen en el Estado y el empresariado y los sectores mas proclives al estatus quo.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66783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251678" y="0"/>
            <a:ext cx="10178322" cy="210065"/>
          </a:xfrm>
        </p:spPr>
        <p:txBody>
          <a:bodyPr>
            <a:normAutofit fontScale="90000"/>
          </a:bodyPr>
          <a:lstStyle/>
          <a:p>
            <a:endParaRPr lang="es-CO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1"/>
          </p:nvPr>
        </p:nvSpPr>
        <p:spPr>
          <a:xfrm>
            <a:off x="889686" y="1025611"/>
            <a:ext cx="5451153" cy="547404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ES" b="1" dirty="0">
                <a:solidFill>
                  <a:srgbClr val="C00000"/>
                </a:solidFill>
              </a:rPr>
              <a:t>En la Cultura Antisindical  </a:t>
            </a:r>
            <a:r>
              <a:rPr lang="es-ES" dirty="0"/>
              <a:t>está presente la deslegitimación no solo de los sindicatos sino del movimiento sindical como la forma principal de organización  unidad y lucha de los trabajadores para el logro de sus reivindicaciones,  más allá de lo gremial. Buscan con ello, el desprestigio de su imagen pública en general y en particular frente a los trabajadores y trabajadores sindicalizados y que potencialmente pueden ser afiliados de los sindicatos. Lleva necesariamente al ejercer diferentes tipos de violencia…</a:t>
            </a:r>
          </a:p>
          <a:p>
            <a:pPr algn="just"/>
            <a:r>
              <a:rPr lang="es-ES" dirty="0"/>
              <a:t>Las construcciones discursivas –concepción- , organizativas sobre los sindicatos y su papel en los procesos de transformación  social juegan un papel destacado.</a:t>
            </a:r>
          </a:p>
          <a:p>
            <a:pPr algn="just"/>
            <a:r>
              <a:rPr lang="es-ES" dirty="0" smtClean="0"/>
              <a:t>Las </a:t>
            </a:r>
            <a:r>
              <a:rPr lang="es-ES" dirty="0"/>
              <a:t>relaciones existentes entre los gremios económicos, lo empresarios y poderes del Estado: ejecutivo –gobierno-, el legislativo –Congreso de la Republica y Judicial.</a:t>
            </a:r>
          </a:p>
          <a:p>
            <a:pPr algn="just"/>
            <a:r>
              <a:rPr lang="es-ES" dirty="0" smtClean="0"/>
              <a:t>Las </a:t>
            </a:r>
            <a:r>
              <a:rPr lang="es-ES" dirty="0"/>
              <a:t>estrategias empresariales y gubernamentales frente al conflicto laboral</a:t>
            </a:r>
            <a:r>
              <a:rPr lang="es-ES" dirty="0" smtClean="0"/>
              <a:t>.</a:t>
            </a:r>
          </a:p>
          <a:p>
            <a:pPr algn="just"/>
            <a:r>
              <a:rPr lang="es-ES" dirty="0"/>
              <a:t>El cumplimiento de los gobiernos y empresarios de la Normas Internacionales del Trabajo.</a:t>
            </a:r>
          </a:p>
          <a:p>
            <a:pPr algn="just"/>
            <a:endParaRPr lang="es-ES" dirty="0"/>
          </a:p>
          <a:p>
            <a:endParaRPr lang="es-CO" dirty="0"/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>
          <a:xfrm>
            <a:off x="6647795" y="1025611"/>
            <a:ext cx="5288831" cy="4879889"/>
          </a:xfrm>
        </p:spPr>
        <p:txBody>
          <a:bodyPr>
            <a:normAutofit fontScale="70000" lnSpcReduction="20000"/>
          </a:bodyPr>
          <a:lstStyle/>
          <a:p>
            <a:r>
              <a:rPr lang="es-ES" dirty="0" smtClean="0"/>
              <a:t>El </a:t>
            </a:r>
            <a:r>
              <a:rPr lang="es-ES" dirty="0"/>
              <a:t>respeto y promoción de la libertad sindical por parte de los empresarios y gobiernos como derecho fundamental.</a:t>
            </a:r>
          </a:p>
          <a:p>
            <a:r>
              <a:rPr lang="es-ES" dirty="0" smtClean="0"/>
              <a:t>El </a:t>
            </a:r>
            <a:r>
              <a:rPr lang="es-ES" dirty="0"/>
              <a:t>impacto de leyes antisindicales y/o  en la actividad huelguística: penalización y criminalización.</a:t>
            </a:r>
          </a:p>
          <a:p>
            <a:r>
              <a:rPr lang="es-ES" dirty="0" smtClean="0"/>
              <a:t>Por </a:t>
            </a:r>
            <a:r>
              <a:rPr lang="es-ES" dirty="0"/>
              <a:t>parte de los empleadores la aplicación de modelos administrativos y gestión empresarial que lesionan los intereses laborales de los y las  trabajadores.</a:t>
            </a:r>
          </a:p>
          <a:p>
            <a:r>
              <a:rPr lang="es-ES" dirty="0" smtClean="0"/>
              <a:t>La </a:t>
            </a:r>
            <a:r>
              <a:rPr lang="es-ES" dirty="0"/>
              <a:t>Resistencia de los empleadores y gremios económicos al reconocimiento sindical.</a:t>
            </a:r>
          </a:p>
          <a:p>
            <a:r>
              <a:rPr lang="es-ES" dirty="0" smtClean="0"/>
              <a:t>El </a:t>
            </a:r>
            <a:r>
              <a:rPr lang="es-ES" dirty="0"/>
              <a:t>tratamiento político y democrático a los conflictos laborales y sociales.</a:t>
            </a:r>
          </a:p>
          <a:p>
            <a:r>
              <a:rPr lang="es-ES" dirty="0" smtClean="0"/>
              <a:t>Las </a:t>
            </a:r>
            <a:r>
              <a:rPr lang="es-ES" dirty="0"/>
              <a:t>relaciones conflictivas entre sindicatos y organizaciones de la estructura social –gremios económicos, partidos políticos, entre otros,  de corte antisindical.</a:t>
            </a:r>
          </a:p>
          <a:p>
            <a:r>
              <a:rPr lang="es-ES" dirty="0" smtClean="0"/>
              <a:t>En </a:t>
            </a:r>
            <a:r>
              <a:rPr lang="es-ES" dirty="0"/>
              <a:t>la sociedad, el papel de los medios de comunicación es decisivo en la configuración de discursos legitimadores y deslegitimadores. Las redes sociales del Estado y organizaciones de la estructura social que son afines al estatus quo.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45645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519881" y="1720840"/>
            <a:ext cx="1003368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400" dirty="0" smtClean="0"/>
              <a:t>El </a:t>
            </a:r>
            <a:r>
              <a:rPr lang="es-ES" sz="2400" dirty="0"/>
              <a:t>poder estructural del movimiento sindical, depende de la posición de los trabajadores y las trabajadoras en el mundo del trabajo y en la relaciones de producción y por supuesto  el proceso productivo. </a:t>
            </a:r>
            <a:endParaRPr lang="es-ES" sz="2400" dirty="0" smtClean="0"/>
          </a:p>
          <a:p>
            <a:pPr algn="just"/>
            <a:endParaRPr lang="es-ES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400" dirty="0" smtClean="0"/>
              <a:t>El </a:t>
            </a:r>
            <a:r>
              <a:rPr lang="es-ES" sz="2400" dirty="0"/>
              <a:t>poder de los sindicatos en su estructura organizativa y de asociación, que deriva de la necesidad de la vigencia y existencia de esta forma organizativa por su historia y experiencia en la defensa y conquistas de derechos laborales y prestacionales, y  de su posición frente al movimiento obrero – movimientos sociales y populares- del contexto social en el que desarrollan la acción colectiva –sindicato-territorio- una alianza con el tejido social entorno al cambio social que se requiere. 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19384376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277</TotalTime>
  <Words>2495</Words>
  <Application>Microsoft Office PowerPoint</Application>
  <PresentationFormat>Panorámica</PresentationFormat>
  <Paragraphs>243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6" baseType="lpstr">
      <vt:lpstr>Arial</vt:lpstr>
      <vt:lpstr>Calibri</vt:lpstr>
      <vt:lpstr>Gill Sans MT</vt:lpstr>
      <vt:lpstr>Impact</vt:lpstr>
      <vt:lpstr>Times New Roman</vt:lpstr>
      <vt:lpstr>Badge</vt:lpstr>
      <vt:lpstr>GENOCIDIO AL SINDICALISMO. CASO CUT En reconocimiento a la lucha por la democracia y los derechos humanos. En memoria a los líderes asesinados y perseguidos</vt:lpstr>
      <vt:lpstr>Apartes del informe presentado por la CUT A LA COMISION DE LA VERDAD</vt:lpstr>
      <vt:lpstr>Estructura del informe</vt:lpstr>
      <vt:lpstr>Contextos explicativos de la violencia antisindical contra la CUT </vt:lpstr>
      <vt:lpstr>Aproximación a las características,  patrones y periodización de la violencia  antisindical contra la CUT en el marco del  conflicto armado</vt:lpstr>
      <vt:lpstr> Relación entre la  cultura antisindical y la violencia antisindical:  la construcción de una  “otredad negativa” POR PARTE DEL ESTADO Y EMPRESARIOS</vt:lpstr>
      <vt:lpstr>Presentación de PowerPoint</vt:lpstr>
      <vt:lpstr>Presentación de PowerPoint</vt:lpstr>
      <vt:lpstr>Presentación de PowerPoint</vt:lpstr>
      <vt:lpstr>Presentación de PowerPoint</vt:lpstr>
      <vt:lpstr>Violencia antisindical contra miembros de la CUT 1986 - 2018</vt:lpstr>
      <vt:lpstr>PRIORIZACION DE LAS FORMAS DE VIOLENCIA 1986-2018-</vt:lpstr>
      <vt:lpstr>Formas de violencia antisindical segunda parte de la década de los 90</vt:lpstr>
      <vt:lpstr>Sectores económicos víctimas de violencia antisindical - CUT, 1986-2018 (1) </vt:lpstr>
      <vt:lpstr>CUT: Formas de afrontamientos</vt:lpstr>
      <vt:lpstr>Presentación de PowerPoint</vt:lpstr>
      <vt:lpstr> Propuesta de Reparación  Colectiva de la CUT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19</cp:revision>
  <dcterms:created xsi:type="dcterms:W3CDTF">2020-12-09T19:07:11Z</dcterms:created>
  <dcterms:modified xsi:type="dcterms:W3CDTF">2020-12-09T23:44:46Z</dcterms:modified>
</cp:coreProperties>
</file>