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60" r:id="rId3"/>
    <p:sldId id="259"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10/1/2021</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‹Nº›</a:t>
            </a:fld>
            <a:endParaRPr lang="en-US" dirty="0"/>
          </a:p>
        </p:txBody>
      </p:sp>
    </p:spTree>
    <p:extLst>
      <p:ext uri="{BB962C8B-B14F-4D97-AF65-F5344CB8AC3E}">
        <p14:creationId xmlns:p14="http://schemas.microsoft.com/office/powerpoint/2010/main" val="270296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10/1/2021</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‹Nº›</a:t>
            </a:fld>
            <a:endParaRPr lang="en-US"/>
          </a:p>
        </p:txBody>
      </p:sp>
    </p:spTree>
    <p:extLst>
      <p:ext uri="{BB962C8B-B14F-4D97-AF65-F5344CB8AC3E}">
        <p14:creationId xmlns:p14="http://schemas.microsoft.com/office/powerpoint/2010/main" val="309314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10/1/2021</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‹Nº›</a:t>
            </a:fld>
            <a:endParaRPr lang="en-US"/>
          </a:p>
        </p:txBody>
      </p:sp>
    </p:spTree>
    <p:extLst>
      <p:ext uri="{BB962C8B-B14F-4D97-AF65-F5344CB8AC3E}">
        <p14:creationId xmlns:p14="http://schemas.microsoft.com/office/powerpoint/2010/main" val="206266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10/1/2021</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‹Nº›</a:t>
            </a:fld>
            <a:endParaRPr lang="en-US"/>
          </a:p>
        </p:txBody>
      </p:sp>
    </p:spTree>
    <p:extLst>
      <p:ext uri="{BB962C8B-B14F-4D97-AF65-F5344CB8AC3E}">
        <p14:creationId xmlns:p14="http://schemas.microsoft.com/office/powerpoint/2010/main" val="83985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10/1/2021</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‹Nº›</a:t>
            </a:fld>
            <a:endParaRPr lang="en-US"/>
          </a:p>
        </p:txBody>
      </p:sp>
    </p:spTree>
    <p:extLst>
      <p:ext uri="{BB962C8B-B14F-4D97-AF65-F5344CB8AC3E}">
        <p14:creationId xmlns:p14="http://schemas.microsoft.com/office/powerpoint/2010/main" val="2711710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10/1/2021</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‹Nº›</a:t>
            </a:fld>
            <a:endParaRPr lang="en-US"/>
          </a:p>
        </p:txBody>
      </p:sp>
    </p:spTree>
    <p:extLst>
      <p:ext uri="{BB962C8B-B14F-4D97-AF65-F5344CB8AC3E}">
        <p14:creationId xmlns:p14="http://schemas.microsoft.com/office/powerpoint/2010/main" val="222187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10/1/2021</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‹Nº›</a:t>
            </a:fld>
            <a:endParaRPr lang="en-US"/>
          </a:p>
        </p:txBody>
      </p:sp>
    </p:spTree>
    <p:extLst>
      <p:ext uri="{BB962C8B-B14F-4D97-AF65-F5344CB8AC3E}">
        <p14:creationId xmlns:p14="http://schemas.microsoft.com/office/powerpoint/2010/main" val="301468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10/1/2021</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‹Nº›</a:t>
            </a:fld>
            <a:endParaRPr lang="en-US"/>
          </a:p>
        </p:txBody>
      </p:sp>
    </p:spTree>
    <p:extLst>
      <p:ext uri="{BB962C8B-B14F-4D97-AF65-F5344CB8AC3E}">
        <p14:creationId xmlns:p14="http://schemas.microsoft.com/office/powerpoint/2010/main" val="76884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10/1/2021</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‹Nº›</a:t>
            </a:fld>
            <a:endParaRPr lang="en-US"/>
          </a:p>
        </p:txBody>
      </p:sp>
    </p:spTree>
    <p:extLst>
      <p:ext uri="{BB962C8B-B14F-4D97-AF65-F5344CB8AC3E}">
        <p14:creationId xmlns:p14="http://schemas.microsoft.com/office/powerpoint/2010/main" val="267882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10/1/2021</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‹Nº›</a:t>
            </a:fld>
            <a:endParaRPr lang="en-US"/>
          </a:p>
        </p:txBody>
      </p:sp>
    </p:spTree>
    <p:extLst>
      <p:ext uri="{BB962C8B-B14F-4D97-AF65-F5344CB8AC3E}">
        <p14:creationId xmlns:p14="http://schemas.microsoft.com/office/powerpoint/2010/main" val="1605364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10/1/2021</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‹Nº›</a:t>
            </a:fld>
            <a:endParaRPr lang="en-US"/>
          </a:p>
        </p:txBody>
      </p:sp>
    </p:spTree>
    <p:extLst>
      <p:ext uri="{BB962C8B-B14F-4D97-AF65-F5344CB8AC3E}">
        <p14:creationId xmlns:p14="http://schemas.microsoft.com/office/powerpoint/2010/main" val="1522698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10/1/2021</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‹Nº›</a:t>
            </a:fld>
            <a:endParaRPr lang="en-US"/>
          </a:p>
        </p:txBody>
      </p:sp>
    </p:spTree>
    <p:extLst>
      <p:ext uri="{BB962C8B-B14F-4D97-AF65-F5344CB8AC3E}">
        <p14:creationId xmlns:p14="http://schemas.microsoft.com/office/powerpoint/2010/main" val="143865391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55" r:id="rId6"/>
    <p:sldLayoutId id="2147483751" r:id="rId7"/>
    <p:sldLayoutId id="2147483752" r:id="rId8"/>
    <p:sldLayoutId id="2147483753" r:id="rId9"/>
    <p:sldLayoutId id="2147483754" r:id="rId10"/>
    <p:sldLayoutId id="2147483756"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SOBRE%20LA%20REFORMA%20TRIBUTARIA-Septiembre-21-2021-.pptx"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SOBRE%20LA%20REFORMA%20TRIBUTARIA-Septiembre-21-2021-.pptx"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SOBRE%20LA%20REFORMA%20TRIBUTARIA-Septiembre-21-2021-.pptx"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SOBRE%20LA%20REFORMA%20TRIBUTARIA-Septiembre-21-2021-.pptx"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SOBRE%20LA%20REFORMA%20TRIBUTARIA-Septiembre-21-2021-.pptx"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FB2D26E-FBAE-45B8-B0F6-80E4ABDEC3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3442A66-721F-4552-A3AD-3A2215F0C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67EA5288-5BEB-4C44-949A-ED209FE21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4FB2941-3443-4C90-9032-4815C5607082}"/>
              </a:ext>
            </a:extLst>
          </p:cNvPr>
          <p:cNvSpPr>
            <a:spLocks noGrp="1"/>
          </p:cNvSpPr>
          <p:nvPr>
            <p:ph type="ctrTitle"/>
          </p:nvPr>
        </p:nvSpPr>
        <p:spPr>
          <a:xfrm>
            <a:off x="685801" y="685801"/>
            <a:ext cx="4076700" cy="2458615"/>
          </a:xfrm>
        </p:spPr>
        <p:txBody>
          <a:bodyPr>
            <a:normAutofit fontScale="90000"/>
          </a:bodyPr>
          <a:lstStyle/>
          <a:p>
            <a:r>
              <a:rPr lang="es-CO" b="1" dirty="0">
                <a:solidFill>
                  <a:srgbClr val="C00000"/>
                </a:solidFill>
                <a:latin typeface="Arial" panose="020B0604020202020204" pitchFamily="34" charset="0"/>
                <a:cs typeface="Arial" panose="020B0604020202020204" pitchFamily="34" charset="0"/>
              </a:rPr>
              <a:t>SOBRE LA REFORMA TRIBUTARIA</a:t>
            </a:r>
            <a:br>
              <a:rPr lang="es-CO" dirty="0">
                <a:latin typeface="Arial" panose="020B0604020202020204" pitchFamily="34" charset="0"/>
                <a:cs typeface="Arial" panose="020B0604020202020204" pitchFamily="34" charset="0"/>
              </a:rPr>
            </a:br>
            <a:br>
              <a:rPr lang="es-CO" sz="2700" dirty="0">
                <a:latin typeface="Arial" panose="020B0604020202020204" pitchFamily="34" charset="0"/>
                <a:cs typeface="Arial" panose="020B0604020202020204" pitchFamily="34" charset="0"/>
              </a:rPr>
            </a:br>
            <a:r>
              <a:rPr lang="es-CO" sz="2700" dirty="0">
                <a:latin typeface="Arial" panose="020B0604020202020204" pitchFamily="34" charset="0"/>
                <a:cs typeface="Arial" panose="020B0604020202020204" pitchFamily="34" charset="0"/>
              </a:rPr>
              <a:t>UN POCO LA DEL </a:t>
            </a:r>
            <a:r>
              <a:rPr lang="es-CO" sz="2700" b="1" dirty="0">
                <a:solidFill>
                  <a:srgbClr val="C00000"/>
                </a:solidFill>
                <a:latin typeface="Arial" panose="020B0604020202020204" pitchFamily="34" charset="0"/>
                <a:cs typeface="Arial" panose="020B0604020202020204" pitchFamily="34" charset="0"/>
              </a:rPr>
              <a:t>2021</a:t>
            </a:r>
          </a:p>
        </p:txBody>
      </p:sp>
      <p:sp>
        <p:nvSpPr>
          <p:cNvPr id="3" name="Subtítulo 2">
            <a:extLst>
              <a:ext uri="{FF2B5EF4-FFF2-40B4-BE49-F238E27FC236}">
                <a16:creationId xmlns:a16="http://schemas.microsoft.com/office/drawing/2014/main" id="{16EAC780-9370-42AF-9C18-9FB1A522FCBC}"/>
              </a:ext>
            </a:extLst>
          </p:cNvPr>
          <p:cNvSpPr>
            <a:spLocks noGrp="1"/>
          </p:cNvSpPr>
          <p:nvPr>
            <p:ph type="subTitle" idx="1"/>
          </p:nvPr>
        </p:nvSpPr>
        <p:spPr>
          <a:xfrm>
            <a:off x="685799" y="3971925"/>
            <a:ext cx="4076700" cy="1514476"/>
          </a:xfrm>
        </p:spPr>
        <p:txBody>
          <a:bodyPr>
            <a:normAutofit/>
          </a:bodyPr>
          <a:lstStyle/>
          <a:p>
            <a:endParaRPr lang="es-CO" sz="2000" dirty="0">
              <a:latin typeface="Amasis MT Pro Light" panose="020B0604020202020204" pitchFamily="18" charset="0"/>
            </a:endParaRPr>
          </a:p>
        </p:txBody>
      </p:sp>
      <p:pic>
        <p:nvPicPr>
          <p:cNvPr id="4" name="Picture 3" descr="Sombra de hojas de árbol en la pared">
            <a:extLst>
              <a:ext uri="{FF2B5EF4-FFF2-40B4-BE49-F238E27FC236}">
                <a16:creationId xmlns:a16="http://schemas.microsoft.com/office/drawing/2014/main" id="{D426BAB6-0928-4AB3-A309-558C5F079921}"/>
              </a:ext>
            </a:extLst>
          </p:cNvPr>
          <p:cNvPicPr>
            <a:picLocks noChangeAspect="1"/>
          </p:cNvPicPr>
          <p:nvPr/>
        </p:nvPicPr>
        <p:blipFill rotWithShape="1">
          <a:blip r:embed="rId2"/>
          <a:srcRect l="12477" r="26706"/>
          <a:stretch/>
        </p:blipFill>
        <p:spPr>
          <a:xfrm>
            <a:off x="5410200" y="10"/>
            <a:ext cx="6781800" cy="6857990"/>
          </a:xfrm>
          <a:prstGeom prst="rect">
            <a:avLst/>
          </a:prstGeom>
        </p:spPr>
      </p:pic>
      <p:pic>
        <p:nvPicPr>
          <p:cNvPr id="6" name="Imagen 5" descr="Texto, Carta&#10;&#10;Descripción generada automáticamente">
            <a:extLst>
              <a:ext uri="{FF2B5EF4-FFF2-40B4-BE49-F238E27FC236}">
                <a16:creationId xmlns:a16="http://schemas.microsoft.com/office/drawing/2014/main" id="{13433A56-63DE-4B7A-91E7-F75B3405A8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050" y="3905251"/>
            <a:ext cx="3848100" cy="2162174"/>
          </a:xfrm>
          <a:prstGeom prst="rect">
            <a:avLst/>
          </a:prstGeom>
        </p:spPr>
      </p:pic>
    </p:spTree>
    <p:extLst>
      <p:ext uri="{BB962C8B-B14F-4D97-AF65-F5344CB8AC3E}">
        <p14:creationId xmlns:p14="http://schemas.microsoft.com/office/powerpoint/2010/main" val="220483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3891E6-8316-4218-B054-7B9F5269FF43}"/>
              </a:ext>
            </a:extLst>
          </p:cNvPr>
          <p:cNvSpPr>
            <a:spLocks noGrp="1"/>
          </p:cNvSpPr>
          <p:nvPr>
            <p:ph type="title"/>
          </p:nvPr>
        </p:nvSpPr>
        <p:spPr>
          <a:xfrm>
            <a:off x="1" y="0"/>
            <a:ext cx="12192000" cy="1024128"/>
          </a:xfrm>
        </p:spPr>
        <p:txBody>
          <a:bodyPr>
            <a:normAutofit fontScale="90000"/>
          </a:bodyPr>
          <a:lstStyle/>
          <a:p>
            <a:r>
              <a:rPr lang="es-CO" sz="2400" b="1" dirty="0">
                <a:solidFill>
                  <a:srgbClr val="FF0000"/>
                </a:solidFill>
                <a:latin typeface="Arial" panose="020B0604020202020204" pitchFamily="34" charset="0"/>
                <a:cs typeface="Arial" panose="020B0604020202020204" pitchFamily="34" charset="0"/>
                <a:hlinkClick r:id="rId2" action="ppaction://hlinkpres?slideindex=1&amp;slidetitle=">
                  <a:extLst>
                    <a:ext uri="{A12FA001-AC4F-418D-AE19-62706E023703}">
                      <ahyp:hlinkClr xmlns:ahyp="http://schemas.microsoft.com/office/drawing/2018/hyperlinkcolor" val="tx"/>
                    </a:ext>
                  </a:extLst>
                </a:hlinkClick>
              </a:rPr>
              <a:t>REFORMATRIBUTARIA:</a:t>
            </a:r>
            <a:br>
              <a:rPr lang="es-CO" sz="2400" b="1" dirty="0">
                <a:solidFill>
                  <a:srgbClr val="FF0000"/>
                </a:solidFill>
                <a:latin typeface="Arial" panose="020B0604020202020204" pitchFamily="34" charset="0"/>
                <a:cs typeface="Arial" panose="020B0604020202020204" pitchFamily="34" charset="0"/>
                <a:hlinkClick r:id="rId2" action="ppaction://hlinkpres?slideindex=1&amp;slidetitle=">
                  <a:extLst>
                    <a:ext uri="{A12FA001-AC4F-418D-AE19-62706E023703}">
                      <ahyp:hlinkClr xmlns:ahyp="http://schemas.microsoft.com/office/drawing/2018/hyperlinkcolor" val="tx"/>
                    </a:ext>
                  </a:extLst>
                </a:hlinkClick>
              </a:rPr>
            </a:br>
            <a:r>
              <a:rPr lang="es-CO" sz="2400" b="1" dirty="0">
                <a:solidFill>
                  <a:srgbClr val="FF0000"/>
                </a:solidFill>
                <a:latin typeface="Arial" panose="020B0604020202020204" pitchFamily="34" charset="0"/>
                <a:cs typeface="Arial" panose="020B0604020202020204" pitchFamily="34" charset="0"/>
                <a:hlinkClick r:id="rId2" action="ppaction://hlinkpres?slideindex=1&amp;slidetitle=">
                  <a:extLst>
                    <a:ext uri="{A12FA001-AC4F-418D-AE19-62706E023703}">
                      <ahyp:hlinkClr xmlns:ahyp="http://schemas.microsoft.com/office/drawing/2018/hyperlinkcolor" val="tx"/>
                    </a:ext>
                  </a:extLst>
                </a:hlinkClick>
              </a:rPr>
              <a:t>Ley 2155 del 14 de septiembre de 2021,POR LA CUAL SE XPIDE LA LEY DE “INVERSION SOCIAL” Y…  </a:t>
            </a:r>
            <a:endParaRPr lang="es-CO" sz="2400" b="1" dirty="0">
              <a:solidFill>
                <a:srgbClr val="FF0000"/>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F7EC2C01-C4D5-43F4-AA2D-29BDE5DFD13F}"/>
              </a:ext>
            </a:extLst>
          </p:cNvPr>
          <p:cNvSpPr>
            <a:spLocks noGrp="1"/>
          </p:cNvSpPr>
          <p:nvPr>
            <p:ph sz="half" idx="1"/>
          </p:nvPr>
        </p:nvSpPr>
        <p:spPr>
          <a:xfrm>
            <a:off x="429768" y="1179576"/>
            <a:ext cx="5666232" cy="5678424"/>
          </a:xfrm>
        </p:spPr>
        <p:txBody>
          <a:bodyPr>
            <a:normAutofit fontScale="70000" lnSpcReduction="20000"/>
          </a:bodyPr>
          <a:lstStyle/>
          <a:p>
            <a:pPr marL="0" indent="0">
              <a:buNone/>
            </a:pPr>
            <a:r>
              <a:rPr lang="es-ES" sz="1900" dirty="0">
                <a:latin typeface="Arial" panose="020B0604020202020204" pitchFamily="34" charset="0"/>
                <a:cs typeface="Arial" panose="020B0604020202020204" pitchFamily="34" charset="0"/>
              </a:rPr>
              <a:t>2.3. </a:t>
            </a:r>
            <a:r>
              <a:rPr lang="es-ES" sz="1900" b="1" dirty="0">
                <a:solidFill>
                  <a:srgbClr val="002060"/>
                </a:solidFill>
                <a:latin typeface="Arial" panose="020B0604020202020204" pitchFamily="34" charset="0"/>
                <a:cs typeface="Arial" panose="020B0604020202020204" pitchFamily="34" charset="0"/>
              </a:rPr>
              <a:t>Enajenación de activos</a:t>
            </a:r>
          </a:p>
          <a:p>
            <a:pPr algn="just"/>
            <a:r>
              <a:rPr lang="es-ES" sz="1900" dirty="0">
                <a:latin typeface="Arial" panose="020B0604020202020204" pitchFamily="34" charset="0"/>
                <a:cs typeface="Arial" panose="020B0604020202020204" pitchFamily="34" charset="0"/>
              </a:rPr>
              <a:t>Al artículo 92 del Código de Extinción de Dominio, que regula los mecanismos para facilitar la administración de bienes, le fueron adicionados criterios para adelantar la valoración de inmuebles para la comercialización, con el objeto de facilitar la administración y disposición de bienes inmuebles urbanos, extintos y autorizados para enajenación temprana, de personas naturales o jurídicas, cuyo valor catastral sea hasta de 1.000 salarios mínimos legales mensuales vigentes (SMLMV).</a:t>
            </a:r>
          </a:p>
          <a:p>
            <a:pPr marL="0" indent="0" algn="just">
              <a:buNone/>
            </a:pPr>
            <a:endParaRPr lang="es-ES" sz="1900" dirty="0">
              <a:latin typeface="Arial" panose="020B0604020202020204" pitchFamily="34" charset="0"/>
              <a:cs typeface="Arial" panose="020B0604020202020204" pitchFamily="34" charset="0"/>
            </a:endParaRPr>
          </a:p>
          <a:p>
            <a:pPr marL="0" indent="0" algn="just">
              <a:buNone/>
            </a:pPr>
            <a:r>
              <a:rPr lang="es-ES" sz="1900" dirty="0">
                <a:solidFill>
                  <a:srgbClr val="002060"/>
                </a:solidFill>
                <a:latin typeface="Arial" panose="020B0604020202020204" pitchFamily="34" charset="0"/>
                <a:cs typeface="Arial" panose="020B0604020202020204" pitchFamily="34" charset="0"/>
              </a:rPr>
              <a:t>2.4. Registro de oficio</a:t>
            </a:r>
          </a:p>
          <a:p>
            <a:pPr marL="0" indent="0" algn="just">
              <a:buNone/>
            </a:pPr>
            <a:r>
              <a:rPr lang="es-ES" sz="1900" dirty="0">
                <a:latin typeface="Arial" panose="020B0604020202020204" pitchFamily="34" charset="0"/>
                <a:cs typeface="Arial" panose="020B0604020202020204" pitchFamily="34" charset="0"/>
              </a:rPr>
              <a:t>Con la entrada en vigencia de la nueva ley, la Dian tiene la posibilidad de inscribir de oficio a las personas naturales en el RUT, cuando se pueda determinar que estas son sujetos de obligaciones tributarias.</a:t>
            </a:r>
          </a:p>
          <a:p>
            <a:pPr marL="0" indent="0" algn="just">
              <a:buNone/>
            </a:pPr>
            <a:endParaRPr lang="es-ES" sz="1900" dirty="0">
              <a:latin typeface="Arial" panose="020B0604020202020204" pitchFamily="34" charset="0"/>
              <a:cs typeface="Arial" panose="020B0604020202020204" pitchFamily="34" charset="0"/>
            </a:endParaRPr>
          </a:p>
        </p:txBody>
      </p:sp>
      <p:sp>
        <p:nvSpPr>
          <p:cNvPr id="4" name="Marcador de contenido 3">
            <a:extLst>
              <a:ext uri="{FF2B5EF4-FFF2-40B4-BE49-F238E27FC236}">
                <a16:creationId xmlns:a16="http://schemas.microsoft.com/office/drawing/2014/main" id="{25BE566A-1B0C-4B97-BF45-22F6BAD69D1C}"/>
              </a:ext>
            </a:extLst>
          </p:cNvPr>
          <p:cNvSpPr>
            <a:spLocks noGrp="1"/>
          </p:cNvSpPr>
          <p:nvPr>
            <p:ph sz="half" idx="2"/>
          </p:nvPr>
        </p:nvSpPr>
        <p:spPr>
          <a:xfrm>
            <a:off x="6525768" y="1179576"/>
            <a:ext cx="5236464" cy="5129784"/>
          </a:xfrm>
        </p:spPr>
        <p:txBody>
          <a:bodyPr>
            <a:normAutofit fontScale="70000" lnSpcReduction="20000"/>
          </a:bodyPr>
          <a:lstStyle/>
          <a:p>
            <a:pPr marL="0" indent="0" algn="just">
              <a:buNone/>
            </a:pPr>
            <a:r>
              <a:rPr lang="es-ES" b="1" dirty="0">
                <a:solidFill>
                  <a:srgbClr val="002060"/>
                </a:solidFill>
                <a:latin typeface="Arial" panose="020B0604020202020204" pitchFamily="34" charset="0"/>
                <a:cs typeface="Arial" panose="020B0604020202020204" pitchFamily="34" charset="0"/>
              </a:rPr>
              <a:t>2.5. Facturación electrónica</a:t>
            </a:r>
          </a:p>
          <a:p>
            <a:pPr algn="just"/>
            <a:r>
              <a:rPr lang="es-ES" dirty="0">
                <a:latin typeface="Arial" panose="020B0604020202020204" pitchFamily="34" charset="0"/>
                <a:cs typeface="Arial" panose="020B0604020202020204" pitchFamily="34" charset="0"/>
              </a:rPr>
              <a:t>Una nueva redacción del artículo 616-1 del E. T. establece que el sistema de facturación comprende la factura de venta, los documentos equivalentes y los demás documentos electrónicos que determine la Dian. Adicionalmente, se incorpora una remisión a los artículos 651 y siguientes del E. T., para determinar las sanciones por la no expedición en debida forma de las facturas o por no remitir la información exigida en la norma. También se determina que, cuando se pacten plazos para el pago de las facturas, el adquirente del respectivo bien o servicio debe confirmar el recibo de la factura y la prestación del servicio y, para la transferencia de derechos económicos contenidos en una factura electrónica que sea un título valor, el enajenante deberá inscribir en el Radian la transacción realizada. Lo anterior considerando que este registro es condición para que se entienda que se ha producido la cesión.</a:t>
            </a:r>
            <a:endParaRPr lang="es-CO" dirty="0">
              <a:latin typeface="Arial" panose="020B0604020202020204" pitchFamily="34" charset="0"/>
              <a:cs typeface="Arial" panose="020B0604020202020204" pitchFamily="34" charset="0"/>
            </a:endParaRPr>
          </a:p>
        </p:txBody>
      </p:sp>
      <p:pic>
        <p:nvPicPr>
          <p:cNvPr id="6" name="Imagen 5" descr="Calendario&#10;&#10;Descripción generada automáticamente con confianza baja">
            <a:extLst>
              <a:ext uri="{FF2B5EF4-FFF2-40B4-BE49-F238E27FC236}">
                <a16:creationId xmlns:a16="http://schemas.microsoft.com/office/drawing/2014/main" id="{10C6618C-D1D7-4562-82FE-EAF0C3585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416" y="4224528"/>
            <a:ext cx="4325112" cy="2377439"/>
          </a:xfrm>
          <a:prstGeom prst="rect">
            <a:avLst/>
          </a:prstGeom>
        </p:spPr>
      </p:pic>
    </p:spTree>
    <p:extLst>
      <p:ext uri="{BB962C8B-B14F-4D97-AF65-F5344CB8AC3E}">
        <p14:creationId xmlns:p14="http://schemas.microsoft.com/office/powerpoint/2010/main" val="2055447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3891E6-8316-4218-B054-7B9F5269FF43}"/>
              </a:ext>
            </a:extLst>
          </p:cNvPr>
          <p:cNvSpPr>
            <a:spLocks noGrp="1"/>
          </p:cNvSpPr>
          <p:nvPr>
            <p:ph type="title"/>
          </p:nvPr>
        </p:nvSpPr>
        <p:spPr>
          <a:xfrm>
            <a:off x="1" y="0"/>
            <a:ext cx="12192000" cy="1024128"/>
          </a:xfrm>
        </p:spPr>
        <p:txBody>
          <a:bodyPr>
            <a:normAutofit fontScale="90000"/>
          </a:bodyPr>
          <a:lstStyle/>
          <a:p>
            <a:r>
              <a:rPr lang="es-CO" sz="2400" b="1" dirty="0">
                <a:solidFill>
                  <a:srgbClr val="FF0000"/>
                </a:solidFill>
                <a:latin typeface="Arial" panose="020B0604020202020204" pitchFamily="34" charset="0"/>
                <a:cs typeface="Arial" panose="020B0604020202020204" pitchFamily="34" charset="0"/>
                <a:hlinkClick r:id="rId2" action="ppaction://hlinkpres?slideindex=1&amp;slidetitle=">
                  <a:extLst>
                    <a:ext uri="{A12FA001-AC4F-418D-AE19-62706E023703}">
                      <ahyp:hlinkClr xmlns:ahyp="http://schemas.microsoft.com/office/drawing/2018/hyperlinkcolor" val="tx"/>
                    </a:ext>
                  </a:extLst>
                </a:hlinkClick>
              </a:rPr>
              <a:t>REFORMATRIBUTARIA:</a:t>
            </a:r>
            <a:br>
              <a:rPr lang="es-CO" sz="2400" b="1" dirty="0">
                <a:solidFill>
                  <a:srgbClr val="FF0000"/>
                </a:solidFill>
                <a:latin typeface="Arial" panose="020B0604020202020204" pitchFamily="34" charset="0"/>
                <a:cs typeface="Arial" panose="020B0604020202020204" pitchFamily="34" charset="0"/>
                <a:hlinkClick r:id="rId2" action="ppaction://hlinkpres?slideindex=1&amp;slidetitle=">
                  <a:extLst>
                    <a:ext uri="{A12FA001-AC4F-418D-AE19-62706E023703}">
                      <ahyp:hlinkClr xmlns:ahyp="http://schemas.microsoft.com/office/drawing/2018/hyperlinkcolor" val="tx"/>
                    </a:ext>
                  </a:extLst>
                </a:hlinkClick>
              </a:rPr>
            </a:br>
            <a:r>
              <a:rPr lang="es-CO" sz="2400" b="1" dirty="0">
                <a:solidFill>
                  <a:srgbClr val="FF0000"/>
                </a:solidFill>
                <a:latin typeface="Arial" panose="020B0604020202020204" pitchFamily="34" charset="0"/>
                <a:cs typeface="Arial" panose="020B0604020202020204" pitchFamily="34" charset="0"/>
                <a:hlinkClick r:id="rId2" action="ppaction://hlinkpres?slideindex=1&amp;slidetitle=">
                  <a:extLst>
                    <a:ext uri="{A12FA001-AC4F-418D-AE19-62706E023703}">
                      <ahyp:hlinkClr xmlns:ahyp="http://schemas.microsoft.com/office/drawing/2018/hyperlinkcolor" val="tx"/>
                    </a:ext>
                  </a:extLst>
                </a:hlinkClick>
              </a:rPr>
              <a:t>Ley 2155 del 14 de septiembre de 2021,POR LA CUAL SE XPIDE LA LEY DE “INVERSION SOCIAL” Y…  </a:t>
            </a:r>
            <a:endParaRPr lang="es-CO" sz="2400" b="1" dirty="0">
              <a:solidFill>
                <a:srgbClr val="FF0000"/>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F7EC2C01-C4D5-43F4-AA2D-29BDE5DFD13F}"/>
              </a:ext>
            </a:extLst>
          </p:cNvPr>
          <p:cNvSpPr>
            <a:spLocks noGrp="1"/>
          </p:cNvSpPr>
          <p:nvPr>
            <p:ph sz="half" idx="1"/>
          </p:nvPr>
        </p:nvSpPr>
        <p:spPr>
          <a:xfrm>
            <a:off x="429768" y="1179576"/>
            <a:ext cx="5666232" cy="5678424"/>
          </a:xfrm>
        </p:spPr>
        <p:txBody>
          <a:bodyPr>
            <a:normAutofit fontScale="70000" lnSpcReduction="20000"/>
          </a:bodyPr>
          <a:lstStyle/>
          <a:p>
            <a:pPr marL="0" indent="0" algn="just">
              <a:buNone/>
            </a:pPr>
            <a:r>
              <a:rPr lang="es-ES" sz="1900" b="1" dirty="0">
                <a:solidFill>
                  <a:srgbClr val="002060"/>
                </a:solidFill>
                <a:latin typeface="Arial" panose="020B0604020202020204" pitchFamily="34" charset="0"/>
                <a:cs typeface="Arial" panose="020B0604020202020204" pitchFamily="34" charset="0"/>
              </a:rPr>
              <a:t>2.6. Renta por facturación</a:t>
            </a:r>
          </a:p>
          <a:p>
            <a:pPr marL="0" indent="0" algn="just">
              <a:buNone/>
            </a:pPr>
            <a:endParaRPr lang="es-ES" sz="1900" dirty="0">
              <a:latin typeface="Arial" panose="020B0604020202020204" pitchFamily="34" charset="0"/>
              <a:cs typeface="Arial" panose="020B0604020202020204" pitchFamily="34" charset="0"/>
            </a:endParaRPr>
          </a:p>
          <a:p>
            <a:pPr marL="0" indent="0" algn="just">
              <a:buNone/>
            </a:pPr>
            <a:r>
              <a:rPr lang="es-ES" sz="1900" dirty="0">
                <a:latin typeface="Arial" panose="020B0604020202020204" pitchFamily="34" charset="0"/>
                <a:cs typeface="Arial" panose="020B0604020202020204" pitchFamily="34" charset="0"/>
              </a:rPr>
              <a:t>La adición al artículo 616-5 del E. T. faculta a la Dian para que utilice la información obtenida por el sistema de facturación electrónica y por parte de terceros, para hacer una determinación oficial del impuesto sobre la renta mediante facturación, la cual prestará mérito ejecutivo. No obstante, si el contribuyente no está de acuerdo con la factura del impuesto sobre la renta, deberá declarar y pagar mediante el sistema general de declaración, dentro de los dos meses siguientes. En este caso, la factura perderá fuerza ejecutoria y, contra la misma, no procederá recurso alguno, siempre que en la declaración se hayan incluido, por lo menos, los valores previstos en la factura. </a:t>
            </a:r>
          </a:p>
          <a:p>
            <a:pPr marL="0" indent="0" algn="just">
              <a:buNone/>
            </a:pPr>
            <a:endParaRPr lang="es-ES" sz="1900" dirty="0">
              <a:latin typeface="Arial" panose="020B0604020202020204" pitchFamily="34" charset="0"/>
              <a:cs typeface="Arial" panose="020B0604020202020204" pitchFamily="34" charset="0"/>
            </a:endParaRPr>
          </a:p>
          <a:p>
            <a:pPr marL="0" indent="0" algn="just">
              <a:buNone/>
            </a:pPr>
            <a:r>
              <a:rPr lang="es-ES" sz="1900" b="1" dirty="0">
                <a:solidFill>
                  <a:srgbClr val="002060"/>
                </a:solidFill>
                <a:latin typeface="Arial" panose="020B0604020202020204" pitchFamily="34" charset="0"/>
                <a:cs typeface="Arial" panose="020B0604020202020204" pitchFamily="34" charset="0"/>
              </a:rPr>
              <a:t>2.7. Intercambio informático</a:t>
            </a:r>
          </a:p>
          <a:p>
            <a:pPr marL="0" indent="0" algn="just">
              <a:buNone/>
            </a:pPr>
            <a:endParaRPr lang="es-ES" sz="1900" dirty="0">
              <a:latin typeface="Arial" panose="020B0604020202020204" pitchFamily="34" charset="0"/>
              <a:cs typeface="Arial" panose="020B0604020202020204" pitchFamily="34" charset="0"/>
            </a:endParaRPr>
          </a:p>
          <a:p>
            <a:pPr marL="0" indent="0" algn="just">
              <a:buNone/>
            </a:pPr>
            <a:r>
              <a:rPr lang="es-ES" sz="1900" dirty="0">
                <a:latin typeface="Arial" panose="020B0604020202020204" pitchFamily="34" charset="0"/>
                <a:cs typeface="Arial" panose="020B0604020202020204" pitchFamily="34" charset="0"/>
              </a:rPr>
              <a:t>Mediante la nueva ley se simplifica y se reorganiza lo referente al intercambio de información automática que debe cumplir Colombia en virtud de los diferentes convenios internacionales celebrados. Aun así, no establece los sujetos ni el tipo de información que debe reportarse, pues será la autoridad tributaria la encargada de fijarlo.</a:t>
            </a:r>
          </a:p>
        </p:txBody>
      </p:sp>
      <p:sp>
        <p:nvSpPr>
          <p:cNvPr id="4" name="Marcador de contenido 3">
            <a:extLst>
              <a:ext uri="{FF2B5EF4-FFF2-40B4-BE49-F238E27FC236}">
                <a16:creationId xmlns:a16="http://schemas.microsoft.com/office/drawing/2014/main" id="{25BE566A-1B0C-4B97-BF45-22F6BAD69D1C}"/>
              </a:ext>
            </a:extLst>
          </p:cNvPr>
          <p:cNvSpPr>
            <a:spLocks noGrp="1"/>
          </p:cNvSpPr>
          <p:nvPr>
            <p:ph sz="half" idx="2"/>
          </p:nvPr>
        </p:nvSpPr>
        <p:spPr>
          <a:xfrm>
            <a:off x="6525768" y="1179576"/>
            <a:ext cx="5236464" cy="5477256"/>
          </a:xfrm>
        </p:spPr>
        <p:txBody>
          <a:bodyPr>
            <a:normAutofit fontScale="70000" lnSpcReduction="20000"/>
          </a:bodyPr>
          <a:lstStyle/>
          <a:p>
            <a:pPr marL="0" indent="0" algn="just">
              <a:buNone/>
            </a:pPr>
            <a:r>
              <a:rPr lang="es-ES" b="1" dirty="0">
                <a:solidFill>
                  <a:srgbClr val="002060"/>
                </a:solidFill>
                <a:latin typeface="Arial" panose="020B0604020202020204" pitchFamily="34" charset="0"/>
                <a:cs typeface="Arial" panose="020B0604020202020204" pitchFamily="34" charset="0"/>
              </a:rPr>
              <a:t>2.8. Medidas de reactivación</a:t>
            </a:r>
          </a:p>
          <a:p>
            <a:pPr marL="0" indent="0" algn="just">
              <a:buNone/>
            </a:pPr>
            <a:endParaRPr lang="es-ES" b="1" dirty="0">
              <a:solidFill>
                <a:srgbClr val="002060"/>
              </a:solidFill>
              <a:latin typeface="Arial" panose="020B0604020202020204" pitchFamily="34" charset="0"/>
              <a:cs typeface="Arial" panose="020B0604020202020204" pitchFamily="34" charset="0"/>
            </a:endParaRPr>
          </a:p>
          <a:p>
            <a:pPr marL="0" indent="0" algn="just">
              <a:buNone/>
            </a:pPr>
            <a:r>
              <a:rPr lang="es-ES" dirty="0">
                <a:solidFill>
                  <a:schemeClr val="tx1"/>
                </a:solidFill>
                <a:latin typeface="Arial" panose="020B0604020202020204" pitchFamily="34" charset="0"/>
                <a:cs typeface="Arial" panose="020B0604020202020204" pitchFamily="34" charset="0"/>
              </a:rPr>
              <a:t>Como medidas para lograr la reactivación económica, la norma amplía la vigencia del Programa de Apoyo al Empleo Formal (</a:t>
            </a:r>
            <a:r>
              <a:rPr lang="es-ES" dirty="0" err="1">
                <a:solidFill>
                  <a:schemeClr val="tx1"/>
                </a:solidFill>
                <a:latin typeface="Arial" panose="020B0604020202020204" pitchFamily="34" charset="0"/>
                <a:cs typeface="Arial" panose="020B0604020202020204" pitchFamily="34" charset="0"/>
              </a:rPr>
              <a:t>Paef</a:t>
            </a:r>
            <a:r>
              <a:rPr lang="es-ES" dirty="0">
                <a:solidFill>
                  <a:schemeClr val="tx1"/>
                </a:solidFill>
                <a:latin typeface="Arial" panose="020B0604020202020204" pitchFamily="34" charset="0"/>
                <a:cs typeface="Arial" panose="020B0604020202020204" pitchFamily="34" charset="0"/>
              </a:rPr>
              <a:t>) e incorpora incentivos por la creación de empleos nuevos, un subsidio para contribuir al pago de obligaciones laborales, por los meses de mayo y junio del 2021, a las empresas afectadas por el paro nacional. También quedó prevista la ampliación de los tres días sin IVA a nuevos productos y al pago en efectivo, sumado a la obligación de expedir la factura electrónica de venta.</a:t>
            </a:r>
          </a:p>
          <a:p>
            <a:pPr marL="0" indent="0" algn="just">
              <a:buNone/>
            </a:pPr>
            <a:r>
              <a:rPr lang="es-ES" b="1" dirty="0">
                <a:solidFill>
                  <a:srgbClr val="002060"/>
                </a:solidFill>
                <a:latin typeface="Arial" panose="020B0604020202020204" pitchFamily="34" charset="0"/>
                <a:cs typeface="Arial" panose="020B0604020202020204" pitchFamily="34" charset="0"/>
              </a:rPr>
              <a:t>2.9. Apoyos estatales</a:t>
            </a:r>
          </a:p>
          <a:p>
            <a:pPr marL="0" indent="0" algn="just">
              <a:buNone/>
            </a:pPr>
            <a:endParaRPr lang="es-ES" dirty="0">
              <a:solidFill>
                <a:schemeClr val="tx1"/>
              </a:solidFill>
              <a:latin typeface="Arial" panose="020B0604020202020204" pitchFamily="34" charset="0"/>
              <a:cs typeface="Arial" panose="020B0604020202020204" pitchFamily="34" charset="0"/>
            </a:endParaRPr>
          </a:p>
          <a:p>
            <a:pPr marL="0" indent="0" algn="just">
              <a:buNone/>
            </a:pPr>
            <a:r>
              <a:rPr lang="es-ES" dirty="0">
                <a:solidFill>
                  <a:schemeClr val="tx1"/>
                </a:solidFill>
                <a:latin typeface="Arial" panose="020B0604020202020204" pitchFamily="34" charset="0"/>
                <a:cs typeface="Arial" panose="020B0604020202020204" pitchFamily="34" charset="0"/>
              </a:rPr>
              <a:t>La matrícula cero y el acceso a la educación superior quedó adoptada como política de Estado. A los sistemas de transporte masivo y a los sistemas de transporte estratégico también les fue asignado un apoyo, consistente en esquemas de cofinanciación hasta por el 50 % del déficit operacional o de implementación certificado.</a:t>
            </a:r>
            <a:endParaRPr lang="es-CO"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459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3891E6-8316-4218-B054-7B9F5269FF43}"/>
              </a:ext>
            </a:extLst>
          </p:cNvPr>
          <p:cNvSpPr>
            <a:spLocks noGrp="1"/>
          </p:cNvSpPr>
          <p:nvPr>
            <p:ph type="title"/>
          </p:nvPr>
        </p:nvSpPr>
        <p:spPr>
          <a:xfrm>
            <a:off x="1" y="0"/>
            <a:ext cx="12192000" cy="1024128"/>
          </a:xfrm>
        </p:spPr>
        <p:txBody>
          <a:bodyPr>
            <a:normAutofit/>
          </a:bodyPr>
          <a:lstStyle/>
          <a:p>
            <a:r>
              <a:rPr lang="es-CO" sz="2000" b="1" dirty="0">
                <a:solidFill>
                  <a:srgbClr val="FF0000"/>
                </a:solidFill>
                <a:latin typeface="Arial" panose="020B0604020202020204" pitchFamily="34" charset="0"/>
                <a:cs typeface="Arial" panose="020B0604020202020204" pitchFamily="34" charset="0"/>
                <a:hlinkClick r:id="rId2" action="ppaction://hlinkpres?slideindex=1&amp;slidetitle=">
                  <a:extLst>
                    <a:ext uri="{A12FA001-AC4F-418D-AE19-62706E023703}">
                      <ahyp:hlinkClr xmlns:ahyp="http://schemas.microsoft.com/office/drawing/2018/hyperlinkcolor" val="tx"/>
                    </a:ext>
                  </a:extLst>
                </a:hlinkClick>
              </a:rPr>
              <a:t>REFORMATRIBUTARIA:</a:t>
            </a:r>
            <a:br>
              <a:rPr lang="es-CO" sz="2000" b="1" dirty="0">
                <a:solidFill>
                  <a:srgbClr val="FF0000"/>
                </a:solidFill>
                <a:latin typeface="Arial" panose="020B0604020202020204" pitchFamily="34" charset="0"/>
                <a:cs typeface="Arial" panose="020B0604020202020204" pitchFamily="34" charset="0"/>
                <a:hlinkClick r:id="rId2" action="ppaction://hlinkpres?slideindex=1&amp;slidetitle=">
                  <a:extLst>
                    <a:ext uri="{A12FA001-AC4F-418D-AE19-62706E023703}">
                      <ahyp:hlinkClr xmlns:ahyp="http://schemas.microsoft.com/office/drawing/2018/hyperlinkcolor" val="tx"/>
                    </a:ext>
                  </a:extLst>
                </a:hlinkClick>
              </a:rPr>
            </a:br>
            <a:r>
              <a:rPr lang="es-CO" sz="2000" b="1" dirty="0">
                <a:solidFill>
                  <a:srgbClr val="FF0000"/>
                </a:solidFill>
                <a:latin typeface="Arial" panose="020B0604020202020204" pitchFamily="34" charset="0"/>
                <a:cs typeface="Arial" panose="020B0604020202020204" pitchFamily="34" charset="0"/>
                <a:hlinkClick r:id="rId2" action="ppaction://hlinkpres?slideindex=1&amp;slidetitle=">
                  <a:extLst>
                    <a:ext uri="{A12FA001-AC4F-418D-AE19-62706E023703}">
                      <ahyp:hlinkClr xmlns:ahyp="http://schemas.microsoft.com/office/drawing/2018/hyperlinkcolor" val="tx"/>
                    </a:ext>
                  </a:extLst>
                </a:hlinkClick>
              </a:rPr>
              <a:t>Ley 2155 del 14 de septiembre de 2021,POR LA CUAL SE XPIDE LA LEY DE “INVERSION SOCIAL” Y…  </a:t>
            </a:r>
            <a:endParaRPr lang="es-CO" sz="2000" b="1" dirty="0">
              <a:solidFill>
                <a:srgbClr val="FF0000"/>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F7EC2C01-C4D5-43F4-AA2D-29BDE5DFD13F}"/>
              </a:ext>
            </a:extLst>
          </p:cNvPr>
          <p:cNvSpPr>
            <a:spLocks noGrp="1"/>
          </p:cNvSpPr>
          <p:nvPr>
            <p:ph sz="half" idx="1"/>
          </p:nvPr>
        </p:nvSpPr>
        <p:spPr>
          <a:xfrm>
            <a:off x="429768" y="1179576"/>
            <a:ext cx="5666232" cy="5678424"/>
          </a:xfrm>
        </p:spPr>
        <p:txBody>
          <a:bodyPr>
            <a:normAutofit fontScale="85000" lnSpcReduction="10000"/>
          </a:bodyPr>
          <a:lstStyle/>
          <a:p>
            <a:pPr marL="0" indent="0" algn="just">
              <a:buNone/>
            </a:pPr>
            <a:r>
              <a:rPr lang="es-ES" sz="1900" b="1" dirty="0">
                <a:solidFill>
                  <a:srgbClr val="002060"/>
                </a:solidFill>
                <a:latin typeface="Arial" panose="020B0604020202020204" pitchFamily="34" charset="0"/>
                <a:cs typeface="Arial" panose="020B0604020202020204" pitchFamily="34" charset="0"/>
              </a:rPr>
              <a:t>2.10. Régimen Simple</a:t>
            </a:r>
          </a:p>
          <a:p>
            <a:pPr marL="0" indent="0" algn="just">
              <a:buNone/>
            </a:pPr>
            <a:endParaRPr lang="es-ES" sz="1900" b="1" dirty="0">
              <a:solidFill>
                <a:srgbClr val="002060"/>
              </a:solidFill>
              <a:latin typeface="Arial" panose="020B0604020202020204" pitchFamily="34" charset="0"/>
              <a:cs typeface="Arial" panose="020B0604020202020204" pitchFamily="34" charset="0"/>
            </a:endParaRPr>
          </a:p>
          <a:p>
            <a:pPr marL="0" indent="0" algn="just">
              <a:buNone/>
            </a:pPr>
            <a:r>
              <a:rPr lang="es-ES" sz="1900" dirty="0">
                <a:solidFill>
                  <a:schemeClr val="tx1"/>
                </a:solidFill>
                <a:latin typeface="Arial" panose="020B0604020202020204" pitchFamily="34" charset="0"/>
                <a:cs typeface="Arial" panose="020B0604020202020204" pitchFamily="34" charset="0"/>
              </a:rPr>
              <a:t>Fueron incorporadas tarifas diferenciales al régimen Simple de tributación, de tal forma que, con la entrada en vigencia de la nueva ley, depende de los ingresos brutos anuales y de la actividad empresarial. Igualmente, está prevista la posibilidad de incorporar a nuevos sujetos en ese esquema.</a:t>
            </a:r>
          </a:p>
          <a:p>
            <a:pPr marL="0" indent="0" algn="just">
              <a:buNone/>
            </a:pPr>
            <a:endParaRPr lang="es-ES" sz="1900" dirty="0">
              <a:solidFill>
                <a:schemeClr val="tx1"/>
              </a:solidFill>
              <a:latin typeface="Arial" panose="020B0604020202020204" pitchFamily="34" charset="0"/>
              <a:cs typeface="Arial" panose="020B0604020202020204" pitchFamily="34" charset="0"/>
            </a:endParaRPr>
          </a:p>
          <a:p>
            <a:pPr marL="0" indent="0" algn="just">
              <a:buNone/>
            </a:pPr>
            <a:r>
              <a:rPr lang="es-ES" sz="1900" dirty="0">
                <a:solidFill>
                  <a:schemeClr val="tx1"/>
                </a:solidFill>
                <a:latin typeface="Arial" panose="020B0604020202020204" pitchFamily="34" charset="0"/>
                <a:cs typeface="Arial" panose="020B0604020202020204" pitchFamily="34" charset="0"/>
              </a:rPr>
              <a:t>Por último, instituye que, para el año 2022, no serán responsables del IVA ni del impuesto nacional al consumo los contribuyentes del régimen que desarrollen actividades de expendio de comidas y bebidas, de las que trata el numeral 4º del artículo 908 del E. T.</a:t>
            </a:r>
          </a:p>
        </p:txBody>
      </p:sp>
      <p:sp>
        <p:nvSpPr>
          <p:cNvPr id="4" name="Marcador de contenido 3">
            <a:extLst>
              <a:ext uri="{FF2B5EF4-FFF2-40B4-BE49-F238E27FC236}">
                <a16:creationId xmlns:a16="http://schemas.microsoft.com/office/drawing/2014/main" id="{25BE566A-1B0C-4B97-BF45-22F6BAD69D1C}"/>
              </a:ext>
            </a:extLst>
          </p:cNvPr>
          <p:cNvSpPr>
            <a:spLocks noGrp="1"/>
          </p:cNvSpPr>
          <p:nvPr>
            <p:ph sz="half" idx="2"/>
          </p:nvPr>
        </p:nvSpPr>
        <p:spPr>
          <a:xfrm>
            <a:off x="6525768" y="1179576"/>
            <a:ext cx="5236464" cy="5678424"/>
          </a:xfrm>
        </p:spPr>
        <p:txBody>
          <a:bodyPr>
            <a:normAutofit fontScale="85000" lnSpcReduction="10000"/>
          </a:bodyPr>
          <a:lstStyle/>
          <a:p>
            <a:pPr marL="0" indent="0" algn="just">
              <a:buNone/>
            </a:pPr>
            <a:r>
              <a:rPr lang="es-CO" sz="2000" b="1" dirty="0">
                <a:solidFill>
                  <a:srgbClr val="002060"/>
                </a:solidFill>
                <a:latin typeface="Arial" panose="020B0604020202020204" pitchFamily="34" charset="0"/>
                <a:cs typeface="Arial" panose="020B0604020202020204" pitchFamily="34" charset="0"/>
              </a:rPr>
              <a:t>2.11. Reforma objeto de un dialogo según el gobierno porque se hicieron 500 conversatorios, pero en el Congreso de la R. no dejaron discutir a la oposición parlamentaria.</a:t>
            </a:r>
          </a:p>
          <a:p>
            <a:pPr marL="0" indent="0" algn="just">
              <a:buNone/>
            </a:pPr>
            <a:r>
              <a:rPr lang="es-CO" sz="2000" b="1" dirty="0">
                <a:solidFill>
                  <a:srgbClr val="002060"/>
                </a:solidFill>
                <a:latin typeface="Arial" panose="020B0604020202020204" pitchFamily="34" charset="0"/>
                <a:cs typeface="Arial" panose="020B0604020202020204" pitchFamily="34" charset="0"/>
              </a:rPr>
              <a:t>2.12. Informe de LA Misión expertos internacionales –PRESENTADO EN MARZO-2021-: </a:t>
            </a:r>
            <a:r>
              <a:rPr lang="es-ES" sz="2000" b="1" dirty="0">
                <a:solidFill>
                  <a:srgbClr val="002060"/>
                </a:solidFill>
                <a:latin typeface="Arial" panose="020B0604020202020204" pitchFamily="34" charset="0"/>
                <a:cs typeface="Arial" panose="020B0604020202020204" pitchFamily="34" charset="0"/>
              </a:rPr>
              <a:t>El gobierno y la mayoría del Congreso de la R. mantiene  225 exenciones que deberían eliminarse, las cuales favorecen los intereses de los ricos y de los superricos= K.</a:t>
            </a:r>
          </a:p>
          <a:p>
            <a:pPr algn="just"/>
            <a:r>
              <a:rPr lang="es-CO" sz="2000" dirty="0">
                <a:solidFill>
                  <a:schemeClr val="tx1"/>
                </a:solidFill>
                <a:latin typeface="Arial" panose="020B0604020202020204" pitchFamily="34" charset="0"/>
                <a:cs typeface="Arial" panose="020B0604020202020204" pitchFamily="34" charset="0"/>
              </a:rPr>
              <a:t>Zonas Francas no deben mantenerse porque han evadido:  1.5. billones de no pago de IVA, 500 mil millones de pesos de NO pago de Renta, y NO exportan porque solo lo hacen con 0.4% de lo que el país produce en exportaciones y en cambio venden al mercado interno.</a:t>
            </a:r>
          </a:p>
          <a:p>
            <a:pPr algn="just"/>
            <a:r>
              <a:rPr lang="es-CO" sz="2000" dirty="0">
                <a:solidFill>
                  <a:schemeClr val="tx1"/>
                </a:solidFill>
                <a:latin typeface="Arial" panose="020B0604020202020204" pitchFamily="34" charset="0"/>
                <a:cs typeface="Arial" panose="020B0604020202020204" pitchFamily="34" charset="0"/>
              </a:rPr>
              <a:t>Las medidas que aborda la Misión internacional no se abordaron y en cambio el gobierno Duque a través de este Ministro de </a:t>
            </a:r>
            <a:r>
              <a:rPr lang="es-CO" sz="2000" dirty="0" err="1">
                <a:solidFill>
                  <a:schemeClr val="tx1"/>
                </a:solidFill>
                <a:latin typeface="Arial" panose="020B0604020202020204" pitchFamily="34" charset="0"/>
                <a:cs typeface="Arial" panose="020B0604020202020204" pitchFamily="34" charset="0"/>
              </a:rPr>
              <a:t>Hda</a:t>
            </a:r>
            <a:r>
              <a:rPr lang="es-CO" sz="2000" dirty="0">
                <a:solidFill>
                  <a:schemeClr val="tx1"/>
                </a:solidFill>
                <a:latin typeface="Arial" panose="020B0604020202020204" pitchFamily="34" charset="0"/>
                <a:cs typeface="Arial" panose="020B0604020202020204" pitchFamily="34" charset="0"/>
              </a:rPr>
              <a:t>, las prorrogo antes de ser Ministro de </a:t>
            </a:r>
            <a:r>
              <a:rPr lang="es-CO" sz="2000" dirty="0" err="1">
                <a:solidFill>
                  <a:schemeClr val="tx1"/>
                </a:solidFill>
                <a:latin typeface="Arial" panose="020B0604020202020204" pitchFamily="34" charset="0"/>
                <a:cs typeface="Arial" panose="020B0604020202020204" pitchFamily="34" charset="0"/>
              </a:rPr>
              <a:t>Hda</a:t>
            </a:r>
            <a:r>
              <a:rPr lang="es-CO" sz="2000" dirty="0">
                <a:solidFill>
                  <a:schemeClr val="tx1"/>
                </a:solidFill>
                <a:latin typeface="Arial" panose="020B0604020202020204" pitchFamily="34" charset="0"/>
                <a:cs typeface="Arial" panose="020B0604020202020204" pitchFamily="34" charset="0"/>
              </a:rPr>
              <a:t>, pues era el Ministro de Comercio. Situación que no fue discutida en el Congreso de la R.</a:t>
            </a:r>
          </a:p>
          <a:p>
            <a:pPr marL="0" indent="0" algn="just">
              <a:buNone/>
            </a:pPr>
            <a:endParaRPr lang="es-ES" sz="2000" b="1" dirty="0">
              <a:solidFill>
                <a:srgbClr val="002060"/>
              </a:solidFill>
              <a:latin typeface="Arial" panose="020B0604020202020204" pitchFamily="34" charset="0"/>
              <a:cs typeface="Arial" panose="020B0604020202020204" pitchFamily="34" charset="0"/>
            </a:endParaRPr>
          </a:p>
          <a:p>
            <a:pPr marL="0" indent="0" algn="just">
              <a:buNone/>
            </a:pPr>
            <a:endParaRPr lang="es-ES" b="1" dirty="0">
              <a:solidFill>
                <a:srgbClr val="002060"/>
              </a:solidFill>
              <a:latin typeface="Arial" panose="020B0604020202020204" pitchFamily="34" charset="0"/>
              <a:cs typeface="Arial" panose="020B0604020202020204" pitchFamily="34" charset="0"/>
            </a:endParaRPr>
          </a:p>
          <a:p>
            <a:pPr marL="0" indent="0" algn="just">
              <a:buNone/>
            </a:pPr>
            <a:endParaRPr lang="es-CO"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27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3891E6-8316-4218-B054-7B9F5269FF43}"/>
              </a:ext>
            </a:extLst>
          </p:cNvPr>
          <p:cNvSpPr>
            <a:spLocks noGrp="1"/>
          </p:cNvSpPr>
          <p:nvPr>
            <p:ph type="title"/>
          </p:nvPr>
        </p:nvSpPr>
        <p:spPr>
          <a:xfrm>
            <a:off x="1" y="0"/>
            <a:ext cx="12192000" cy="1024128"/>
          </a:xfrm>
        </p:spPr>
        <p:txBody>
          <a:bodyPr>
            <a:normAutofit/>
          </a:bodyPr>
          <a:lstStyle/>
          <a:p>
            <a:r>
              <a:rPr lang="es-CO" sz="2000" b="1" dirty="0">
                <a:solidFill>
                  <a:srgbClr val="FF0000"/>
                </a:solidFill>
                <a:latin typeface="Arial" panose="020B0604020202020204" pitchFamily="34" charset="0"/>
                <a:cs typeface="Arial" panose="020B0604020202020204" pitchFamily="34" charset="0"/>
                <a:hlinkClick r:id="rId2" action="ppaction://hlinkpres?slideindex=1&amp;slidetitle=">
                  <a:extLst>
                    <a:ext uri="{A12FA001-AC4F-418D-AE19-62706E023703}">
                      <ahyp:hlinkClr xmlns:ahyp="http://schemas.microsoft.com/office/drawing/2018/hyperlinkcolor" val="tx"/>
                    </a:ext>
                  </a:extLst>
                </a:hlinkClick>
              </a:rPr>
              <a:t>REFORMATRIBUTARIA:</a:t>
            </a:r>
            <a:br>
              <a:rPr lang="es-CO" sz="2000" b="1" dirty="0">
                <a:solidFill>
                  <a:srgbClr val="FF0000"/>
                </a:solidFill>
                <a:latin typeface="Arial" panose="020B0604020202020204" pitchFamily="34" charset="0"/>
                <a:cs typeface="Arial" panose="020B0604020202020204" pitchFamily="34" charset="0"/>
                <a:hlinkClick r:id="rId2" action="ppaction://hlinkpres?slideindex=1&amp;slidetitle=">
                  <a:extLst>
                    <a:ext uri="{A12FA001-AC4F-418D-AE19-62706E023703}">
                      <ahyp:hlinkClr xmlns:ahyp="http://schemas.microsoft.com/office/drawing/2018/hyperlinkcolor" val="tx"/>
                    </a:ext>
                  </a:extLst>
                </a:hlinkClick>
              </a:rPr>
            </a:br>
            <a:r>
              <a:rPr lang="es-CO" sz="2000" b="1" dirty="0">
                <a:solidFill>
                  <a:srgbClr val="FF0000"/>
                </a:solidFill>
                <a:latin typeface="Arial" panose="020B0604020202020204" pitchFamily="34" charset="0"/>
                <a:cs typeface="Arial" panose="020B0604020202020204" pitchFamily="34" charset="0"/>
                <a:hlinkClick r:id="rId2" action="ppaction://hlinkpres?slideindex=1&amp;slidetitle=">
                  <a:extLst>
                    <a:ext uri="{A12FA001-AC4F-418D-AE19-62706E023703}">
                      <ahyp:hlinkClr xmlns:ahyp="http://schemas.microsoft.com/office/drawing/2018/hyperlinkcolor" val="tx"/>
                    </a:ext>
                  </a:extLst>
                </a:hlinkClick>
              </a:rPr>
              <a:t>Ley 2155 del 14 de septiembre de 2021,POR LA CUAL SE XPIDE LA LEY DE “INVERSION SOCIAL” Y…  </a:t>
            </a:r>
            <a:endParaRPr lang="es-CO" sz="2000" b="1" dirty="0">
              <a:solidFill>
                <a:srgbClr val="FF0000"/>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F7EC2C01-C4D5-43F4-AA2D-29BDE5DFD13F}"/>
              </a:ext>
            </a:extLst>
          </p:cNvPr>
          <p:cNvSpPr>
            <a:spLocks noGrp="1"/>
          </p:cNvSpPr>
          <p:nvPr>
            <p:ph sz="half" idx="1"/>
          </p:nvPr>
        </p:nvSpPr>
        <p:spPr>
          <a:xfrm>
            <a:off x="109728" y="1179576"/>
            <a:ext cx="5986272" cy="5614416"/>
          </a:xfrm>
        </p:spPr>
        <p:txBody>
          <a:bodyPr>
            <a:normAutofit fontScale="55000" lnSpcReduction="20000"/>
          </a:bodyPr>
          <a:lstStyle/>
          <a:p>
            <a:pPr marL="0" indent="0" algn="just">
              <a:buNone/>
            </a:pPr>
            <a:r>
              <a:rPr lang="es-ES" sz="1900" b="1" dirty="0">
                <a:solidFill>
                  <a:srgbClr val="002060"/>
                </a:solidFill>
                <a:latin typeface="Arial" panose="020B0604020202020204" pitchFamily="34" charset="0"/>
                <a:cs typeface="Arial" panose="020B0604020202020204" pitchFamily="34" charset="0"/>
              </a:rPr>
              <a:t>2.13. Cual es la médula – NÚCLEO-de la reforma</a:t>
            </a:r>
            <a:r>
              <a:rPr lang="es-ES" sz="1900" dirty="0">
                <a:solidFill>
                  <a:schemeClr val="tx1"/>
                </a:solidFill>
                <a:latin typeface="Arial" panose="020B0604020202020204" pitchFamily="34" charset="0"/>
                <a:cs typeface="Arial" panose="020B0604020202020204" pitchFamily="34" charset="0"/>
              </a:rPr>
              <a:t>: </a:t>
            </a:r>
          </a:p>
          <a:p>
            <a:pPr algn="just"/>
            <a:r>
              <a:rPr lang="es-ES" sz="1900" dirty="0">
                <a:solidFill>
                  <a:schemeClr val="tx1"/>
                </a:solidFill>
                <a:latin typeface="Arial" panose="020B0604020202020204" pitchFamily="34" charset="0"/>
                <a:cs typeface="Arial" panose="020B0604020202020204" pitchFamily="34" charset="0"/>
              </a:rPr>
              <a:t>Se suponía que la reforma T. se hacia no tocando clase media, ni pensionados, no tocar asalariados…lo cual se oye muy bonito, pero…</a:t>
            </a:r>
          </a:p>
          <a:p>
            <a:pPr algn="just"/>
            <a:r>
              <a:rPr lang="es-ES" sz="1900" dirty="0">
                <a:solidFill>
                  <a:schemeClr val="tx1"/>
                </a:solidFill>
                <a:latin typeface="Arial" panose="020B0604020202020204" pitchFamily="34" charset="0"/>
                <a:cs typeface="Arial" panose="020B0604020202020204" pitchFamily="34" charset="0"/>
              </a:rPr>
              <a:t>El núcleo de la RT, se establece hasta el 2025, el impuesto de renta de las empresas –IMPORENTA- subirá unos puntos al 35%, lo que es importante, pues, la RT del 2019 planteaba que debía ir bajando, caída en renta; ahora, se para eso, y se dice mantener el impuesto de renta, sin quitar la rebaja que Carrasquilla les dio en 2019 = 6.5 billones de pesos.</a:t>
            </a:r>
          </a:p>
          <a:p>
            <a:pPr algn="just"/>
            <a:r>
              <a:rPr lang="es-ES" sz="1900" dirty="0">
                <a:solidFill>
                  <a:schemeClr val="tx1"/>
                </a:solidFill>
                <a:latin typeface="Arial" panose="020B0604020202020204" pitchFamily="34" charset="0"/>
                <a:cs typeface="Arial" panose="020B0604020202020204" pitchFamily="34" charset="0"/>
              </a:rPr>
              <a:t>Descuento del ICA industria y comercio, en los municipios, los empresarios pagan un impuesto de ICA y anteriormente podía descontarlo en la Renta, o sea, le paga al municipio el ICA y lo descuenta en Renta. En esa forma el Gob. </a:t>
            </a:r>
            <a:r>
              <a:rPr lang="es-ES" sz="1900" dirty="0" err="1">
                <a:solidFill>
                  <a:schemeClr val="tx1"/>
                </a:solidFill>
                <a:latin typeface="Arial" panose="020B0604020202020204" pitchFamily="34" charset="0"/>
                <a:cs typeface="Arial" panose="020B0604020202020204" pitchFamily="34" charset="0"/>
              </a:rPr>
              <a:t>Nal</a:t>
            </a:r>
            <a:r>
              <a:rPr lang="es-ES" sz="1900" dirty="0">
                <a:solidFill>
                  <a:schemeClr val="tx1"/>
                </a:solidFill>
                <a:latin typeface="Arial" panose="020B0604020202020204" pitchFamily="34" charset="0"/>
                <a:cs typeface="Arial" panose="020B0604020202020204" pitchFamily="34" charset="0"/>
              </a:rPr>
              <a:t> renunciaba a unos ingresos, ahora, podrá descontar el 50% y pagar el 50% …ahora quien paga los platos rotos: los municipios-.</a:t>
            </a:r>
          </a:p>
          <a:p>
            <a:pPr algn="just"/>
            <a:r>
              <a:rPr lang="es-ES" sz="1900" dirty="0">
                <a:solidFill>
                  <a:schemeClr val="tx1"/>
                </a:solidFill>
                <a:latin typeface="Arial" panose="020B0604020202020204" pitchFamily="34" charset="0"/>
                <a:cs typeface="Arial" panose="020B0604020202020204" pitchFamily="34" charset="0"/>
              </a:rPr>
              <a:t>Sobretasa a los Bancos. El 3% por encima del impuesto de renta deben pagarla las entidades financieras en los próximos años, dicha norma fue demandada por Asobancaria por el derecho a la igualdad porque la banca va a pagar mas que la industrias. La CORTE LA DECLARA EXEQUIBLE.</a:t>
            </a:r>
          </a:p>
          <a:p>
            <a:pPr algn="just"/>
            <a:r>
              <a:rPr lang="es-ES" sz="1900" dirty="0">
                <a:solidFill>
                  <a:schemeClr val="tx1"/>
                </a:solidFill>
                <a:latin typeface="Arial" panose="020B0604020202020204" pitchFamily="34" charset="0"/>
                <a:cs typeface="Arial" panose="020B0604020202020204" pitchFamily="34" charset="0"/>
              </a:rPr>
              <a:t>ANDI, dice que acepta estos impuestos y Carrasquilla no acepto.  Los empresarios y la Banca aceptan esto  para que no se toquen la 225 exenciones. </a:t>
            </a:r>
          </a:p>
          <a:p>
            <a:pPr marL="0" indent="0" algn="just">
              <a:buNone/>
            </a:pPr>
            <a:r>
              <a:rPr lang="es-ES" sz="1900" b="1" dirty="0">
                <a:solidFill>
                  <a:srgbClr val="002060"/>
                </a:solidFill>
                <a:latin typeface="Arial" panose="020B0604020202020204" pitchFamily="34" charset="0"/>
                <a:cs typeface="Arial" panose="020B0604020202020204" pitchFamily="34" charset="0"/>
              </a:rPr>
              <a:t>2.14. Agregaron, omitió y negó:</a:t>
            </a:r>
          </a:p>
          <a:p>
            <a:pPr marL="0" indent="0" algn="just">
              <a:buNone/>
            </a:pPr>
            <a:endParaRPr lang="es-ES" sz="1900" dirty="0">
              <a:solidFill>
                <a:schemeClr val="tx1"/>
              </a:solidFill>
              <a:latin typeface="Arial" panose="020B0604020202020204" pitchFamily="34" charset="0"/>
              <a:cs typeface="Arial" panose="020B0604020202020204" pitchFamily="34" charset="0"/>
            </a:endParaRPr>
          </a:p>
          <a:p>
            <a:pPr algn="just"/>
            <a:r>
              <a:rPr lang="es-ES" sz="1900" dirty="0">
                <a:solidFill>
                  <a:schemeClr val="tx1"/>
                </a:solidFill>
                <a:latin typeface="Arial" panose="020B0604020202020204" pitchFamily="34" charset="0"/>
                <a:cs typeface="Arial" panose="020B0604020202020204" pitchFamily="34" charset="0"/>
              </a:rPr>
              <a:t>Gobierno y mayoría del Congreso de la R. elimina la geo referenciación. Predios y geo referenciación, el sitio del predio, para hacerle seguimiento y registrarlo.</a:t>
            </a:r>
          </a:p>
          <a:p>
            <a:pPr algn="just"/>
            <a:r>
              <a:rPr lang="es-ES" sz="1900" dirty="0">
                <a:solidFill>
                  <a:schemeClr val="tx1"/>
                </a:solidFill>
                <a:latin typeface="Arial" panose="020B0604020202020204" pitchFamily="34" charset="0"/>
                <a:cs typeface="Arial" panose="020B0604020202020204" pitchFamily="34" charset="0"/>
              </a:rPr>
              <a:t>Catastro rural: 51%  no tienen títulos.</a:t>
            </a:r>
          </a:p>
          <a:p>
            <a:pPr algn="just"/>
            <a:r>
              <a:rPr lang="es-ES" sz="1900" dirty="0">
                <a:solidFill>
                  <a:schemeClr val="tx1"/>
                </a:solidFill>
                <a:latin typeface="Arial" panose="020B0604020202020204" pitchFamily="34" charset="0"/>
                <a:cs typeface="Arial" panose="020B0604020202020204" pitchFamily="34" charset="0"/>
              </a:rPr>
              <a:t>Los K fugados, pueden traerlos o repatriar-normalización- y pagan el 50% si lo dejan 2 años.  Como salió la plata y porque salió la plata, no hay control a la fuga de k y premia a los que lo hacen.</a:t>
            </a:r>
          </a:p>
          <a:p>
            <a:pPr algn="just"/>
            <a:r>
              <a:rPr lang="es-ES" sz="1900" dirty="0">
                <a:solidFill>
                  <a:schemeClr val="tx1"/>
                </a:solidFill>
                <a:latin typeface="Arial" panose="020B0604020202020204" pitchFamily="34" charset="0"/>
                <a:cs typeface="Arial" panose="020B0604020202020204" pitchFamily="34" charset="0"/>
              </a:rPr>
              <a:t>Gobierno y mayoría del Congreso de la R. elimina impuesto ambiental. Este ministro no lo menciona…OJ: cambio climático. Tema plásticos. </a:t>
            </a:r>
          </a:p>
          <a:p>
            <a:pPr algn="just"/>
            <a:r>
              <a:rPr lang="es-ES" sz="1900" dirty="0">
                <a:solidFill>
                  <a:schemeClr val="tx1"/>
                </a:solidFill>
                <a:latin typeface="Arial" panose="020B0604020202020204" pitchFamily="34" charset="0"/>
                <a:cs typeface="Arial" panose="020B0604020202020204" pitchFamily="34" charset="0"/>
              </a:rPr>
              <a:t>Ley contra la comida chatarra: No aparece el impuesto a las bebidas azucaradas.</a:t>
            </a:r>
          </a:p>
          <a:p>
            <a:pPr marL="0" indent="0" algn="just">
              <a:buNone/>
            </a:pPr>
            <a:endParaRPr lang="es-ES" sz="1900" dirty="0">
              <a:solidFill>
                <a:schemeClr val="tx1"/>
              </a:solidFill>
              <a:latin typeface="Arial" panose="020B0604020202020204" pitchFamily="34" charset="0"/>
              <a:cs typeface="Arial" panose="020B0604020202020204" pitchFamily="34" charset="0"/>
            </a:endParaRPr>
          </a:p>
          <a:p>
            <a:pPr marL="0" indent="0" algn="just">
              <a:buNone/>
            </a:pPr>
            <a:endParaRPr lang="es-ES" sz="1900" dirty="0">
              <a:solidFill>
                <a:schemeClr val="tx1"/>
              </a:solidFill>
              <a:latin typeface="Arial" panose="020B0604020202020204" pitchFamily="34" charset="0"/>
              <a:cs typeface="Arial" panose="020B0604020202020204" pitchFamily="34" charset="0"/>
            </a:endParaRPr>
          </a:p>
        </p:txBody>
      </p:sp>
      <p:sp>
        <p:nvSpPr>
          <p:cNvPr id="4" name="Marcador de contenido 3">
            <a:extLst>
              <a:ext uri="{FF2B5EF4-FFF2-40B4-BE49-F238E27FC236}">
                <a16:creationId xmlns:a16="http://schemas.microsoft.com/office/drawing/2014/main" id="{25BE566A-1B0C-4B97-BF45-22F6BAD69D1C}"/>
              </a:ext>
            </a:extLst>
          </p:cNvPr>
          <p:cNvSpPr>
            <a:spLocks noGrp="1"/>
          </p:cNvSpPr>
          <p:nvPr>
            <p:ph sz="half" idx="2"/>
          </p:nvPr>
        </p:nvSpPr>
        <p:spPr>
          <a:xfrm>
            <a:off x="6525768" y="1179576"/>
            <a:ext cx="5236464" cy="5678424"/>
          </a:xfrm>
        </p:spPr>
        <p:txBody>
          <a:bodyPr>
            <a:normAutofit fontScale="55000" lnSpcReduction="20000"/>
          </a:bodyPr>
          <a:lstStyle/>
          <a:p>
            <a:pPr marL="0" indent="0" algn="just">
              <a:buNone/>
            </a:pPr>
            <a:r>
              <a:rPr lang="es-CO" sz="2500" b="1" dirty="0">
                <a:solidFill>
                  <a:srgbClr val="002060"/>
                </a:solidFill>
                <a:latin typeface="Arial" panose="020B0604020202020204" pitchFamily="34" charset="0"/>
                <a:cs typeface="Arial" panose="020B0604020202020204" pitchFamily="34" charset="0"/>
              </a:rPr>
              <a:t>2.15. Empleo:</a:t>
            </a:r>
          </a:p>
          <a:p>
            <a:pPr algn="just"/>
            <a:r>
              <a:rPr lang="es-CO" sz="2500" dirty="0">
                <a:solidFill>
                  <a:schemeClr val="tx1"/>
                </a:solidFill>
                <a:latin typeface="Arial" panose="020B0604020202020204" pitchFamily="34" charset="0"/>
                <a:cs typeface="Arial" panose="020B0604020202020204" pitchFamily="34" charset="0"/>
              </a:rPr>
              <a:t>Para apoyar el empleo en pandemia el gobierno le dará el 25% SMLV a quienes contraten a jóvenes menores de 28 años 18 a 28 años-.</a:t>
            </a:r>
          </a:p>
          <a:p>
            <a:pPr algn="just"/>
            <a:r>
              <a:rPr lang="es-CO" sz="2500" dirty="0">
                <a:solidFill>
                  <a:schemeClr val="tx1"/>
                </a:solidFill>
                <a:latin typeface="Arial" panose="020B0604020202020204" pitchFamily="34" charset="0"/>
                <a:cs typeface="Arial" panose="020B0604020202020204" pitchFamily="34" charset="0"/>
              </a:rPr>
              <a:t>Se exime de IVA  a bares y restaurantes.  </a:t>
            </a:r>
          </a:p>
          <a:p>
            <a:pPr algn="just"/>
            <a:r>
              <a:rPr lang="es-CO" sz="2500" dirty="0">
                <a:solidFill>
                  <a:schemeClr val="tx1"/>
                </a:solidFill>
                <a:latin typeface="Arial" panose="020B0604020202020204" pitchFamily="34" charset="0"/>
                <a:cs typeface="Arial" panose="020B0604020202020204" pitchFamily="34" charset="0"/>
              </a:rPr>
              <a:t>Transmilenio y transportes masivos quebrados… ayudas económica.</a:t>
            </a:r>
          </a:p>
          <a:p>
            <a:pPr algn="just"/>
            <a:r>
              <a:rPr lang="es-CO" sz="2500" dirty="0">
                <a:solidFill>
                  <a:schemeClr val="tx1"/>
                </a:solidFill>
                <a:latin typeface="Arial" panose="020B0604020202020204" pitchFamily="34" charset="0"/>
                <a:cs typeface="Arial" panose="020B0604020202020204" pitchFamily="34" charset="0"/>
              </a:rPr>
              <a:t>Multa de transito…amnistía.</a:t>
            </a:r>
          </a:p>
          <a:p>
            <a:pPr algn="just"/>
            <a:endParaRPr lang="es-CO" sz="2500" dirty="0">
              <a:solidFill>
                <a:schemeClr val="tx1"/>
              </a:solidFill>
              <a:latin typeface="Arial" panose="020B0604020202020204" pitchFamily="34" charset="0"/>
              <a:cs typeface="Arial" panose="020B0604020202020204" pitchFamily="34" charset="0"/>
            </a:endParaRPr>
          </a:p>
          <a:p>
            <a:pPr marL="0" indent="0" algn="just">
              <a:buNone/>
            </a:pPr>
            <a:r>
              <a:rPr lang="es-ES" sz="2500" b="1" i="1" dirty="0">
                <a:solidFill>
                  <a:schemeClr val="tx1"/>
                </a:solidFill>
                <a:latin typeface="Arial" panose="020B0604020202020204" pitchFamily="34" charset="0"/>
                <a:cs typeface="Arial" panose="020B0604020202020204" pitchFamily="34" charset="0"/>
              </a:rPr>
              <a:t>2.16. </a:t>
            </a:r>
            <a:r>
              <a:rPr lang="es-ES" sz="2500" b="1" i="1" dirty="0">
                <a:solidFill>
                  <a:srgbClr val="002060"/>
                </a:solidFill>
                <a:latin typeface="Arial" panose="020B0604020202020204" pitchFamily="34" charset="0"/>
                <a:cs typeface="Arial" panose="020B0604020202020204" pitchFamily="34" charset="0"/>
              </a:rPr>
              <a:t>SUPRIMIR, FUSIONAR, REESTRUCTURAR, MODIFICAR, entidades, organismos y dependencias, de la rama ejecutiva del poder publico nacional; disponer la fusión, escisión o disolución y consiguiente liquidación de entidades publicas, sociedades de economía  mixtas, sociedades descentralizadas, asociaciones de entidades publicas en las cuales exista participación del orden nacional; realizar modificaciones presupuestales</a:t>
            </a:r>
            <a:r>
              <a:rPr lang="es-ES" sz="2500" b="1" i="1" dirty="0">
                <a:solidFill>
                  <a:schemeClr val="tx1"/>
                </a:solidFill>
                <a:latin typeface="Arial" panose="020B0604020202020204" pitchFamily="34" charset="0"/>
                <a:cs typeface="Arial" panose="020B0604020202020204" pitchFamily="34" charset="0"/>
              </a:rPr>
              <a:t>.</a:t>
            </a:r>
          </a:p>
          <a:p>
            <a:pPr marL="0" indent="0" algn="just">
              <a:buNone/>
            </a:pPr>
            <a:endParaRPr lang="es-ES" sz="2500" dirty="0">
              <a:solidFill>
                <a:schemeClr val="tx1"/>
              </a:solidFill>
              <a:latin typeface="Arial" panose="020B0604020202020204" pitchFamily="34" charset="0"/>
              <a:cs typeface="Arial" panose="020B0604020202020204" pitchFamily="34" charset="0"/>
            </a:endParaRPr>
          </a:p>
          <a:p>
            <a:pPr marL="0" indent="0" algn="just">
              <a:buNone/>
            </a:pPr>
            <a:r>
              <a:rPr lang="es-ES" sz="2000" dirty="0">
                <a:solidFill>
                  <a:schemeClr val="tx1"/>
                </a:solidFill>
                <a:latin typeface="Arial" panose="020B0604020202020204" pitchFamily="34" charset="0"/>
                <a:cs typeface="Arial" panose="020B0604020202020204" pitchFamily="34" charset="0"/>
              </a:rPr>
              <a:t> </a:t>
            </a:r>
          </a:p>
          <a:p>
            <a:pPr marL="0" indent="0" algn="just">
              <a:buNone/>
            </a:pPr>
            <a:endParaRPr lang="es-ES" b="1" dirty="0">
              <a:solidFill>
                <a:srgbClr val="002060"/>
              </a:solidFill>
              <a:latin typeface="Arial" panose="020B0604020202020204" pitchFamily="34" charset="0"/>
              <a:cs typeface="Arial" panose="020B0604020202020204" pitchFamily="34" charset="0"/>
            </a:endParaRPr>
          </a:p>
          <a:p>
            <a:pPr marL="0" indent="0" algn="just">
              <a:buNone/>
            </a:pPr>
            <a:endParaRPr lang="es-CO"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657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267C5B-8101-406A-BE23-30764D48F224}"/>
              </a:ext>
            </a:extLst>
          </p:cNvPr>
          <p:cNvSpPr>
            <a:spLocks noGrp="1"/>
          </p:cNvSpPr>
          <p:nvPr>
            <p:ph type="title"/>
          </p:nvPr>
        </p:nvSpPr>
        <p:spPr>
          <a:xfrm>
            <a:off x="1346071" y="0"/>
            <a:ext cx="9512429" cy="1199626"/>
          </a:xfrm>
        </p:spPr>
        <p:txBody>
          <a:bodyPr>
            <a:normAutofit fontScale="90000"/>
          </a:bodyPr>
          <a:lstStyle/>
          <a:p>
            <a:br>
              <a:rPr lang="es-ES" sz="2800" b="1" dirty="0">
                <a:solidFill>
                  <a:srgbClr val="C00000"/>
                </a:solidFill>
                <a:latin typeface="Arial" panose="020B0604020202020204" pitchFamily="34" charset="0"/>
                <a:cs typeface="Arial" panose="020B0604020202020204" pitchFamily="34" charset="0"/>
              </a:rPr>
            </a:br>
            <a:br>
              <a:rPr lang="es-ES" sz="2800" b="1" dirty="0">
                <a:solidFill>
                  <a:srgbClr val="C00000"/>
                </a:solidFill>
                <a:latin typeface="Arial" panose="020B0604020202020204" pitchFamily="34" charset="0"/>
                <a:cs typeface="Arial" panose="020B0604020202020204" pitchFamily="34" charset="0"/>
              </a:rPr>
            </a:br>
            <a:br>
              <a:rPr lang="es-ES" sz="2800" b="1" dirty="0">
                <a:solidFill>
                  <a:srgbClr val="C00000"/>
                </a:solidFill>
                <a:latin typeface="Arial" panose="020B0604020202020204" pitchFamily="34" charset="0"/>
                <a:cs typeface="Arial" panose="020B0604020202020204" pitchFamily="34" charset="0"/>
              </a:rPr>
            </a:br>
            <a:br>
              <a:rPr lang="es-ES" sz="2800" b="1" dirty="0">
                <a:solidFill>
                  <a:srgbClr val="C00000"/>
                </a:solidFill>
                <a:latin typeface="Arial" panose="020B0604020202020204" pitchFamily="34" charset="0"/>
                <a:cs typeface="Arial" panose="020B0604020202020204" pitchFamily="34" charset="0"/>
              </a:rPr>
            </a:br>
            <a:r>
              <a:rPr lang="es-ES" sz="2800" b="1" dirty="0">
                <a:solidFill>
                  <a:srgbClr val="C00000"/>
                </a:solidFill>
                <a:latin typeface="Arial" panose="020B0604020202020204" pitchFamily="34" charset="0"/>
                <a:cs typeface="Arial" panose="020B0604020202020204" pitchFamily="34" charset="0"/>
              </a:rPr>
              <a:t>Necesidad de un proceso de reforma estructural de la tributación</a:t>
            </a:r>
            <a:br>
              <a:rPr lang="es-ES" sz="2800" b="1" dirty="0">
                <a:solidFill>
                  <a:srgbClr val="C00000"/>
                </a:solidFill>
                <a:latin typeface="Arial" panose="020B0604020202020204" pitchFamily="34" charset="0"/>
                <a:cs typeface="Arial" panose="020B0604020202020204" pitchFamily="34" charset="0"/>
              </a:rPr>
            </a:br>
            <a:endParaRPr lang="es-CO" sz="2800" b="1" dirty="0">
              <a:solidFill>
                <a:srgbClr val="C00000"/>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703294A8-39E5-479F-A2D6-2E4962000957}"/>
              </a:ext>
            </a:extLst>
          </p:cNvPr>
          <p:cNvSpPr>
            <a:spLocks noGrp="1"/>
          </p:cNvSpPr>
          <p:nvPr>
            <p:ph sz="half" idx="1"/>
          </p:nvPr>
        </p:nvSpPr>
        <p:spPr>
          <a:xfrm>
            <a:off x="909758" y="1375719"/>
            <a:ext cx="5031521" cy="5482281"/>
          </a:xfrm>
        </p:spPr>
        <p:txBody>
          <a:bodyPr>
            <a:normAutofit fontScale="92500" lnSpcReduction="10000"/>
          </a:bodyPr>
          <a:lstStyle/>
          <a:p>
            <a:pPr marL="457200" indent="-457200" algn="just">
              <a:buAutoNum type="arabicPeriod"/>
            </a:pPr>
            <a:r>
              <a:rPr lang="es-ES" sz="1600" b="1" dirty="0">
                <a:solidFill>
                  <a:srgbClr val="002060"/>
                </a:solidFill>
                <a:latin typeface="Arial" panose="020B0604020202020204" pitchFamily="34" charset="0"/>
                <a:cs typeface="Arial" panose="020B0604020202020204" pitchFamily="34" charset="0"/>
              </a:rPr>
              <a:t>La crisis multidimensional que caracteriza el momento a nivel mundial y sus repercusiones en lo nacional</a:t>
            </a:r>
            <a:r>
              <a:rPr lang="es-ES" sz="1600" dirty="0">
                <a:latin typeface="Arial" panose="020B0604020202020204" pitchFamily="34" charset="0"/>
                <a:cs typeface="Arial" panose="020B0604020202020204" pitchFamily="34" charset="0"/>
              </a:rPr>
              <a:t>.</a:t>
            </a:r>
          </a:p>
          <a:p>
            <a:pPr algn="just"/>
            <a:r>
              <a:rPr lang="es-ES" sz="1600" dirty="0">
                <a:latin typeface="Arial" panose="020B0604020202020204" pitchFamily="34" charset="0"/>
                <a:cs typeface="Arial" panose="020B0604020202020204" pitchFamily="34" charset="0"/>
              </a:rPr>
              <a:t>Los intereses del gobierno y régimen político. </a:t>
            </a:r>
          </a:p>
          <a:p>
            <a:pPr algn="just"/>
            <a:r>
              <a:rPr lang="es-ES" sz="1600" dirty="0">
                <a:latin typeface="Arial" panose="020B0604020202020204" pitchFamily="34" charset="0"/>
                <a:cs typeface="Arial" panose="020B0604020202020204" pitchFamily="34" charset="0"/>
              </a:rPr>
              <a:t>Reactivación Económica VS Vida, democracia, paz, salud, educación, trabajo digno y contra la corrupción.</a:t>
            </a:r>
          </a:p>
          <a:p>
            <a:pPr algn="just"/>
            <a:r>
              <a:rPr lang="es-ES" sz="1600" dirty="0">
                <a:latin typeface="Arial" panose="020B0604020202020204" pitchFamily="34" charset="0"/>
                <a:cs typeface="Arial" panose="020B0604020202020204" pitchFamily="34" charset="0"/>
              </a:rPr>
              <a:t>Agravamiento del déficit estructural de las finanzas públicas del país en 2020 a raíz tanto de la pérdida de ingresos fiscales con la crisis –recesión- económica, que se profundiza por la pandemia del covid-19 y la estrategia e confinamiento para reducir la velocidad de contagio del virus y evitar el colapso del sistema sanitario, como de la exigencia de aumento del gasto público para atender prioridades de índole social, sanitaria y económica (del aparato productivo, entre otros).</a:t>
            </a:r>
          </a:p>
          <a:p>
            <a:pPr algn="just"/>
            <a:r>
              <a:rPr lang="es-ES" sz="1600" dirty="0">
                <a:latin typeface="Arial" panose="020B0604020202020204" pitchFamily="34" charset="0"/>
                <a:cs typeface="Arial" panose="020B0604020202020204" pitchFamily="34" charset="0"/>
              </a:rPr>
              <a:t>La corrupción.</a:t>
            </a:r>
          </a:p>
          <a:p>
            <a:pPr marL="0" indent="0" algn="r">
              <a:buNone/>
            </a:pPr>
            <a:r>
              <a:rPr lang="es-ES" sz="1100" dirty="0">
                <a:solidFill>
                  <a:srgbClr val="FF0000"/>
                </a:solidFill>
                <a:latin typeface="Arial" panose="020B0604020202020204" pitchFamily="34" charset="0"/>
                <a:cs typeface="Arial" panose="020B0604020202020204" pitchFamily="34" charset="0"/>
              </a:rPr>
              <a:t>Bibliografía: Elementos extractados principalmente de: Algunos principios básicos sobre un proceso de reforma estructural </a:t>
            </a:r>
            <a:br>
              <a:rPr lang="es-ES" sz="1100" dirty="0">
                <a:solidFill>
                  <a:srgbClr val="FF0000"/>
                </a:solidFill>
                <a:latin typeface="Arial" panose="020B0604020202020204" pitchFamily="34" charset="0"/>
                <a:cs typeface="Arial" panose="020B0604020202020204" pitchFamily="34" charset="0"/>
              </a:rPr>
            </a:br>
            <a:r>
              <a:rPr lang="es-ES" sz="1100" dirty="0">
                <a:solidFill>
                  <a:srgbClr val="FF0000"/>
                </a:solidFill>
                <a:latin typeface="Arial" panose="020B0604020202020204" pitchFamily="34" charset="0"/>
                <a:cs typeface="Arial" panose="020B0604020202020204" pitchFamily="34" charset="0"/>
              </a:rPr>
              <a:t>de la tributación en Colombia </a:t>
            </a:r>
            <a:br>
              <a:rPr lang="es-ES" sz="1100" dirty="0">
                <a:solidFill>
                  <a:srgbClr val="FF0000"/>
                </a:solidFill>
                <a:latin typeface="Arial" panose="020B0604020202020204" pitchFamily="34" charset="0"/>
                <a:cs typeface="Arial" panose="020B0604020202020204" pitchFamily="34" charset="0"/>
              </a:rPr>
            </a:br>
            <a:r>
              <a:rPr lang="es-ES" sz="1100" dirty="0">
                <a:solidFill>
                  <a:srgbClr val="FF0000"/>
                </a:solidFill>
                <a:latin typeface="Arial" panose="020B0604020202020204" pitchFamily="34" charset="0"/>
                <a:cs typeface="Arial" panose="020B0604020202020204" pitchFamily="34" charset="0"/>
              </a:rPr>
              <a:t>Por: Luis Jorge </a:t>
            </a:r>
            <a:r>
              <a:rPr lang="es-ES" sz="1100" dirty="0" err="1">
                <a:solidFill>
                  <a:srgbClr val="FF0000"/>
                </a:solidFill>
                <a:latin typeface="Arial" panose="020B0604020202020204" pitchFamily="34" charset="0"/>
                <a:cs typeface="Arial" panose="020B0604020202020204" pitchFamily="34" charset="0"/>
              </a:rPr>
              <a:t>GaraySalamanca</a:t>
            </a:r>
            <a:r>
              <a:rPr lang="es-ES" sz="1100" dirty="0">
                <a:solidFill>
                  <a:srgbClr val="FF0000"/>
                </a:solidFill>
                <a:latin typeface="Arial" panose="020B0604020202020204" pitchFamily="34" charset="0"/>
                <a:cs typeface="Arial" panose="020B0604020202020204" pitchFamily="34" charset="0"/>
              </a:rPr>
              <a:t> y Jorge Enrique Espitia Zamora</a:t>
            </a:r>
            <a:br>
              <a:rPr lang="es-ES" sz="1100" dirty="0">
                <a:solidFill>
                  <a:srgbClr val="FF0000"/>
                </a:solidFill>
                <a:latin typeface="Arial" panose="020B0604020202020204" pitchFamily="34" charset="0"/>
                <a:cs typeface="Arial" panose="020B0604020202020204" pitchFamily="34" charset="0"/>
              </a:rPr>
            </a:br>
            <a:r>
              <a:rPr lang="es-ES" sz="1100" dirty="0">
                <a:solidFill>
                  <a:srgbClr val="FF0000"/>
                </a:solidFill>
                <a:latin typeface="Arial" panose="020B0604020202020204" pitchFamily="34" charset="0"/>
                <a:cs typeface="Arial" panose="020B0604020202020204" pitchFamily="34" charset="0"/>
              </a:rPr>
              <a:t>									 Bogotá, abril 14 de 2021</a:t>
            </a:r>
            <a:br>
              <a:rPr lang="es-ES" sz="1100" dirty="0">
                <a:latin typeface="Arial" panose="020B0604020202020204" pitchFamily="34" charset="0"/>
                <a:cs typeface="Arial" panose="020B0604020202020204" pitchFamily="34" charset="0"/>
              </a:rPr>
            </a:br>
            <a:endParaRPr lang="es-CO" sz="1100" dirty="0">
              <a:latin typeface="Arial" panose="020B0604020202020204" pitchFamily="34" charset="0"/>
              <a:cs typeface="Arial" panose="020B0604020202020204" pitchFamily="34" charset="0"/>
            </a:endParaRPr>
          </a:p>
        </p:txBody>
      </p:sp>
      <p:sp>
        <p:nvSpPr>
          <p:cNvPr id="4" name="Marcador de contenido 3">
            <a:extLst>
              <a:ext uri="{FF2B5EF4-FFF2-40B4-BE49-F238E27FC236}">
                <a16:creationId xmlns:a16="http://schemas.microsoft.com/office/drawing/2014/main" id="{BF715DE0-6BD9-4D8B-995F-B7A2092CE6FB}"/>
              </a:ext>
            </a:extLst>
          </p:cNvPr>
          <p:cNvSpPr>
            <a:spLocks noGrp="1"/>
          </p:cNvSpPr>
          <p:nvPr>
            <p:ph sz="half" idx="2"/>
          </p:nvPr>
        </p:nvSpPr>
        <p:spPr>
          <a:xfrm>
            <a:off x="6265408" y="1375720"/>
            <a:ext cx="5016834" cy="5173361"/>
          </a:xfrm>
        </p:spPr>
        <p:txBody>
          <a:bodyPr>
            <a:normAutofit fontScale="92500" lnSpcReduction="10000"/>
          </a:bodyPr>
          <a:lstStyle/>
          <a:p>
            <a:pPr marL="0" indent="0" algn="just">
              <a:buNone/>
            </a:pPr>
            <a:r>
              <a:rPr lang="es-ES" sz="1600" b="1" dirty="0">
                <a:solidFill>
                  <a:srgbClr val="002060"/>
                </a:solidFill>
                <a:latin typeface="Arial" panose="020B0604020202020204" pitchFamily="34" charset="0"/>
                <a:cs typeface="Arial" panose="020B0604020202020204" pitchFamily="34" charset="0"/>
              </a:rPr>
              <a:t>2. El momento hace necesario emprender reformas a la tributación en Colombia de carácter estructural para promover unas condiciones favorables a la inclusión social, la erradicación de las raíces de la pobreza y la desigualdad social, la equidad intra- e inter-generacional, el crecimiento-desarrollo económico en un ambiente de estabilidad macroeconómica y sustentabilidad social y ecológica en el mediano y largo plazo</a:t>
            </a:r>
            <a:r>
              <a:rPr lang="es-ES" sz="1600" b="1" dirty="0">
                <a:latin typeface="Arial" panose="020B0604020202020204" pitchFamily="34" charset="0"/>
                <a:cs typeface="Arial" panose="020B0604020202020204" pitchFamily="34" charset="0"/>
              </a:rPr>
              <a:t>.</a:t>
            </a:r>
          </a:p>
          <a:p>
            <a:pPr marL="0" indent="0" algn="just">
              <a:buNone/>
            </a:pPr>
            <a:r>
              <a:rPr lang="es-ES" sz="1600" b="1" dirty="0">
                <a:solidFill>
                  <a:srgbClr val="002060"/>
                </a:solidFill>
                <a:latin typeface="Arial" panose="020B0604020202020204" pitchFamily="34" charset="0"/>
                <a:cs typeface="Arial" panose="020B0604020202020204" pitchFamily="34" charset="0"/>
              </a:rPr>
              <a:t>3. Se debe emprender un proceso de reforma estructural tributario durante un periodo multianual de cuatro a cinco años debidamente especificado desde un comienzo para cada una de sus diversas fases de implantación </a:t>
            </a:r>
            <a:r>
              <a:rPr lang="es-ES" sz="1600" b="1" dirty="0">
                <a:latin typeface="Arial" panose="020B0604020202020204" pitchFamily="34" charset="0"/>
                <a:cs typeface="Arial" panose="020B0604020202020204" pitchFamily="34" charset="0"/>
              </a:rPr>
              <a:t>. Estructura tributaria vigente como el marcado sesgo pro rico de componentes básicos en la tributación y el rezago de la presión tributaria para responder a las exigencias del avance hacia un “Estado Social de Derecho”. </a:t>
            </a:r>
            <a:endParaRPr lang="es-CO"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388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1999" cy="1120346"/>
          </a:xfrm>
        </p:spPr>
        <p:txBody>
          <a:bodyPr>
            <a:normAutofit/>
          </a:bodyPr>
          <a:lstStyle/>
          <a:p>
            <a:r>
              <a:rPr lang="es-ES" sz="2800" b="1" dirty="0">
                <a:solidFill>
                  <a:srgbClr val="C00000"/>
                </a:solidFill>
                <a:latin typeface="Arial" panose="020B0604020202020204" pitchFamily="34" charset="0"/>
                <a:cs typeface="Arial" panose="020B0604020202020204" pitchFamily="34" charset="0"/>
              </a:rPr>
              <a:t>Principios rectores de un proceso de reforma de la tributación </a:t>
            </a:r>
            <a:endParaRPr lang="es-CO" sz="2800" b="1" dirty="0">
              <a:solidFill>
                <a:srgbClr val="C00000"/>
              </a:solidFill>
              <a:latin typeface="Arial" panose="020B0604020202020204" pitchFamily="34" charset="0"/>
              <a:cs typeface="Arial" panose="020B0604020202020204" pitchFamily="34" charset="0"/>
            </a:endParaRPr>
          </a:p>
        </p:txBody>
      </p:sp>
      <p:sp>
        <p:nvSpPr>
          <p:cNvPr id="3" name="Marcador de contenido 2"/>
          <p:cNvSpPr>
            <a:spLocks noGrp="1"/>
          </p:cNvSpPr>
          <p:nvPr>
            <p:ph sz="half" idx="1"/>
          </p:nvPr>
        </p:nvSpPr>
        <p:spPr>
          <a:xfrm>
            <a:off x="0" y="1120347"/>
            <a:ext cx="5696988" cy="5737654"/>
          </a:xfrm>
        </p:spPr>
        <p:txBody>
          <a:bodyPr>
            <a:normAutofit/>
          </a:bodyPr>
          <a:lstStyle/>
          <a:p>
            <a:pPr marL="0" indent="0" algn="just">
              <a:buNone/>
            </a:pPr>
            <a:r>
              <a:rPr lang="es-ES" sz="1600" dirty="0">
                <a:latin typeface="Arial" panose="020B0604020202020204" pitchFamily="34" charset="0"/>
                <a:cs typeface="Arial" panose="020B0604020202020204" pitchFamily="34" charset="0"/>
              </a:rPr>
              <a:t>1. Enmarcar rigurosamente todo proceso de reforma de la tributación bajo los principios constitucionales de equidad, progresividad y eficiencia y transparencia tributarias en el marco de un Estado Social de Derecho que pregona por la promoción efectiva de</a:t>
            </a:r>
          </a:p>
          <a:p>
            <a:pPr marL="0" indent="0" algn="just">
              <a:buNone/>
            </a:pPr>
            <a:r>
              <a:rPr lang="es-ES" sz="1600" dirty="0">
                <a:latin typeface="Arial" panose="020B0604020202020204" pitchFamily="34" charset="0"/>
                <a:cs typeface="Arial" panose="020B0604020202020204" pitchFamily="34" charset="0"/>
              </a:rPr>
              <a:t>condiciones de igualdad y equiparación de oportunidades para todos los miembros de la sociedad. Estatuto Tributario prevaleciente que atentan contra estos principios constitucionales</a:t>
            </a:r>
          </a:p>
          <a:p>
            <a:pPr marL="0" indent="0" algn="just">
              <a:buNone/>
            </a:pPr>
            <a:r>
              <a:rPr lang="es-ES" sz="1600" dirty="0">
                <a:latin typeface="Arial" panose="020B0604020202020204" pitchFamily="34" charset="0"/>
                <a:cs typeface="Arial" panose="020B0604020202020204" pitchFamily="34" charset="0"/>
              </a:rPr>
              <a:t>2. Desmontar gradualmente aquellos beneficios tributarios, que son utilizados mayormente a su favor por, personas naturales y jurídicas de altos ingresos y patrimonio. Es decir, avanzar en la eliminación del marcado sesgo pro rico de los beneficios tributarios en el país. </a:t>
            </a:r>
            <a:r>
              <a:rPr lang="es-ES" sz="1600" i="1" dirty="0">
                <a:solidFill>
                  <a:srgbClr val="002060"/>
                </a:solidFill>
                <a:latin typeface="Arial" panose="020B0604020202020204" pitchFamily="34" charset="0"/>
                <a:cs typeface="Arial" panose="020B0604020202020204" pitchFamily="34" charset="0"/>
              </a:rPr>
              <a:t>No sobra mencionar que en este contexto sería conveniente eliminar las exenciones fiscales creadas con la pasada reforma tributaria de 2019 mediante la Ley 2010 de 2019 (equivalentes a 1% del PIB al año).</a:t>
            </a:r>
          </a:p>
          <a:p>
            <a:pPr marL="0" indent="0" algn="just">
              <a:buNone/>
            </a:pPr>
            <a:endParaRPr lang="es-CO" sz="1600" dirty="0">
              <a:latin typeface="Arial" panose="020B0604020202020204" pitchFamily="34" charset="0"/>
              <a:cs typeface="Arial" panose="020B0604020202020204" pitchFamily="34" charset="0"/>
            </a:endParaRPr>
          </a:p>
        </p:txBody>
      </p:sp>
      <p:sp>
        <p:nvSpPr>
          <p:cNvPr id="4" name="Marcador de contenido 3"/>
          <p:cNvSpPr>
            <a:spLocks noGrp="1"/>
          </p:cNvSpPr>
          <p:nvPr>
            <p:ph sz="half" idx="2"/>
          </p:nvPr>
        </p:nvSpPr>
        <p:spPr>
          <a:xfrm>
            <a:off x="6265407" y="1120346"/>
            <a:ext cx="5926591" cy="5737654"/>
          </a:xfrm>
        </p:spPr>
        <p:txBody>
          <a:bodyPr>
            <a:normAutofit/>
          </a:bodyPr>
          <a:lstStyle/>
          <a:p>
            <a:pPr marL="0" indent="0" algn="just">
              <a:buNone/>
            </a:pPr>
            <a:r>
              <a:rPr lang="es-ES" sz="1600" dirty="0">
                <a:latin typeface="Arial" panose="020B0604020202020204" pitchFamily="34" charset="0"/>
                <a:cs typeface="Arial" panose="020B0604020202020204" pitchFamily="34" charset="0"/>
              </a:rPr>
              <a:t>3. Mantener, al menos, las tasas de impuesto a la renta y complementarios de las personas jurídicas de mayores ingresos operacionales, y elevación de las tarifas marginales del impuesto a la renta de las personas naturales en los tramos más altos de ingresos.</a:t>
            </a:r>
          </a:p>
          <a:p>
            <a:pPr marL="0" indent="0" algn="just">
              <a:buNone/>
            </a:pPr>
            <a:r>
              <a:rPr lang="es-ES" sz="1600" dirty="0">
                <a:latin typeface="Arial" panose="020B0604020202020204" pitchFamily="34" charset="0"/>
                <a:cs typeface="Arial" panose="020B0604020202020204" pitchFamily="34" charset="0"/>
              </a:rPr>
              <a:t>4. </a:t>
            </a:r>
            <a:r>
              <a:rPr lang="es-ES" sz="1600" i="1" dirty="0">
                <a:solidFill>
                  <a:srgbClr val="002060"/>
                </a:solidFill>
                <a:latin typeface="Arial" panose="020B0604020202020204" pitchFamily="34" charset="0"/>
                <a:cs typeface="Arial" panose="020B0604020202020204" pitchFamily="34" charset="0"/>
              </a:rPr>
              <a:t>Reiterar la relevancia del impuesto a los altos patrimonios de las personas naturales y jurídicas con tarifas marginales progresivas</a:t>
            </a:r>
            <a:r>
              <a:rPr lang="es-ES" sz="1600" dirty="0">
                <a:latin typeface="Arial" panose="020B0604020202020204" pitchFamily="34" charset="0"/>
                <a:cs typeface="Arial" panose="020B0604020202020204" pitchFamily="34" charset="0"/>
              </a:rPr>
              <a:t>. Igualmente, valorar el papel para la equidad inter-generacional de la imposición de un mayor gravamen a las herencias más cuantiosas. </a:t>
            </a:r>
          </a:p>
          <a:p>
            <a:pPr marL="0" indent="0" algn="just">
              <a:buNone/>
            </a:pPr>
            <a:r>
              <a:rPr lang="es-ES" sz="1600" dirty="0">
                <a:latin typeface="Arial" panose="020B0604020202020204" pitchFamily="34" charset="0"/>
                <a:cs typeface="Arial" panose="020B0604020202020204" pitchFamily="34" charset="0"/>
              </a:rPr>
              <a:t>5. Implantar un gravamen del 33%, como en el caso de otras fuentes de ingresos, sobre los dividendos repartidos a personas jurídicas dado que en la actualidad se gravan los dividendos recibidos por personas naturales, lo que se constituye en un cuestionable incentivo para la creación de sociedades por parte de adineradas personas naturales para así evadir o eludir el pago de este tributo. La importancia de este tema reside en el recaudo potencial adicional que alcanzaría hasta cerca de $10 billones al año.</a:t>
            </a:r>
            <a:endParaRPr lang="es-C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004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1999" cy="1120346"/>
          </a:xfrm>
        </p:spPr>
        <p:txBody>
          <a:bodyPr>
            <a:normAutofit/>
          </a:bodyPr>
          <a:lstStyle/>
          <a:p>
            <a:r>
              <a:rPr lang="es-ES" sz="2800" b="1" dirty="0">
                <a:solidFill>
                  <a:srgbClr val="C00000"/>
                </a:solidFill>
                <a:latin typeface="Arial" panose="020B0604020202020204" pitchFamily="34" charset="0"/>
                <a:cs typeface="Arial" panose="020B0604020202020204" pitchFamily="34" charset="0"/>
              </a:rPr>
              <a:t>Principios rectores de un proceso de reforma de la tributación </a:t>
            </a:r>
            <a:endParaRPr lang="es-CO" sz="2800" b="1" dirty="0">
              <a:solidFill>
                <a:srgbClr val="C00000"/>
              </a:solidFill>
              <a:latin typeface="Arial" panose="020B0604020202020204" pitchFamily="34" charset="0"/>
              <a:cs typeface="Arial" panose="020B0604020202020204" pitchFamily="34" charset="0"/>
            </a:endParaRPr>
          </a:p>
        </p:txBody>
      </p:sp>
      <p:sp>
        <p:nvSpPr>
          <p:cNvPr id="3" name="Marcador de contenido 2"/>
          <p:cNvSpPr>
            <a:spLocks noGrp="1"/>
          </p:cNvSpPr>
          <p:nvPr>
            <p:ph sz="half" idx="1"/>
          </p:nvPr>
        </p:nvSpPr>
        <p:spPr>
          <a:xfrm>
            <a:off x="0" y="1120347"/>
            <a:ext cx="5696988" cy="5737654"/>
          </a:xfrm>
        </p:spPr>
        <p:txBody>
          <a:bodyPr>
            <a:normAutofit/>
          </a:bodyPr>
          <a:lstStyle/>
          <a:p>
            <a:pPr marL="0" indent="0" algn="just">
              <a:buNone/>
            </a:pPr>
            <a:r>
              <a:rPr lang="es-ES" sz="1600" dirty="0">
                <a:latin typeface="Arial" panose="020B0604020202020204" pitchFamily="34" charset="0"/>
                <a:cs typeface="Arial" panose="020B0604020202020204" pitchFamily="34" charset="0"/>
              </a:rPr>
              <a:t>6. </a:t>
            </a:r>
            <a:r>
              <a:rPr lang="es-ES" sz="1400" dirty="0">
                <a:latin typeface="Arial" panose="020B0604020202020204" pitchFamily="34" charset="0"/>
                <a:cs typeface="Arial" panose="020B0604020202020204" pitchFamily="34" charset="0"/>
              </a:rPr>
              <a:t>Aumentar significativamente la presión tributaria en el caso del </a:t>
            </a:r>
            <a:r>
              <a:rPr lang="es-ES" sz="1400" i="1" dirty="0">
                <a:solidFill>
                  <a:srgbClr val="002060"/>
                </a:solidFill>
                <a:latin typeface="Arial" panose="020B0604020202020204" pitchFamily="34" charset="0"/>
                <a:cs typeface="Arial" panose="020B0604020202020204" pitchFamily="34" charset="0"/>
              </a:rPr>
              <a:t>sector rural a cargo de los grandes poseedores de tierra </a:t>
            </a:r>
            <a:r>
              <a:rPr lang="es-ES" sz="1400" dirty="0">
                <a:latin typeface="Arial" panose="020B0604020202020204" pitchFamily="34" charset="0"/>
                <a:cs typeface="Arial" panose="020B0604020202020204" pitchFamily="34" charset="0"/>
              </a:rPr>
              <a:t>o de las empresas explotadoras del suelo o del subsuelo, mediante una complementación de medidas de política como la actualización del catastro, la elevación sustancial de las tarifas del impuesto predial, la implantación de un impuesto de tipo presuntivo que penalice tanto la especulación y la acumulación de tierra con fines de ostentación de poder de diversa naturaleza, como el uso de la tierra en contravención con su aptitud –sobresaliendo el caso de la ganadería extensiva y la expansión de la frontera agrícola a zonas de reserva, páramos, etc.–, y entre otros, la drástica subida de las tarifas efectivas del impuesto a la renta y de las regalías a la explotación de recursos naturales no renovables –ante el hecho de que, por ejemplo, el monto total de impuestos y regalías pagado por el sector minero, excluido el de petróleos e hidrocarburos, apenas alcanzó, en promedio, un 0.65-0.70% del PIB en 2017-2018–, en consonancia con las exigencias de una necesaria estrategia tanto de superación del </a:t>
            </a:r>
            <a:r>
              <a:rPr lang="es-ES" sz="1400" dirty="0" err="1">
                <a:latin typeface="Arial" panose="020B0604020202020204" pitchFamily="34" charset="0"/>
                <a:cs typeface="Arial" panose="020B0604020202020204" pitchFamily="34" charset="0"/>
              </a:rPr>
              <a:t>neoextractivismo</a:t>
            </a:r>
            <a:r>
              <a:rPr lang="es-ES" sz="1400" dirty="0">
                <a:latin typeface="Arial" panose="020B0604020202020204" pitchFamily="34" charset="0"/>
                <a:cs typeface="Arial" panose="020B0604020202020204" pitchFamily="34" charset="0"/>
              </a:rPr>
              <a:t> como de transición ecológica y de transformación de la matriz energética de cara a la lucha contra el cambio climático y la crisis socio-ecológica.</a:t>
            </a:r>
            <a:endParaRPr lang="es-CO" sz="1400" dirty="0">
              <a:latin typeface="Arial" panose="020B0604020202020204" pitchFamily="34" charset="0"/>
              <a:cs typeface="Arial" panose="020B0604020202020204" pitchFamily="34" charset="0"/>
            </a:endParaRPr>
          </a:p>
        </p:txBody>
      </p:sp>
      <p:sp>
        <p:nvSpPr>
          <p:cNvPr id="4" name="Marcador de contenido 3"/>
          <p:cNvSpPr>
            <a:spLocks noGrp="1"/>
          </p:cNvSpPr>
          <p:nvPr>
            <p:ph sz="half" idx="2"/>
          </p:nvPr>
        </p:nvSpPr>
        <p:spPr>
          <a:xfrm>
            <a:off x="6265407" y="1120346"/>
            <a:ext cx="5926591" cy="5737654"/>
          </a:xfrm>
        </p:spPr>
        <p:txBody>
          <a:bodyPr>
            <a:normAutofit/>
          </a:bodyPr>
          <a:lstStyle/>
          <a:p>
            <a:pPr marL="0" indent="0" algn="just">
              <a:buNone/>
            </a:pPr>
            <a:r>
              <a:rPr lang="es-ES" sz="1800" dirty="0">
                <a:latin typeface="Arial" panose="020B0604020202020204" pitchFamily="34" charset="0"/>
                <a:cs typeface="Arial" panose="020B0604020202020204" pitchFamily="34" charset="0"/>
              </a:rPr>
              <a:t>7. Avanzar decididamente en la implantación de una novedosa “tributación verde” en el país, dada la necesidad de desarrollar y proteger su reconocida variedad </a:t>
            </a:r>
            <a:r>
              <a:rPr lang="es-ES" sz="1800" dirty="0" err="1">
                <a:latin typeface="Arial" panose="020B0604020202020204" pitchFamily="34" charset="0"/>
                <a:cs typeface="Arial" panose="020B0604020202020204" pitchFamily="34" charset="0"/>
              </a:rPr>
              <a:t>ecosistémica</a:t>
            </a:r>
            <a:r>
              <a:rPr lang="es-ES" sz="1800" dirty="0">
                <a:latin typeface="Arial" panose="020B0604020202020204" pitchFamily="34" charset="0"/>
                <a:cs typeface="Arial" panose="020B0604020202020204" pitchFamily="34" charset="0"/>
              </a:rPr>
              <a:t>, su biodiversidad, sus fuentes de agua y acuíferos, en fin de su Naturaleza, como la fuente de riqueza nacional en perspectiva perdurable inter-generacional. Esa tributación ha de contribuir a la promoción de la transición socio-ecológica con miras a una progresiva </a:t>
            </a:r>
            <a:r>
              <a:rPr lang="es-ES" sz="1800" dirty="0" err="1">
                <a:latin typeface="Arial" panose="020B0604020202020204" pitchFamily="34" charset="0"/>
                <a:cs typeface="Arial" panose="020B0604020202020204" pitchFamily="34" charset="0"/>
              </a:rPr>
              <a:t>descarbonización</a:t>
            </a:r>
            <a:r>
              <a:rPr lang="es-ES" sz="1800" dirty="0">
                <a:latin typeface="Arial" panose="020B0604020202020204" pitchFamily="34" charset="0"/>
                <a:cs typeface="Arial" panose="020B0604020202020204" pitchFamily="34" charset="0"/>
              </a:rPr>
              <a:t> del sistema socio-ambiental y una transformación de la matriz energética, con la sustitución de los combustibles fósiles y la incorporación de nuevas fuentes de energía amigables y reproductores de la Naturaleza, la reforestación y la agroecología, entre otros. </a:t>
            </a:r>
            <a:endParaRPr lang="es-CO"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873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854" y="-1"/>
            <a:ext cx="6005384" cy="1720077"/>
          </a:xfrm>
        </p:spPr>
        <p:txBody>
          <a:bodyPr>
            <a:normAutofit/>
          </a:bodyPr>
          <a:lstStyle/>
          <a:p>
            <a:r>
              <a:rPr lang="es-ES" sz="5400" b="1" dirty="0">
                <a:solidFill>
                  <a:srgbClr val="C00000"/>
                </a:solidFill>
                <a:latin typeface="Arial" panose="020B0604020202020204" pitchFamily="34" charset="0"/>
                <a:cs typeface="Arial" panose="020B0604020202020204" pitchFamily="34" charset="0"/>
              </a:rPr>
              <a:t>GRACIAS</a:t>
            </a:r>
            <a:endParaRPr lang="es-CO" sz="5400" b="1" dirty="0">
              <a:solidFill>
                <a:srgbClr val="C00000"/>
              </a:solidFill>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085" y="2501557"/>
            <a:ext cx="2371725" cy="1924050"/>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1631" y="4088284"/>
            <a:ext cx="2619375" cy="174307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7810" y="2057400"/>
            <a:ext cx="2619375" cy="2030884"/>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3364" y="3003849"/>
            <a:ext cx="2735090" cy="2168869"/>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8454" y="1109662"/>
            <a:ext cx="2409825" cy="1895475"/>
          </a:xfrm>
          <a:prstGeom prst="rect">
            <a:avLst/>
          </a:prstGeom>
        </p:spPr>
      </p:pic>
    </p:spTree>
    <p:extLst>
      <p:ext uri="{BB962C8B-B14F-4D97-AF65-F5344CB8AC3E}">
        <p14:creationId xmlns:p14="http://schemas.microsoft.com/office/powerpoint/2010/main" val="2481954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texto, tarjeta de presentación&#10;&#10;Descripción generada automáticamente">
            <a:extLst>
              <a:ext uri="{FF2B5EF4-FFF2-40B4-BE49-F238E27FC236}">
                <a16:creationId xmlns:a16="http://schemas.microsoft.com/office/drawing/2014/main" id="{0F0DA004-6C1D-4D74-AB80-8D622D262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150" y="0"/>
            <a:ext cx="9429750" cy="6858000"/>
          </a:xfrm>
          <a:prstGeom prst="rect">
            <a:avLst/>
          </a:prstGeom>
        </p:spPr>
      </p:pic>
    </p:spTree>
    <p:extLst>
      <p:ext uri="{BB962C8B-B14F-4D97-AF65-F5344CB8AC3E}">
        <p14:creationId xmlns:p14="http://schemas.microsoft.com/office/powerpoint/2010/main" val="1976826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CF88BA-9CC5-4DA7-83B5-F1AB2A68CBCE}"/>
              </a:ext>
            </a:extLst>
          </p:cNvPr>
          <p:cNvSpPr>
            <a:spLocks noGrp="1"/>
          </p:cNvSpPr>
          <p:nvPr>
            <p:ph type="title"/>
          </p:nvPr>
        </p:nvSpPr>
        <p:spPr/>
        <p:txBody>
          <a:bodyPr>
            <a:normAutofit fontScale="90000"/>
          </a:bodyPr>
          <a:lstStyle/>
          <a:p>
            <a:pPr algn="ctr"/>
            <a:r>
              <a:rPr lang="es-ES" sz="4000" b="1" dirty="0">
                <a:solidFill>
                  <a:srgbClr val="FF0000"/>
                </a:solidFill>
                <a:latin typeface="Arial" panose="020B0604020202020204" pitchFamily="34" charset="0"/>
                <a:cs typeface="Arial" panose="020B0604020202020204" pitchFamily="34" charset="0"/>
              </a:rPr>
              <a:t>Características de un sistema tributario y una reforma tributaria</a:t>
            </a:r>
            <a:endParaRPr lang="es-CO" sz="4000" b="1" dirty="0">
              <a:solidFill>
                <a:srgbClr val="FF0000"/>
              </a:solidFill>
              <a:latin typeface="Arial" panose="020B0604020202020204" pitchFamily="34" charset="0"/>
              <a:cs typeface="Arial" panose="020B0604020202020204" pitchFamily="34" charset="0"/>
            </a:endParaRPr>
          </a:p>
        </p:txBody>
      </p:sp>
      <p:pic>
        <p:nvPicPr>
          <p:cNvPr id="8" name="Marcador de contenido 7" descr="Diagrama&#10;&#10;Descripción generada automáticamente">
            <a:extLst>
              <a:ext uri="{FF2B5EF4-FFF2-40B4-BE49-F238E27FC236}">
                <a16:creationId xmlns:a16="http://schemas.microsoft.com/office/drawing/2014/main" id="{0DE42532-F571-469F-9A12-D0D8F888FD0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903350"/>
            <a:ext cx="5942013" cy="4657706"/>
          </a:xfrm>
        </p:spPr>
      </p:pic>
      <p:sp>
        <p:nvSpPr>
          <p:cNvPr id="6" name="Marcador de contenido 5">
            <a:extLst>
              <a:ext uri="{FF2B5EF4-FFF2-40B4-BE49-F238E27FC236}">
                <a16:creationId xmlns:a16="http://schemas.microsoft.com/office/drawing/2014/main" id="{058BF940-1A41-4F05-9303-4F3E156792FC}"/>
              </a:ext>
            </a:extLst>
          </p:cNvPr>
          <p:cNvSpPr>
            <a:spLocks noGrp="1"/>
          </p:cNvSpPr>
          <p:nvPr>
            <p:ph sz="half" idx="2"/>
          </p:nvPr>
        </p:nvSpPr>
        <p:spPr>
          <a:xfrm>
            <a:off x="5596128" y="1706252"/>
            <a:ext cx="6595872" cy="4779389"/>
          </a:xfrm>
        </p:spPr>
        <p:txBody>
          <a:bodyPr>
            <a:normAutofit fontScale="62500" lnSpcReduction="20000"/>
          </a:bodyPr>
          <a:lstStyle/>
          <a:p>
            <a:r>
              <a:rPr lang="es-ES" dirty="0">
                <a:latin typeface="Arial" panose="020B0604020202020204" pitchFamily="34" charset="0"/>
                <a:cs typeface="Arial" panose="020B0604020202020204" pitchFamily="34" charset="0"/>
              </a:rPr>
              <a:t>Sistemas Tributarios y Reformas Tributarias. Algunas Ideas del Tema (i) </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Se suele afirmar que un sistema tributario es un conjunto de tributos vigentes en un país, en un momento determinado.</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Al hablar de un sistema tributario hay que considerar siempre la realidad en el cual se aplica. Por eso, se dice que por un lado existe un limite espacial, debido a que el mismo se aplica a un país concreto; y por el otro, un limite temporal ya que rige en una época determinada, es decir, sigue al tiempo.</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La palabra sistema implica armonía entre los impuestos entre sí y entre los objetivos fiscales y </a:t>
            </a:r>
            <a:r>
              <a:rPr lang="es-ES" dirty="0" err="1">
                <a:latin typeface="Arial" panose="020B0604020202020204" pitchFamily="34" charset="0"/>
                <a:cs typeface="Arial" panose="020B0604020202020204" pitchFamily="34" charset="0"/>
              </a:rPr>
              <a:t>extra-fiscales</a:t>
            </a:r>
            <a:r>
              <a:rPr lang="es-ES" dirty="0">
                <a:latin typeface="Arial" panose="020B0604020202020204" pitchFamily="34" charset="0"/>
                <a:cs typeface="Arial" panose="020B0604020202020204" pitchFamily="34" charset="0"/>
              </a:rPr>
              <a:t> del estado.</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Por su propia definición sistema implica que existan distintos elementos, que haya un enlace entre los mismos, un orden o forma específico, objetivos preestablecidos y comunes.</a:t>
            </a:r>
          </a:p>
          <a:p>
            <a:pPr marL="0" indent="0">
              <a:buNone/>
            </a:pPr>
            <a:r>
              <a:rPr lang="es-CO" sz="1700" b="1" dirty="0">
                <a:solidFill>
                  <a:srgbClr val="FF0000"/>
                </a:solidFill>
                <a:latin typeface="Arial" panose="020B0604020202020204" pitchFamily="34" charset="0"/>
                <a:cs typeface="Arial" panose="020B0604020202020204" pitchFamily="34" charset="0"/>
              </a:rPr>
              <a:t>Bibliografía: https://incp.org.co/caracteristicas-sistema-tributario-una-reforma-tributaria/ </a:t>
            </a:r>
            <a:endParaRPr lang="es-ES" sz="17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0539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5B3B30-B67B-4BEC-9F09-D5734EC7D433}"/>
              </a:ext>
            </a:extLst>
          </p:cNvPr>
          <p:cNvSpPr>
            <a:spLocks noGrp="1"/>
          </p:cNvSpPr>
          <p:nvPr>
            <p:ph type="title"/>
          </p:nvPr>
        </p:nvSpPr>
        <p:spPr>
          <a:xfrm>
            <a:off x="0" y="0"/>
            <a:ext cx="12191999" cy="828675"/>
          </a:xfrm>
        </p:spPr>
        <p:txBody>
          <a:bodyPr>
            <a:normAutofit/>
          </a:bodyPr>
          <a:lstStyle/>
          <a:p>
            <a:r>
              <a:rPr lang="es-CO" b="1" dirty="0">
                <a:solidFill>
                  <a:srgbClr val="FF0000"/>
                </a:solidFill>
                <a:latin typeface="Arial" panose="020B0604020202020204" pitchFamily="34" charset="0"/>
                <a:cs typeface="Arial" panose="020B0604020202020204" pitchFamily="34" charset="0"/>
              </a:rPr>
              <a:t>Función de una Reforma Tributaria</a:t>
            </a:r>
          </a:p>
        </p:txBody>
      </p:sp>
      <p:sp>
        <p:nvSpPr>
          <p:cNvPr id="3" name="Marcador de texto 2">
            <a:extLst>
              <a:ext uri="{FF2B5EF4-FFF2-40B4-BE49-F238E27FC236}">
                <a16:creationId xmlns:a16="http://schemas.microsoft.com/office/drawing/2014/main" id="{497F9023-FE27-4030-85A4-EBC64C6493BB}"/>
              </a:ext>
            </a:extLst>
          </p:cNvPr>
          <p:cNvSpPr>
            <a:spLocks noGrp="1"/>
          </p:cNvSpPr>
          <p:nvPr>
            <p:ph sz="half" idx="1"/>
          </p:nvPr>
        </p:nvSpPr>
        <p:spPr>
          <a:xfrm>
            <a:off x="909758" y="1552576"/>
            <a:ext cx="5031521" cy="4624388"/>
          </a:xfrm>
        </p:spPr>
        <p:txBody>
          <a:bodyPr>
            <a:normAutofit fontScale="70000" lnSpcReduction="20000"/>
          </a:bodyPr>
          <a:lstStyle/>
          <a:p>
            <a:pPr algn="just"/>
            <a:r>
              <a:rPr lang="es-ES" i="0" dirty="0">
                <a:latin typeface="Arial" panose="020B0604020202020204" pitchFamily="34" charset="0"/>
                <a:cs typeface="Arial" panose="020B0604020202020204" pitchFamily="34" charset="0"/>
              </a:rPr>
              <a:t>La Reforma Tributaria por definición consiste en la modificación de la estructura de uno o varios impuestos o del sistema tributario, con el fin de mejorar su funcionamiento para la consecución de sus objetivos.  </a:t>
            </a:r>
          </a:p>
          <a:p>
            <a:pPr algn="just"/>
            <a:r>
              <a:rPr lang="es-ES" i="0" dirty="0">
                <a:latin typeface="Arial" panose="020B0604020202020204" pitchFamily="34" charset="0"/>
                <a:cs typeface="Arial" panose="020B0604020202020204" pitchFamily="34" charset="0"/>
              </a:rPr>
              <a:t>Cada vez que se proponga una reforma fiscal deben existir ciertos elementos o pasos a seguir, los cuales son recomendables para su éxito y aplicación.</a:t>
            </a:r>
          </a:p>
          <a:p>
            <a:pPr algn="just"/>
            <a:r>
              <a:rPr lang="es-ES" i="0" dirty="0">
                <a:latin typeface="Arial" panose="020B0604020202020204" pitchFamily="34" charset="0"/>
                <a:cs typeface="Arial" panose="020B0604020202020204" pitchFamily="34" charset="0"/>
              </a:rPr>
              <a:t>Una reforma tributaria busca modificar una serie de impuestos para tener mayor recaudación a nivel nacional.</a:t>
            </a:r>
            <a:endParaRPr lang="es-CO" dirty="0"/>
          </a:p>
        </p:txBody>
      </p:sp>
      <p:sp>
        <p:nvSpPr>
          <p:cNvPr id="4" name="Marcador de contenido 3">
            <a:extLst>
              <a:ext uri="{FF2B5EF4-FFF2-40B4-BE49-F238E27FC236}">
                <a16:creationId xmlns:a16="http://schemas.microsoft.com/office/drawing/2014/main" id="{7294AAF4-4E0D-4DD4-A9FF-9914441C22E3}"/>
              </a:ext>
            </a:extLst>
          </p:cNvPr>
          <p:cNvSpPr>
            <a:spLocks noGrp="1"/>
          </p:cNvSpPr>
          <p:nvPr>
            <p:ph sz="half" idx="2"/>
          </p:nvPr>
        </p:nvSpPr>
        <p:spPr>
          <a:xfrm>
            <a:off x="6265408" y="1481138"/>
            <a:ext cx="5016834" cy="4764214"/>
          </a:xfrm>
        </p:spPr>
        <p:txBody>
          <a:bodyPr>
            <a:normAutofit fontScale="70000" lnSpcReduction="20000"/>
          </a:bodyPr>
          <a:lstStyle/>
          <a:p>
            <a:pPr algn="just"/>
            <a:r>
              <a:rPr lang="es-ES" dirty="0">
                <a:latin typeface="Arial" panose="020B0604020202020204" pitchFamily="34" charset="0"/>
                <a:cs typeface="Arial" panose="020B0604020202020204" pitchFamily="34" charset="0"/>
              </a:rPr>
              <a:t>En primer lugar, la propuesta de reforma fiscal debe contar con una descripción del sistema impositivo ideal propuesto, es decir, qué se pretende hacer y a dónde se pretende llegar con la reforma.  Es clave realizar un muy buen diagnóstico del sistema vigente.</a:t>
            </a:r>
          </a:p>
          <a:p>
            <a:pPr algn="just"/>
            <a:r>
              <a:rPr lang="es-ES" dirty="0">
                <a:latin typeface="Arial" panose="020B0604020202020204" pitchFamily="34" charset="0"/>
                <a:cs typeface="Arial" panose="020B0604020202020204" pitchFamily="34" charset="0"/>
              </a:rPr>
              <a:t>Cuando se analiza el sistema tributario se debería analizar en forma conjunta el gasto público del país y también lo que se conoce como gastos tributarios, que es el monto de ingresos que el Estado deja de percibir, al otorgar un tratamiento impositivo que se aparta del establecido con carácter general en la legislación tributaria, con el objetivo de beneficiar a determinadas actividades, zonas o contribuyentes (ejemplos exenciones, deducciones de la base imponible, alícuotas reducidas).</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0475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E58E5B-84CC-4C5E-A699-1A3765A428BC}"/>
              </a:ext>
            </a:extLst>
          </p:cNvPr>
          <p:cNvSpPr>
            <a:spLocks noGrp="1"/>
          </p:cNvSpPr>
          <p:nvPr>
            <p:ph type="title"/>
          </p:nvPr>
        </p:nvSpPr>
        <p:spPr>
          <a:xfrm>
            <a:off x="1346071" y="0"/>
            <a:ext cx="9512429" cy="978408"/>
          </a:xfrm>
        </p:spPr>
        <p:txBody>
          <a:bodyPr>
            <a:normAutofit/>
          </a:bodyPr>
          <a:lstStyle/>
          <a:p>
            <a:pPr algn="ctr"/>
            <a:r>
              <a:rPr lang="es-ES" sz="2800" b="1" dirty="0">
                <a:solidFill>
                  <a:srgbClr val="FF0000"/>
                </a:solidFill>
                <a:latin typeface="Arial" panose="020B0604020202020204" pitchFamily="34" charset="0"/>
                <a:cs typeface="Arial" panose="020B0604020202020204" pitchFamily="34" charset="0"/>
              </a:rPr>
              <a:t>caracterización del sistema tributario en Colombia(1)</a:t>
            </a:r>
            <a:endParaRPr lang="es-CO" sz="2800" b="1" dirty="0">
              <a:solidFill>
                <a:srgbClr val="FF0000"/>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BE56B269-4D68-440A-9350-C03499516D1A}"/>
              </a:ext>
            </a:extLst>
          </p:cNvPr>
          <p:cNvSpPr>
            <a:spLocks noGrp="1"/>
          </p:cNvSpPr>
          <p:nvPr>
            <p:ph sz="half" idx="1"/>
          </p:nvPr>
        </p:nvSpPr>
        <p:spPr/>
        <p:txBody>
          <a:bodyPr>
            <a:normAutofit fontScale="85000" lnSpcReduction="10000"/>
          </a:bodyPr>
          <a:lstStyle/>
          <a:p>
            <a:pPr algn="just"/>
            <a:r>
              <a:rPr lang="es-ES" dirty="0">
                <a:latin typeface="Arial" panose="020B0604020202020204" pitchFamily="34" charset="0"/>
                <a:cs typeface="Arial" panose="020B0604020202020204" pitchFamily="34" charset="0"/>
              </a:rPr>
              <a:t>El sistema tributario se distingue por no ser redistributivo a pesar de que Colombia es uno de los tres países de América Latina con mayor desigualdad y concentración del ingreso y la riqueza.</a:t>
            </a:r>
          </a:p>
          <a:p>
            <a:pPr algn="just"/>
            <a:r>
              <a:rPr lang="es-ES" dirty="0">
                <a:latin typeface="Arial" panose="020B0604020202020204" pitchFamily="34" charset="0"/>
                <a:cs typeface="Arial" panose="020B0604020202020204" pitchFamily="34" charset="0"/>
              </a:rPr>
              <a:t>Hay necesidad imperiosa de reformar estructuralmente el Estatuto Tributario para cumplir los principios constitucionales, como condición necesaria para que, en conjunción con una decisiva política de gasto público redistributiva, se pueda avanzar en la construcción o un proceso de transición democrática en el país.</a:t>
            </a:r>
            <a:endParaRPr lang="es-CO" dirty="0">
              <a:latin typeface="Arial" panose="020B0604020202020204" pitchFamily="34" charset="0"/>
              <a:cs typeface="Arial" panose="020B0604020202020204" pitchFamily="34" charset="0"/>
            </a:endParaRPr>
          </a:p>
        </p:txBody>
      </p:sp>
      <p:pic>
        <p:nvPicPr>
          <p:cNvPr id="7" name="Marcador de contenido 6" descr="Un grupo de personas caminando en la calle con texto sobre puesto&#10;&#10;Descripción generada automáticamente">
            <a:extLst>
              <a:ext uri="{FF2B5EF4-FFF2-40B4-BE49-F238E27FC236}">
                <a16:creationId xmlns:a16="http://schemas.microsoft.com/office/drawing/2014/main" id="{27AB0F67-8982-4BB3-850D-20D52BC2A1C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81825" y="2171700"/>
            <a:ext cx="4181475" cy="3524250"/>
          </a:xfrm>
        </p:spPr>
      </p:pic>
    </p:spTree>
    <p:extLst>
      <p:ext uri="{BB962C8B-B14F-4D97-AF65-F5344CB8AC3E}">
        <p14:creationId xmlns:p14="http://schemas.microsoft.com/office/powerpoint/2010/main" val="4127267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E58E5B-84CC-4C5E-A699-1A3765A428BC}"/>
              </a:ext>
            </a:extLst>
          </p:cNvPr>
          <p:cNvSpPr>
            <a:spLocks noGrp="1"/>
          </p:cNvSpPr>
          <p:nvPr>
            <p:ph type="title"/>
          </p:nvPr>
        </p:nvSpPr>
        <p:spPr>
          <a:xfrm>
            <a:off x="1346071" y="0"/>
            <a:ext cx="9512429" cy="987552"/>
          </a:xfrm>
        </p:spPr>
        <p:txBody>
          <a:bodyPr>
            <a:normAutofit/>
          </a:bodyPr>
          <a:lstStyle/>
          <a:p>
            <a:pPr algn="ctr"/>
            <a:r>
              <a:rPr lang="es-ES" sz="2800" b="1" dirty="0">
                <a:solidFill>
                  <a:srgbClr val="FF0000"/>
                </a:solidFill>
                <a:latin typeface="Arial" panose="020B0604020202020204" pitchFamily="34" charset="0"/>
                <a:cs typeface="Arial" panose="020B0604020202020204" pitchFamily="34" charset="0"/>
              </a:rPr>
              <a:t>caracterización del sistema tributario en Colombia(2)</a:t>
            </a:r>
            <a:endParaRPr lang="es-CO" sz="2800" b="1" dirty="0">
              <a:solidFill>
                <a:srgbClr val="FF0000"/>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BE56B269-4D68-440A-9350-C03499516D1A}"/>
              </a:ext>
            </a:extLst>
          </p:cNvPr>
          <p:cNvSpPr>
            <a:spLocks noGrp="1"/>
          </p:cNvSpPr>
          <p:nvPr>
            <p:ph sz="half" idx="1"/>
          </p:nvPr>
        </p:nvSpPr>
        <p:spPr>
          <a:xfrm>
            <a:off x="257175" y="1828800"/>
            <a:ext cx="5924549" cy="4848225"/>
          </a:xfrm>
        </p:spPr>
        <p:txBody>
          <a:bodyPr>
            <a:noAutofit/>
          </a:bodyPr>
          <a:lstStyle/>
          <a:p>
            <a:pPr marL="0" indent="0" algn="just">
              <a:buNone/>
            </a:pPr>
            <a:r>
              <a:rPr lang="es-ES" sz="1400" dirty="0">
                <a:latin typeface="Arial" panose="020B0604020202020204" pitchFamily="34" charset="0"/>
                <a:cs typeface="Arial" panose="020B0604020202020204" pitchFamily="34" charset="0"/>
              </a:rPr>
              <a:t>1. </a:t>
            </a:r>
            <a:r>
              <a:rPr lang="es-ES" sz="1400" b="1" dirty="0">
                <a:solidFill>
                  <a:srgbClr val="0070C0"/>
                </a:solidFill>
                <a:latin typeface="Arial" panose="020B0604020202020204" pitchFamily="34" charset="0"/>
                <a:cs typeface="Arial" panose="020B0604020202020204" pitchFamily="34" charset="0"/>
              </a:rPr>
              <a:t>El sistema tributario no satisface los principios constitucionales de equidad, progresividad y eficiencia en la medida en que, por ejemplo</a:t>
            </a:r>
            <a:r>
              <a:rPr lang="es-ES" sz="1400" dirty="0">
                <a:latin typeface="Arial" panose="020B0604020202020204" pitchFamily="34" charset="0"/>
                <a:cs typeface="Arial" panose="020B0604020202020204" pitchFamily="34" charset="0"/>
              </a:rPr>
              <a:t>:  </a:t>
            </a:r>
          </a:p>
          <a:p>
            <a:pPr algn="just"/>
            <a:r>
              <a:rPr lang="es-ES" sz="1400" dirty="0">
                <a:latin typeface="Arial" panose="020B0604020202020204" pitchFamily="34" charset="0"/>
                <a:cs typeface="Arial" panose="020B0604020202020204" pitchFamily="34" charset="0"/>
              </a:rPr>
              <a:t>(i) las tarifas efectivas del impuesto a la renta no varían irrestrictamente en proporción con la capacidad de pago de la personas naturales y jurídicas declarantes, sobresaliendo el incumplimiento en el caso de las personas con mayores ingresos y patrimonio en el país –particularmente las superricas y súper superricas–, </a:t>
            </a:r>
          </a:p>
          <a:p>
            <a:pPr algn="just"/>
            <a:r>
              <a:rPr lang="es-ES" sz="1400" dirty="0">
                <a:latin typeface="Arial" panose="020B0604020202020204" pitchFamily="34" charset="0"/>
                <a:cs typeface="Arial" panose="020B0604020202020204" pitchFamily="34" charset="0"/>
              </a:rPr>
              <a:t>(</a:t>
            </a:r>
            <a:r>
              <a:rPr lang="es-ES" sz="1400" dirty="0" err="1">
                <a:latin typeface="Arial" panose="020B0604020202020204" pitchFamily="34" charset="0"/>
                <a:cs typeface="Arial" panose="020B0604020202020204" pitchFamily="34" charset="0"/>
              </a:rPr>
              <a:t>ii</a:t>
            </a:r>
            <a:r>
              <a:rPr lang="es-ES" sz="1400" dirty="0">
                <a:latin typeface="Arial" panose="020B0604020202020204" pitchFamily="34" charset="0"/>
                <a:cs typeface="Arial" panose="020B0604020202020204" pitchFamily="34" charset="0"/>
              </a:rPr>
              <a:t>) la concentración del ingreso no varía prácticamente con el impuesto a la renta, impuesto supuestamente progresivo y redistribuidor por naturaleza (Garay y Espitia, 2019, capítulo 3), y el índice de concentración Gini se mantiene casi inalterado entre antes y después de impuestos y transferencias (</a:t>
            </a:r>
            <a:r>
              <a:rPr lang="es-ES" sz="1400" dirty="0" err="1">
                <a:latin typeface="Arial" panose="020B0604020202020204" pitchFamily="34" charset="0"/>
                <a:cs typeface="Arial" panose="020B0604020202020204" pitchFamily="34" charset="0"/>
              </a:rPr>
              <a:t>Ocde</a:t>
            </a:r>
            <a:r>
              <a:rPr lang="es-ES" sz="1400" dirty="0">
                <a:latin typeface="Arial" panose="020B0604020202020204" pitchFamily="34" charset="0"/>
                <a:cs typeface="Arial" panose="020B0604020202020204" pitchFamily="34" charset="0"/>
              </a:rPr>
              <a:t>, 2018),</a:t>
            </a:r>
          </a:p>
          <a:p>
            <a:pPr marL="0" indent="0" algn="just">
              <a:buNone/>
            </a:pPr>
            <a:endParaRPr lang="es-ES"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 y (</a:t>
            </a:r>
            <a:r>
              <a:rPr lang="es-ES" sz="1400" dirty="0" err="1">
                <a:latin typeface="Arial" panose="020B0604020202020204" pitchFamily="34" charset="0"/>
                <a:cs typeface="Arial" panose="020B0604020202020204" pitchFamily="34" charset="0"/>
              </a:rPr>
              <a:t>iii</a:t>
            </a:r>
            <a:r>
              <a:rPr lang="es-ES" sz="1400" dirty="0">
                <a:latin typeface="Arial" panose="020B0604020202020204" pitchFamily="34" charset="0"/>
                <a:cs typeface="Arial" panose="020B0604020202020204" pitchFamily="34" charset="0"/>
              </a:rPr>
              <a:t>) los niveles de evasión y elusión tributarios son muy elevados en el contexto internacional como lo han mostrado organismos internacionales como el FMI.</a:t>
            </a:r>
            <a:endParaRPr lang="es-CO" sz="1400" dirty="0">
              <a:latin typeface="Arial" panose="020B0604020202020204" pitchFamily="34" charset="0"/>
              <a:cs typeface="Arial" panose="020B0604020202020204" pitchFamily="34" charset="0"/>
            </a:endParaRPr>
          </a:p>
        </p:txBody>
      </p:sp>
      <p:pic>
        <p:nvPicPr>
          <p:cNvPr id="6" name="Marcador de contenido 5">
            <a:extLst>
              <a:ext uri="{FF2B5EF4-FFF2-40B4-BE49-F238E27FC236}">
                <a16:creationId xmlns:a16="http://schemas.microsoft.com/office/drawing/2014/main" id="{38AE816C-49EE-4F0D-A81A-E724682C5CDE}"/>
              </a:ext>
            </a:extLst>
          </p:cNvPr>
          <p:cNvPicPr>
            <a:picLocks noGrp="1" noChangeAspect="1"/>
          </p:cNvPicPr>
          <p:nvPr>
            <p:ph sz="half" idx="2"/>
          </p:nvPr>
        </p:nvPicPr>
        <p:blipFill>
          <a:blip r:embed="rId2"/>
          <a:stretch>
            <a:fillRect/>
          </a:stretch>
        </p:blipFill>
        <p:spPr>
          <a:xfrm>
            <a:off x="7581901" y="1209676"/>
            <a:ext cx="2590800" cy="1464504"/>
          </a:xfrm>
          <a:prstGeom prst="rect">
            <a:avLst/>
          </a:prstGeom>
        </p:spPr>
      </p:pic>
      <p:pic>
        <p:nvPicPr>
          <p:cNvPr id="9" name="Imagen 8">
            <a:extLst>
              <a:ext uri="{FF2B5EF4-FFF2-40B4-BE49-F238E27FC236}">
                <a16:creationId xmlns:a16="http://schemas.microsoft.com/office/drawing/2014/main" id="{9D59260A-2351-4376-A1AF-D7964FD677C4}"/>
              </a:ext>
            </a:extLst>
          </p:cNvPr>
          <p:cNvPicPr>
            <a:picLocks noChangeAspect="1"/>
          </p:cNvPicPr>
          <p:nvPr/>
        </p:nvPicPr>
        <p:blipFill>
          <a:blip r:embed="rId3"/>
          <a:stretch>
            <a:fillRect/>
          </a:stretch>
        </p:blipFill>
        <p:spPr>
          <a:xfrm>
            <a:off x="7162798" y="2914651"/>
            <a:ext cx="4119563" cy="2857500"/>
          </a:xfrm>
          <a:prstGeom prst="rect">
            <a:avLst/>
          </a:prstGeom>
        </p:spPr>
      </p:pic>
    </p:spTree>
    <p:extLst>
      <p:ext uri="{BB962C8B-B14F-4D97-AF65-F5344CB8AC3E}">
        <p14:creationId xmlns:p14="http://schemas.microsoft.com/office/powerpoint/2010/main" val="337893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E58E5B-84CC-4C5E-A699-1A3765A428BC}"/>
              </a:ext>
            </a:extLst>
          </p:cNvPr>
          <p:cNvSpPr>
            <a:spLocks noGrp="1"/>
          </p:cNvSpPr>
          <p:nvPr>
            <p:ph type="title"/>
          </p:nvPr>
        </p:nvSpPr>
        <p:spPr>
          <a:xfrm>
            <a:off x="0" y="0"/>
            <a:ext cx="12191999" cy="585216"/>
          </a:xfrm>
        </p:spPr>
        <p:txBody>
          <a:bodyPr>
            <a:normAutofit/>
          </a:bodyPr>
          <a:lstStyle/>
          <a:p>
            <a:pPr algn="ctr"/>
            <a:r>
              <a:rPr lang="es-ES" sz="2400" b="1" dirty="0">
                <a:solidFill>
                  <a:srgbClr val="FF0000"/>
                </a:solidFill>
                <a:latin typeface="Arial" panose="020B0604020202020204" pitchFamily="34" charset="0"/>
                <a:cs typeface="Arial" panose="020B0604020202020204" pitchFamily="34" charset="0"/>
              </a:rPr>
              <a:t>caracterización del sistema tributario en Colombia(3)</a:t>
            </a:r>
            <a:endParaRPr lang="es-CO" sz="2400" b="1" dirty="0">
              <a:solidFill>
                <a:srgbClr val="FF0000"/>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BE56B269-4D68-440A-9350-C03499516D1A}"/>
              </a:ext>
            </a:extLst>
          </p:cNvPr>
          <p:cNvSpPr>
            <a:spLocks noGrp="1"/>
          </p:cNvSpPr>
          <p:nvPr>
            <p:ph sz="half" idx="1"/>
          </p:nvPr>
        </p:nvSpPr>
        <p:spPr>
          <a:xfrm>
            <a:off x="0" y="786384"/>
            <a:ext cx="5941279" cy="6071616"/>
          </a:xfrm>
        </p:spPr>
        <p:txBody>
          <a:bodyPr>
            <a:noAutofit/>
          </a:bodyPr>
          <a:lstStyle/>
          <a:p>
            <a:pPr marL="0" indent="0" algn="just">
              <a:buNone/>
            </a:pPr>
            <a:r>
              <a:rPr lang="es-ES" sz="1400" b="1" dirty="0">
                <a:solidFill>
                  <a:srgbClr val="0070C0"/>
                </a:solidFill>
                <a:latin typeface="Arial" panose="020B0604020202020204" pitchFamily="34" charset="0"/>
                <a:cs typeface="Arial" panose="020B0604020202020204" pitchFamily="34" charset="0"/>
              </a:rPr>
              <a:t>2. El sistema tributario se distingue por su excesiva complejidad, su exagerada opacidad y  falta de transparencia</a:t>
            </a:r>
          </a:p>
          <a:p>
            <a:pPr algn="just"/>
            <a:r>
              <a:rPr lang="es-ES" sz="1400" dirty="0">
                <a:solidFill>
                  <a:schemeClr val="tx1"/>
                </a:solidFill>
                <a:latin typeface="Arial" panose="020B0604020202020204" pitchFamily="34" charset="0"/>
                <a:cs typeface="Arial" panose="020B0604020202020204" pitchFamily="34" charset="0"/>
              </a:rPr>
              <a:t> Ante la proliferación de exenciones, deducciones y tratos preferenciales –la mayoría de ellos sin una debida justificación económica o social, y sin estar sujetos a una rigurosa evaluación beneficio/costo–, con un marcado sesgo pro rico –específicamente superrico y súper superrico como lo han mostrado Garay y Espitia (2019 y 2020) y lo ha ratificado recientemente la Comisión de Expertos en Beneficios Tributarios (marzo 2021)–.</a:t>
            </a:r>
          </a:p>
          <a:p>
            <a:pPr marL="0" indent="0" algn="just">
              <a:buNone/>
            </a:pPr>
            <a:endParaRPr lang="es-CO" sz="1400" dirty="0">
              <a:latin typeface="Arial" panose="020B0604020202020204" pitchFamily="34" charset="0"/>
              <a:cs typeface="Arial" panose="020B0604020202020204" pitchFamily="34" charset="0"/>
            </a:endParaRPr>
          </a:p>
          <a:p>
            <a:pPr marL="0" indent="0" algn="just">
              <a:buNone/>
            </a:pPr>
            <a:r>
              <a:rPr lang="es-CO" sz="1400" b="1" dirty="0">
                <a:solidFill>
                  <a:srgbClr val="0070C0"/>
                </a:solidFill>
                <a:latin typeface="Arial" panose="020B0604020202020204" pitchFamily="34" charset="0"/>
                <a:cs typeface="Arial" panose="020B0604020202020204" pitchFamily="34" charset="0"/>
              </a:rPr>
              <a:t>3. </a:t>
            </a:r>
            <a:r>
              <a:rPr lang="es-ES" sz="1400" b="1" dirty="0">
                <a:solidFill>
                  <a:srgbClr val="0070C0"/>
                </a:solidFill>
                <a:latin typeface="Arial" panose="020B0604020202020204" pitchFamily="34" charset="0"/>
                <a:cs typeface="Arial" panose="020B0604020202020204" pitchFamily="34" charset="0"/>
              </a:rPr>
              <a:t>El sistema tributario reproduce tratos diferenciales muy significativos y sin debida justificación social o económica, tanto entre sectores productivos como entre tipos de rentas o de fuentes de ingresos</a:t>
            </a:r>
            <a:r>
              <a:rPr lang="es-ES" sz="1400" dirty="0">
                <a:latin typeface="Arial" panose="020B0604020202020204" pitchFamily="34" charset="0"/>
                <a:cs typeface="Arial" panose="020B0604020202020204" pitchFamily="34" charset="0"/>
              </a:rPr>
              <a:t>.</a:t>
            </a:r>
          </a:p>
          <a:p>
            <a:pPr algn="just"/>
            <a:r>
              <a:rPr lang="es-ES" sz="1400" dirty="0">
                <a:latin typeface="Arial" panose="020B0604020202020204" pitchFamily="34" charset="0"/>
                <a:cs typeface="Arial" panose="020B0604020202020204" pitchFamily="34" charset="0"/>
              </a:rPr>
              <a:t>Es así como la tarifa efectiva promedio del impuesto a la renta a personas jurídicas del sector de agricultura, caza y pesca es similar a las de los sectores minería (excluido el sector petróleo e hidrocarburos), manufacturero y promedio general, y superior a las de los sectores de actividades de la administración pública e incluso al de actividades financieras, inmobiliarias y de seguros.</a:t>
            </a:r>
            <a:endParaRPr lang="es-CO" sz="1400" dirty="0">
              <a:latin typeface="Arial" panose="020B0604020202020204" pitchFamily="34" charset="0"/>
              <a:cs typeface="Arial" panose="020B0604020202020204" pitchFamily="34" charset="0"/>
            </a:endParaRPr>
          </a:p>
        </p:txBody>
      </p:sp>
      <p:pic>
        <p:nvPicPr>
          <p:cNvPr id="13" name="Marcador de contenido 12" descr="Aspiration contorno">
            <a:extLst>
              <a:ext uri="{FF2B5EF4-FFF2-40B4-BE49-F238E27FC236}">
                <a16:creationId xmlns:a16="http://schemas.microsoft.com/office/drawing/2014/main" id="{AC76AF4F-F5FE-4FCB-910B-C6DE34F7A383}"/>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74352" y="685800"/>
            <a:ext cx="1402144" cy="786384"/>
          </a:xfrm>
        </p:spPr>
      </p:pic>
      <p:sp>
        <p:nvSpPr>
          <p:cNvPr id="15" name="CuadroTexto 14">
            <a:extLst>
              <a:ext uri="{FF2B5EF4-FFF2-40B4-BE49-F238E27FC236}">
                <a16:creationId xmlns:a16="http://schemas.microsoft.com/office/drawing/2014/main" id="{9A43C712-A62D-49BC-A486-43235797DD94}"/>
              </a:ext>
            </a:extLst>
          </p:cNvPr>
          <p:cNvSpPr txBox="1"/>
          <p:nvPr/>
        </p:nvSpPr>
        <p:spPr>
          <a:xfrm>
            <a:off x="6096000" y="1572768"/>
            <a:ext cx="6096000" cy="5078313"/>
          </a:xfrm>
          <a:prstGeom prst="rect">
            <a:avLst/>
          </a:prstGeom>
          <a:noFill/>
        </p:spPr>
        <p:txBody>
          <a:bodyPr wrap="square">
            <a:spAutoFit/>
          </a:bodyPr>
          <a:lstStyle/>
          <a:p>
            <a:pPr marL="285750" indent="-285750" algn="just">
              <a:buFont typeface="Arial" panose="020B0604020202020204" pitchFamily="34" charset="0"/>
              <a:buChar char="•"/>
            </a:pPr>
            <a:r>
              <a:rPr lang="es-ES" dirty="0">
                <a:latin typeface="Arial" panose="020B0604020202020204" pitchFamily="34" charset="0"/>
                <a:cs typeface="Arial" panose="020B0604020202020204" pitchFamily="34" charset="0"/>
              </a:rPr>
              <a:t>Las tarifas efectivas sobre las rentas de trabajo o laborales son claramente superiores a las de rentas de capital o no laborales, favoreciéndose a las personas naturales más ricas del país quienes son precisamente quienes reciben la mayor proporción del total de las rentas de capital y no laborales.</a:t>
            </a:r>
          </a:p>
          <a:p>
            <a:pPr marL="285750" indent="-285750" algn="just">
              <a:buFont typeface="Arial" panose="020B0604020202020204" pitchFamily="34" charset="0"/>
              <a:buChar char="•"/>
            </a:pPr>
            <a:r>
              <a:rPr lang="es-ES" dirty="0">
                <a:latin typeface="Arial" panose="020B0604020202020204" pitchFamily="34" charset="0"/>
                <a:cs typeface="Arial" panose="020B0604020202020204" pitchFamily="34" charset="0"/>
              </a:rPr>
              <a:t>En el ámbito sectorial es de resaltar el caso del sector rural ante el hecho de una exigua tributación a la tierra como consecuencia de muy moderadas tarifas efectivas del impuesto predial, de una marcada desactualización del catastro y de una elevada informalidad, que favorece particularmente a grandes terratenientes y a empresas productoras de </a:t>
            </a:r>
            <a:r>
              <a:rPr lang="es-ES" dirty="0" err="1">
                <a:latin typeface="Arial" panose="020B0604020202020204" pitchFamily="34" charset="0"/>
                <a:cs typeface="Arial" panose="020B0604020202020204" pitchFamily="34" charset="0"/>
              </a:rPr>
              <a:t>commodities</a:t>
            </a:r>
            <a:r>
              <a:rPr lang="es-ES" dirty="0">
                <a:latin typeface="Arial" panose="020B0604020202020204" pitchFamily="34" charset="0"/>
                <a:cs typeface="Arial" panose="020B0604020202020204" pitchFamily="34" charset="0"/>
              </a:rPr>
              <a:t> agrícolas a través de explotaciones extensivas y bajo modalidades de </a:t>
            </a:r>
            <a:r>
              <a:rPr lang="es-ES" dirty="0" err="1">
                <a:latin typeface="Arial" panose="020B0604020202020204" pitchFamily="34" charset="0"/>
                <a:cs typeface="Arial" panose="020B0604020202020204" pitchFamily="34" charset="0"/>
              </a:rPr>
              <a:t>financiarización</a:t>
            </a:r>
            <a:r>
              <a:rPr lang="es-ES" dirty="0">
                <a:latin typeface="Arial" panose="020B0604020202020204" pitchFamily="34" charset="0"/>
                <a:cs typeface="Arial" panose="020B0604020202020204" pitchFamily="34" charset="0"/>
              </a:rPr>
              <a:t> rentística.</a:t>
            </a:r>
          </a:p>
          <a:p>
            <a:pPr algn="just"/>
            <a:r>
              <a:rPr lang="es-ES" b="1" i="1" dirty="0">
                <a:latin typeface="Arial" panose="020B0604020202020204" pitchFamily="34" charset="0"/>
                <a:cs typeface="Arial" panose="020B0604020202020204" pitchFamily="34" charset="0"/>
              </a:rPr>
              <a:t>Problemática histórica de la tierra, sus intereses y repercusiones en el conflicto social y armado</a:t>
            </a:r>
            <a:r>
              <a:rPr lang="es-ES" dirty="0"/>
              <a:t>.</a:t>
            </a:r>
            <a:endParaRPr lang="es-CO" dirty="0"/>
          </a:p>
        </p:txBody>
      </p:sp>
    </p:spTree>
    <p:extLst>
      <p:ext uri="{BB962C8B-B14F-4D97-AF65-F5344CB8AC3E}">
        <p14:creationId xmlns:p14="http://schemas.microsoft.com/office/powerpoint/2010/main" val="4057931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FAAB919-2CB3-4C63-AEB9-FC71BF0E6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CBFFF93-F6E6-406C-AAA2-49F85E4C9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487" y="685800"/>
            <a:ext cx="7452913" cy="54864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2B2F0A0-4044-4424-A95B-EBDFA3EA9691}"/>
              </a:ext>
            </a:extLst>
          </p:cNvPr>
          <p:cNvSpPr>
            <a:spLocks noGrp="1"/>
          </p:cNvSpPr>
          <p:nvPr>
            <p:ph type="title"/>
          </p:nvPr>
        </p:nvSpPr>
        <p:spPr>
          <a:xfrm>
            <a:off x="1295783" y="685799"/>
            <a:ext cx="6285925" cy="879213"/>
          </a:xfrm>
        </p:spPr>
        <p:txBody>
          <a:bodyPr vert="horz" lIns="91440" tIns="45720" rIns="91440" bIns="45720" rtlCol="0" anchor="b">
            <a:normAutofit/>
          </a:bodyPr>
          <a:lstStyle/>
          <a:p>
            <a:r>
              <a:rPr lang="en-US" sz="2000" b="1" kern="1200" cap="all" spc="300" baseline="0" dirty="0">
                <a:solidFill>
                  <a:srgbClr val="FF0000"/>
                </a:solidFill>
                <a:latin typeface="Arial" panose="020B0604020202020204" pitchFamily="34" charset="0"/>
                <a:cs typeface="Arial" panose="020B0604020202020204" pitchFamily="34" charset="0"/>
              </a:rPr>
              <a:t>caracterización del sistema tributario en Colombia(4)</a:t>
            </a:r>
          </a:p>
        </p:txBody>
      </p:sp>
      <p:sp>
        <p:nvSpPr>
          <p:cNvPr id="4" name="Marcador de contenido 3">
            <a:extLst>
              <a:ext uri="{FF2B5EF4-FFF2-40B4-BE49-F238E27FC236}">
                <a16:creationId xmlns:a16="http://schemas.microsoft.com/office/drawing/2014/main" id="{9D7C50CF-19D1-4205-8C0F-06174FD9E7EB}"/>
              </a:ext>
            </a:extLst>
          </p:cNvPr>
          <p:cNvSpPr>
            <a:spLocks noGrp="1"/>
          </p:cNvSpPr>
          <p:nvPr>
            <p:ph sz="half" idx="2"/>
          </p:nvPr>
        </p:nvSpPr>
        <p:spPr>
          <a:xfrm>
            <a:off x="1295783" y="2135938"/>
            <a:ext cx="6285925" cy="3465337"/>
          </a:xfrm>
        </p:spPr>
        <p:txBody>
          <a:bodyPr vert="horz" lIns="91440" tIns="45720" rIns="91440" bIns="45720" rtlCol="0">
            <a:normAutofit/>
          </a:bodyPr>
          <a:lstStyle/>
          <a:p>
            <a:pPr marL="0" algn="just">
              <a:lnSpc>
                <a:spcPct val="90000"/>
              </a:lnSpc>
            </a:pPr>
            <a:r>
              <a:rPr lang="en-US" sz="2000" dirty="0"/>
              <a:t>4</a:t>
            </a:r>
            <a:r>
              <a:rPr lang="en-US" sz="2000" b="1" dirty="0">
                <a:solidFill>
                  <a:srgbClr val="0070C0"/>
                </a:solidFill>
              </a:rPr>
              <a:t>. En síntesis, el sistema tributario consolidado en Colombia está regido por una estricta economía política de exclusión social, favorecedora de intereses poderosos a costa de intereses colectivos esenciales y reproductora de exageradas inequidades sistémicas en la sociedad= Desigualdad Social.</a:t>
            </a:r>
          </a:p>
          <a:p>
            <a:pPr algn="just">
              <a:lnSpc>
                <a:spcPct val="90000"/>
              </a:lnSpc>
            </a:pPr>
            <a:r>
              <a:rPr lang="en-US" sz="2000" dirty="0"/>
              <a:t>Sin duda alguna, en la reforma estructural de la tributación en Colombia reside un requisito ineludible –aunque no el único pero sí determinante– para avanzar en el desmonte de las raíces de una inaceptable desigualdad tanto de ingresos como de la riqueza en el país.</a:t>
            </a:r>
          </a:p>
        </p:txBody>
      </p:sp>
      <p:pic>
        <p:nvPicPr>
          <p:cNvPr id="8" name="Imagen 7" descr="Texto&#10;&#10;Descripción generada automáticamente">
            <a:extLst>
              <a:ext uri="{FF2B5EF4-FFF2-40B4-BE49-F238E27FC236}">
                <a16:creationId xmlns:a16="http://schemas.microsoft.com/office/drawing/2014/main" id="{97BF0010-FCAC-4EA2-8270-33E97011DB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22" r="6" b="6"/>
          <a:stretch/>
        </p:blipFill>
        <p:spPr>
          <a:xfrm>
            <a:off x="8153400" y="685801"/>
            <a:ext cx="3352800" cy="2743200"/>
          </a:xfrm>
          <a:prstGeom prst="rect">
            <a:avLst/>
          </a:prstGeom>
        </p:spPr>
      </p:pic>
      <p:pic>
        <p:nvPicPr>
          <p:cNvPr id="6" name="Marcador de contenido 5" descr="Diagrama&#10;&#10;Descripción generada automáticamente">
            <a:extLst>
              <a:ext uri="{FF2B5EF4-FFF2-40B4-BE49-F238E27FC236}">
                <a16:creationId xmlns:a16="http://schemas.microsoft.com/office/drawing/2014/main" id="{6BAA9106-3C5F-47DE-9ECF-9DE02AC8675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611" r="27192" b="-3"/>
          <a:stretch/>
        </p:blipFill>
        <p:spPr>
          <a:xfrm>
            <a:off x="8153400" y="3429000"/>
            <a:ext cx="3352800" cy="2743200"/>
          </a:xfrm>
          <a:prstGeom prst="rect">
            <a:avLst/>
          </a:prstGeom>
        </p:spPr>
      </p:pic>
    </p:spTree>
    <p:extLst>
      <p:ext uri="{BB962C8B-B14F-4D97-AF65-F5344CB8AC3E}">
        <p14:creationId xmlns:p14="http://schemas.microsoft.com/office/powerpoint/2010/main" val="1421838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3891E6-8316-4218-B054-7B9F5269FF43}"/>
              </a:ext>
            </a:extLst>
          </p:cNvPr>
          <p:cNvSpPr>
            <a:spLocks noGrp="1"/>
          </p:cNvSpPr>
          <p:nvPr>
            <p:ph type="title"/>
          </p:nvPr>
        </p:nvSpPr>
        <p:spPr>
          <a:xfrm>
            <a:off x="1" y="0"/>
            <a:ext cx="12192000" cy="1024128"/>
          </a:xfrm>
        </p:spPr>
        <p:txBody>
          <a:bodyPr>
            <a:normAutofit fontScale="90000"/>
          </a:bodyPr>
          <a:lstStyle/>
          <a:p>
            <a:r>
              <a:rPr lang="es-CO" sz="2400" b="1" dirty="0">
                <a:solidFill>
                  <a:srgbClr val="FF0000"/>
                </a:solidFill>
                <a:latin typeface="Arial" panose="020B0604020202020204" pitchFamily="34" charset="0"/>
                <a:cs typeface="Arial" panose="020B0604020202020204" pitchFamily="34" charset="0"/>
                <a:hlinkClick r:id="rId2" action="ppaction://hlinkpres?slideindex=1&amp;slidetitle=">
                  <a:extLst>
                    <a:ext uri="{A12FA001-AC4F-418D-AE19-62706E023703}">
                      <ahyp:hlinkClr xmlns:ahyp="http://schemas.microsoft.com/office/drawing/2018/hyperlinkcolor" val="tx"/>
                    </a:ext>
                  </a:extLst>
                </a:hlinkClick>
              </a:rPr>
              <a:t>REFORMATRIBUTARIA:</a:t>
            </a:r>
            <a:br>
              <a:rPr lang="es-CO" sz="2400" b="1" dirty="0">
                <a:solidFill>
                  <a:srgbClr val="FF0000"/>
                </a:solidFill>
                <a:latin typeface="Arial" panose="020B0604020202020204" pitchFamily="34" charset="0"/>
                <a:cs typeface="Arial" panose="020B0604020202020204" pitchFamily="34" charset="0"/>
                <a:hlinkClick r:id="rId2" action="ppaction://hlinkpres?slideindex=1&amp;slidetitle=">
                  <a:extLst>
                    <a:ext uri="{A12FA001-AC4F-418D-AE19-62706E023703}">
                      <ahyp:hlinkClr xmlns:ahyp="http://schemas.microsoft.com/office/drawing/2018/hyperlinkcolor" val="tx"/>
                    </a:ext>
                  </a:extLst>
                </a:hlinkClick>
              </a:rPr>
            </a:br>
            <a:r>
              <a:rPr lang="es-CO" sz="2400" b="1" dirty="0">
                <a:solidFill>
                  <a:srgbClr val="FF0000"/>
                </a:solidFill>
                <a:latin typeface="Arial" panose="020B0604020202020204" pitchFamily="34" charset="0"/>
                <a:cs typeface="Arial" panose="020B0604020202020204" pitchFamily="34" charset="0"/>
                <a:hlinkClick r:id="rId2" action="ppaction://hlinkpres?slideindex=1&amp;slidetitle=">
                  <a:extLst>
                    <a:ext uri="{A12FA001-AC4F-418D-AE19-62706E023703}">
                      <ahyp:hlinkClr xmlns:ahyp="http://schemas.microsoft.com/office/drawing/2018/hyperlinkcolor" val="tx"/>
                    </a:ext>
                  </a:extLst>
                </a:hlinkClick>
              </a:rPr>
              <a:t>Ley 2155 del 14 de septiembre de 2021,POR LA CUAL SE XPIDE LA LEY DE “INVERSION SOCIAL” Y…  </a:t>
            </a:r>
            <a:endParaRPr lang="es-CO" sz="2400" b="1" dirty="0">
              <a:solidFill>
                <a:srgbClr val="FF0000"/>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F7EC2C01-C4D5-43F4-AA2D-29BDE5DFD13F}"/>
              </a:ext>
            </a:extLst>
          </p:cNvPr>
          <p:cNvSpPr>
            <a:spLocks noGrp="1"/>
          </p:cNvSpPr>
          <p:nvPr>
            <p:ph sz="half" idx="1"/>
          </p:nvPr>
        </p:nvSpPr>
        <p:spPr>
          <a:xfrm>
            <a:off x="0" y="1024128"/>
            <a:ext cx="6096000" cy="5833872"/>
          </a:xfrm>
        </p:spPr>
        <p:txBody>
          <a:bodyPr>
            <a:normAutofit fontScale="47500" lnSpcReduction="20000"/>
          </a:bodyPr>
          <a:lstStyle/>
          <a:p>
            <a:pPr>
              <a:buFont typeface="Wingdings" panose="05000000000000000000" pitchFamily="2" charset="2"/>
              <a:buChar char="v"/>
            </a:pPr>
            <a:r>
              <a:rPr lang="es-ES" sz="1800" b="1" dirty="0">
                <a:solidFill>
                  <a:srgbClr val="002060"/>
                </a:solidFill>
                <a:latin typeface="Arial" panose="020B0604020202020204" pitchFamily="34" charset="0"/>
                <a:cs typeface="Arial" panose="020B0604020202020204" pitchFamily="34" charset="0"/>
              </a:rPr>
              <a:t>Generalidades:</a:t>
            </a:r>
            <a:endParaRPr lang="es-ES" sz="1800" dirty="0"/>
          </a:p>
          <a:p>
            <a:pPr marL="342900" indent="-342900" algn="just">
              <a:buAutoNum type="arabicPeriod"/>
            </a:pPr>
            <a:r>
              <a:rPr lang="es-ES" sz="1800" dirty="0">
                <a:latin typeface="Arial" panose="020B0604020202020204" pitchFamily="34" charset="0"/>
                <a:cs typeface="Arial" panose="020B0604020202020204" pitchFamily="34" charset="0"/>
              </a:rPr>
              <a:t>Tiene 6 títulos y 65 artículos  la presente ley.</a:t>
            </a:r>
          </a:p>
          <a:p>
            <a:pPr marL="0" indent="0" algn="just">
              <a:buNone/>
            </a:pPr>
            <a:endParaRPr lang="es-ES" sz="1800" dirty="0">
              <a:latin typeface="Arial" panose="020B0604020202020204" pitchFamily="34" charset="0"/>
              <a:cs typeface="Arial" panose="020B0604020202020204" pitchFamily="34" charset="0"/>
            </a:endParaRPr>
          </a:p>
          <a:p>
            <a:pPr algn="just"/>
            <a:r>
              <a:rPr lang="es-ES" sz="1800" b="1" dirty="0">
                <a:latin typeface="Arial" panose="020B0604020202020204" pitchFamily="34" charset="0"/>
                <a:cs typeface="Arial" panose="020B0604020202020204" pitchFamily="34" charset="0"/>
              </a:rPr>
              <a:t>Título I  medidas en materia de ingreso </a:t>
            </a:r>
          </a:p>
          <a:p>
            <a:pPr algn="just"/>
            <a:r>
              <a:rPr lang="es-ES" sz="1800" b="1" dirty="0">
                <a:latin typeface="Arial" panose="020B0604020202020204" pitchFamily="34" charset="0"/>
                <a:cs typeface="Arial" panose="020B0604020202020204" pitchFamily="34" charset="0"/>
              </a:rPr>
              <a:t>Título II mecanismos de lucha contra la evasión.</a:t>
            </a:r>
          </a:p>
          <a:p>
            <a:pPr algn="just"/>
            <a:r>
              <a:rPr lang="es-ES" sz="1800" b="1" dirty="0">
                <a:latin typeface="Arial" panose="020B0604020202020204" pitchFamily="34" charset="0"/>
                <a:cs typeface="Arial" panose="020B0604020202020204" pitchFamily="34" charset="0"/>
              </a:rPr>
              <a:t>Titulo III  austeridad y eficiencia en el gasto</a:t>
            </a:r>
          </a:p>
          <a:p>
            <a:pPr algn="just"/>
            <a:r>
              <a:rPr lang="es-ES" sz="1900" b="1" dirty="0">
                <a:latin typeface="Arial" panose="020B0604020202020204" pitchFamily="34" charset="0"/>
                <a:cs typeface="Arial" panose="020B0604020202020204" pitchFamily="34" charset="0"/>
              </a:rPr>
              <a:t>Título IV fortalecimiento del gasto social y reactivación económica</a:t>
            </a:r>
            <a:r>
              <a:rPr lang="es-ES" sz="1900" dirty="0">
                <a:latin typeface="Arial" panose="020B0604020202020204" pitchFamily="34" charset="0"/>
                <a:cs typeface="Arial" panose="020B0604020202020204" pitchFamily="34" charset="0"/>
              </a:rPr>
              <a:t>.</a:t>
            </a:r>
          </a:p>
          <a:p>
            <a:pPr marL="0" indent="0" algn="just">
              <a:buNone/>
            </a:pPr>
            <a:endParaRPr lang="es-ES" sz="1900" dirty="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s-ES" sz="1900" dirty="0">
                <a:latin typeface="Arial" panose="020B0604020202020204" pitchFamily="34" charset="0"/>
                <a:cs typeface="Arial" panose="020B0604020202020204" pitchFamily="34" charset="0"/>
              </a:rPr>
              <a:t> Artículo 20°. Programa ingreso solidario.</a:t>
            </a:r>
          </a:p>
          <a:p>
            <a:pPr algn="just">
              <a:buFont typeface="Wingdings" panose="05000000000000000000" pitchFamily="2" charset="2"/>
              <a:buChar char="ü"/>
            </a:pPr>
            <a:r>
              <a:rPr lang="es-ES" sz="1900" dirty="0">
                <a:latin typeface="Arial" panose="020B0604020202020204" pitchFamily="34" charset="0"/>
                <a:cs typeface="Arial" panose="020B0604020202020204" pitchFamily="34" charset="0"/>
              </a:rPr>
              <a:t>Artículo 21°. Ampliación de la vigencia temporal del programa de apoyo al empleo formal -PAEF. Reactivación económica.</a:t>
            </a:r>
          </a:p>
          <a:p>
            <a:pPr algn="just">
              <a:buFont typeface="Wingdings" panose="05000000000000000000" pitchFamily="2" charset="2"/>
              <a:buChar char="ü"/>
            </a:pPr>
            <a:r>
              <a:rPr lang="es-ES" sz="1900" dirty="0">
                <a:latin typeface="Arial" panose="020B0604020202020204" pitchFamily="34" charset="0"/>
                <a:cs typeface="Arial" panose="020B0604020202020204" pitchFamily="34" charset="0"/>
              </a:rPr>
              <a:t>Artículo 24°. Incentivo a la creación de nuevos empleos.</a:t>
            </a:r>
          </a:p>
          <a:p>
            <a:pPr marL="0" indent="0" algn="just">
              <a:buNone/>
            </a:pPr>
            <a:endParaRPr lang="es-ES" sz="1900" dirty="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s-ES" sz="1900" b="1" dirty="0">
                <a:solidFill>
                  <a:srgbClr val="7030A0"/>
                </a:solidFill>
                <a:latin typeface="Arial" panose="020B0604020202020204" pitchFamily="34" charset="0"/>
                <a:cs typeface="Arial" panose="020B0604020202020204" pitchFamily="34" charset="0"/>
              </a:rPr>
              <a:t>Artículo 26°. APOYO A EMPRESAS AFECTADAS POR EL PARO nacional</a:t>
            </a:r>
            <a:r>
              <a:rPr lang="es-ES" sz="1900" b="1" dirty="0">
                <a:latin typeface="Arial" panose="020B0604020202020204" pitchFamily="34" charset="0"/>
                <a:cs typeface="Arial" panose="020B0604020202020204" pitchFamily="34" charset="0"/>
              </a:rPr>
              <a:t>.</a:t>
            </a:r>
          </a:p>
          <a:p>
            <a:pPr algn="just">
              <a:buFont typeface="Wingdings" panose="05000000000000000000" pitchFamily="2" charset="2"/>
              <a:buChar char="ü"/>
            </a:pPr>
            <a:r>
              <a:rPr lang="es-ES" sz="1900" dirty="0">
                <a:latin typeface="Arial" panose="020B0604020202020204" pitchFamily="34" charset="0"/>
                <a:cs typeface="Arial" panose="020B0604020202020204" pitchFamily="34" charset="0"/>
              </a:rPr>
              <a:t>Artículo 27° matrícula cero y acceso a la educación superior.</a:t>
            </a:r>
          </a:p>
          <a:p>
            <a:pPr algn="just">
              <a:buFont typeface="Wingdings" panose="05000000000000000000" pitchFamily="2" charset="2"/>
              <a:buChar char="ü"/>
            </a:pPr>
            <a:r>
              <a:rPr lang="es-ES" sz="1900" dirty="0">
                <a:latin typeface="Arial" panose="020B0604020202020204" pitchFamily="34" charset="0"/>
                <a:cs typeface="Arial" panose="020B0604020202020204" pitchFamily="34" charset="0"/>
              </a:rPr>
              <a:t>Artículo 28, apoyo a los sistemas de transporte masivo y sistemas estratégicos de transporte.</a:t>
            </a:r>
          </a:p>
          <a:p>
            <a:pPr algn="just">
              <a:buFont typeface="Wingdings" panose="05000000000000000000" pitchFamily="2" charset="2"/>
              <a:buChar char="ü"/>
            </a:pPr>
            <a:r>
              <a:rPr lang="es-ES" sz="1900" dirty="0">
                <a:latin typeface="Arial" panose="020B0604020202020204" pitchFamily="34" charset="0"/>
                <a:cs typeface="Arial" panose="020B0604020202020204" pitchFamily="34" charset="0"/>
              </a:rPr>
              <a:t>Artículo 29. Modifíquese el inciso 1 y adiciónese un parágrafo 3 al artículo 3 del Decreto legislativo 678 de 2020, así: ARTÍCULO 3. Créditos de tesorería para las entidades territoriales y sus descentralizadas.</a:t>
            </a:r>
          </a:p>
          <a:p>
            <a:pPr algn="just">
              <a:buFont typeface="Wingdings" panose="05000000000000000000" pitchFamily="2" charset="2"/>
              <a:buChar char="ü"/>
            </a:pPr>
            <a:r>
              <a:rPr lang="es-ES" sz="1900" b="1" dirty="0">
                <a:solidFill>
                  <a:srgbClr val="7030A0"/>
                </a:solidFill>
                <a:latin typeface="Arial" panose="020B0604020202020204" pitchFamily="34" charset="0"/>
                <a:cs typeface="Arial" panose="020B0604020202020204" pitchFamily="34" charset="0"/>
              </a:rPr>
              <a:t>Artículo 31°. Uso de excedentes de liquidez de recursos de destinación específica por entidades territoriales de categoría especial, primera y segunda</a:t>
            </a:r>
            <a:r>
              <a:rPr lang="es-ES" sz="1900" dirty="0">
                <a:latin typeface="Arial" panose="020B0604020202020204" pitchFamily="34" charset="0"/>
                <a:cs typeface="Arial" panose="020B0604020202020204" pitchFamily="34" charset="0"/>
              </a:rPr>
              <a:t>.</a:t>
            </a:r>
          </a:p>
          <a:p>
            <a:pPr algn="just">
              <a:buFont typeface="Wingdings" panose="05000000000000000000" pitchFamily="2" charset="2"/>
              <a:buChar char="ü"/>
            </a:pPr>
            <a:r>
              <a:rPr lang="es-ES" sz="1900" dirty="0">
                <a:latin typeface="Arial" panose="020B0604020202020204" pitchFamily="34" charset="0"/>
                <a:cs typeface="Arial" panose="020B0604020202020204" pitchFamily="34" charset="0"/>
              </a:rPr>
              <a:t>Artículo 35°. Límites para el uso de los recursos del sistema general de regalías. </a:t>
            </a:r>
          </a:p>
          <a:p>
            <a:pPr algn="just">
              <a:buFont typeface="Wingdings" panose="05000000000000000000" pitchFamily="2" charset="2"/>
              <a:buChar char="ü"/>
            </a:pPr>
            <a:r>
              <a:rPr lang="es-ES" sz="1900" dirty="0">
                <a:latin typeface="Arial" panose="020B0604020202020204" pitchFamily="34" charset="0"/>
                <a:cs typeface="Arial" panose="020B0604020202020204" pitchFamily="34" charset="0"/>
              </a:rPr>
              <a:t>Artículo 36°. Límites para el uso de los recursos del sistema general de regalías - asignación para paz.</a:t>
            </a:r>
          </a:p>
          <a:p>
            <a:pPr marL="0" indent="0" algn="just">
              <a:buNone/>
            </a:pPr>
            <a:r>
              <a:rPr lang="es-ES" sz="1900" dirty="0">
                <a:latin typeface="Arial" panose="020B0604020202020204" pitchFamily="34" charset="0"/>
                <a:cs typeface="Arial" panose="020B0604020202020204" pitchFamily="34" charset="0"/>
              </a:rPr>
              <a:t>……..</a:t>
            </a:r>
          </a:p>
        </p:txBody>
      </p:sp>
      <p:sp>
        <p:nvSpPr>
          <p:cNvPr id="4" name="Marcador de contenido 3">
            <a:extLst>
              <a:ext uri="{FF2B5EF4-FFF2-40B4-BE49-F238E27FC236}">
                <a16:creationId xmlns:a16="http://schemas.microsoft.com/office/drawing/2014/main" id="{25BE566A-1B0C-4B97-BF45-22F6BAD69D1C}"/>
              </a:ext>
            </a:extLst>
          </p:cNvPr>
          <p:cNvSpPr>
            <a:spLocks noGrp="1"/>
          </p:cNvSpPr>
          <p:nvPr>
            <p:ph sz="half" idx="2"/>
          </p:nvPr>
        </p:nvSpPr>
        <p:spPr>
          <a:xfrm>
            <a:off x="6265408" y="1097280"/>
            <a:ext cx="5926592" cy="5678424"/>
          </a:xfrm>
        </p:spPr>
        <p:txBody>
          <a:bodyPr>
            <a:normAutofit fontScale="47500" lnSpcReduction="20000"/>
          </a:bodyPr>
          <a:lstStyle/>
          <a:p>
            <a:pPr algn="just"/>
            <a:r>
              <a:rPr lang="es-ES" sz="2200" b="1" dirty="0">
                <a:solidFill>
                  <a:schemeClr val="tx1"/>
                </a:solidFill>
                <a:latin typeface="Arial" panose="020B0604020202020204" pitchFamily="34" charset="0"/>
                <a:cs typeface="Arial" panose="020B0604020202020204" pitchFamily="34" charset="0"/>
              </a:rPr>
              <a:t>Título V regla fiscal como mecanismo de sostenibilidad de las finanzas públicas. </a:t>
            </a:r>
          </a:p>
          <a:p>
            <a:pPr algn="just">
              <a:buFont typeface="Wingdings" panose="05000000000000000000" pitchFamily="2" charset="2"/>
              <a:buChar char="ü"/>
            </a:pPr>
            <a:r>
              <a:rPr lang="es-ES" sz="2200" dirty="0">
                <a:solidFill>
                  <a:schemeClr val="tx1"/>
                </a:solidFill>
                <a:latin typeface="Arial" panose="020B0604020202020204" pitchFamily="34" charset="0"/>
                <a:cs typeface="Arial" panose="020B0604020202020204" pitchFamily="34" charset="0"/>
              </a:rPr>
              <a:t>Artículo 5. Regla fiscal. La regla fiscal buscará asegurar la sostenibilidad de las finanzas públicas, de tal forma que no se supere el límite de deuda. El límite de deuda es igual a 71% del PIB y el ancla de deuda es igual a 55% del PIB</a:t>
            </a:r>
            <a:r>
              <a:rPr lang="es-ES" sz="2200" b="1" dirty="0">
                <a:solidFill>
                  <a:schemeClr val="tx1"/>
                </a:solidFill>
                <a:latin typeface="Arial" panose="020B0604020202020204" pitchFamily="34" charset="0"/>
                <a:cs typeface="Arial" panose="020B0604020202020204" pitchFamily="34" charset="0"/>
              </a:rPr>
              <a:t>. </a:t>
            </a:r>
          </a:p>
          <a:p>
            <a:pPr algn="just"/>
            <a:r>
              <a:rPr lang="es-ES" sz="2200" b="1" dirty="0">
                <a:solidFill>
                  <a:schemeClr val="tx1"/>
                </a:solidFill>
                <a:latin typeface="Arial" panose="020B0604020202020204" pitchFamily="34" charset="0"/>
                <a:cs typeface="Arial" panose="020B0604020202020204" pitchFamily="34" charset="0"/>
              </a:rPr>
              <a:t>Título VI Disposiciones finales.</a:t>
            </a:r>
          </a:p>
          <a:p>
            <a:pPr marL="0" indent="0" algn="just">
              <a:buNone/>
            </a:pPr>
            <a:endParaRPr lang="es-ES" b="1" dirty="0">
              <a:solidFill>
                <a:srgbClr val="002060"/>
              </a:solidFill>
              <a:latin typeface="Arial" panose="020B0604020202020204" pitchFamily="34" charset="0"/>
              <a:cs typeface="Arial" panose="020B0604020202020204" pitchFamily="34" charset="0"/>
            </a:endParaRPr>
          </a:p>
          <a:p>
            <a:pPr marL="0" indent="0" algn="just">
              <a:buNone/>
            </a:pPr>
            <a:endParaRPr lang="es-ES" b="1" dirty="0">
              <a:solidFill>
                <a:srgbClr val="002060"/>
              </a:solidFill>
              <a:latin typeface="Arial" panose="020B0604020202020204" pitchFamily="34" charset="0"/>
              <a:cs typeface="Arial" panose="020B0604020202020204" pitchFamily="34" charset="0"/>
            </a:endParaRPr>
          </a:p>
          <a:p>
            <a:pPr marL="0" indent="0" algn="just">
              <a:buNone/>
            </a:pPr>
            <a:r>
              <a:rPr lang="es-ES" b="1" dirty="0">
                <a:solidFill>
                  <a:srgbClr val="002060"/>
                </a:solidFill>
                <a:latin typeface="Arial" panose="020B0604020202020204" pitchFamily="34" charset="0"/>
                <a:cs typeface="Arial" panose="020B0604020202020204" pitchFamily="34" charset="0"/>
              </a:rPr>
              <a:t>2. Puntos claves: </a:t>
            </a:r>
          </a:p>
          <a:p>
            <a:pPr marL="0" indent="0" algn="just">
              <a:buNone/>
            </a:pPr>
            <a:r>
              <a:rPr lang="es-ES" b="1" dirty="0">
                <a:solidFill>
                  <a:srgbClr val="002060"/>
                </a:solidFill>
                <a:latin typeface="Arial" panose="020B0604020202020204" pitchFamily="34" charset="0"/>
                <a:cs typeface="Arial" panose="020B0604020202020204" pitchFamily="34" charset="0"/>
              </a:rPr>
              <a:t>2.1. Normalización tributaria.</a:t>
            </a:r>
          </a:p>
          <a:p>
            <a:pPr algn="just"/>
            <a:r>
              <a:rPr lang="es-ES" dirty="0">
                <a:latin typeface="Arial" panose="020B0604020202020204" pitchFamily="34" charset="0"/>
                <a:cs typeface="Arial" panose="020B0604020202020204" pitchFamily="34" charset="0"/>
              </a:rPr>
              <a:t>La norma crea, para el año 2022, el impuesto de normalización tributaria, complementario al impuesto sobre la renta y no deducible del mismo, el cual estará a cargo de lo contribuyentes del impuesto sobre la renta o de regímenes sustitutivos del impuesto sobre la renta que tengan activos omitidos o pasivos inexistentes.</a:t>
            </a:r>
          </a:p>
          <a:p>
            <a:pPr algn="just"/>
            <a:r>
              <a:rPr lang="es-ES" dirty="0">
                <a:latin typeface="Arial" panose="020B0604020202020204" pitchFamily="34" charset="0"/>
                <a:cs typeface="Arial" panose="020B0604020202020204" pitchFamily="34" charset="0"/>
              </a:rPr>
              <a:t>Capitales que no declaran. K: fugados. Los normalizan paga solo el 50%, si los dejan 2 años para su permanencia en el país. A partir de enero 2022.</a:t>
            </a:r>
          </a:p>
          <a:p>
            <a:pPr marL="0" indent="0" algn="just">
              <a:buNone/>
            </a:pPr>
            <a:r>
              <a:rPr lang="es-CO" dirty="0">
                <a:latin typeface="Arial" panose="020B0604020202020204" pitchFamily="34" charset="0"/>
                <a:cs typeface="Arial" panose="020B0604020202020204" pitchFamily="34" charset="0"/>
              </a:rPr>
              <a:t>2.2. </a:t>
            </a:r>
            <a:r>
              <a:rPr lang="es-CO" b="1" dirty="0">
                <a:solidFill>
                  <a:srgbClr val="002060"/>
                </a:solidFill>
                <a:latin typeface="Arial" panose="020B0604020202020204" pitchFamily="34" charset="0"/>
                <a:cs typeface="Arial" panose="020B0604020202020204" pitchFamily="34" charset="0"/>
              </a:rPr>
              <a:t>Impuesto sobre la renta</a:t>
            </a:r>
            <a:r>
              <a:rPr lang="es-CO" dirty="0">
                <a:latin typeface="Arial" panose="020B0604020202020204" pitchFamily="34" charset="0"/>
                <a:cs typeface="Arial" panose="020B0604020202020204" pitchFamily="34" charset="0"/>
              </a:rPr>
              <a:t>.</a:t>
            </a:r>
          </a:p>
          <a:p>
            <a:pPr algn="just"/>
            <a:r>
              <a:rPr lang="es-ES" dirty="0">
                <a:latin typeface="Arial" panose="020B0604020202020204" pitchFamily="34" charset="0"/>
                <a:cs typeface="Arial" panose="020B0604020202020204" pitchFamily="34" charset="0"/>
              </a:rPr>
              <a:t>A partir del año gravable 2022, la tarifa general del impuesto sobre la renta aplicable a las sociedades nacionales y sus asimiladas, a los establecimientos permanentes de entidades del exterior y a las personas jurídicas extranjeras, con o sin residencia en el país, obligadas a presentar la declaración anual del impuesto sobre la renta y complementarios será del 35 %.</a:t>
            </a:r>
          </a:p>
          <a:p>
            <a:pPr marL="0" indent="0" algn="just">
              <a:buNone/>
            </a:pPr>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A su vez, las instituciones financieras tendrán una tarifa superior, del 38 %, desde el 2022 hasta el 2025. Esta sobretasa se deberá pagar de forma anticipada, teniendo en cuenta la base gravable del impuesto sobre el cual el contribuyente liquidó su impuesto sobre la renta para el año inmediatamente anterior.</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651556"/>
      </p:ext>
    </p:extLst>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otalTime>549</TotalTime>
  <Words>4267</Words>
  <Application>Microsoft Office PowerPoint</Application>
  <PresentationFormat>Panorámica</PresentationFormat>
  <Paragraphs>149</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Amasis MT Pro Light</vt:lpstr>
      <vt:lpstr>Arial</vt:lpstr>
      <vt:lpstr>Gill Sans MT</vt:lpstr>
      <vt:lpstr>Goudy Old Style</vt:lpstr>
      <vt:lpstr>Wingdings</vt:lpstr>
      <vt:lpstr>ClassicFrameVTI</vt:lpstr>
      <vt:lpstr>SOBRE LA REFORMA TRIBUTARIA  UN POCO LA DEL 2021</vt:lpstr>
      <vt:lpstr>Presentación de PowerPoint</vt:lpstr>
      <vt:lpstr>Características de un sistema tributario y una reforma tributaria</vt:lpstr>
      <vt:lpstr>Función de una Reforma Tributaria</vt:lpstr>
      <vt:lpstr>caracterización del sistema tributario en Colombia(1)</vt:lpstr>
      <vt:lpstr>caracterización del sistema tributario en Colombia(2)</vt:lpstr>
      <vt:lpstr>caracterización del sistema tributario en Colombia(3)</vt:lpstr>
      <vt:lpstr>caracterización del sistema tributario en Colombia(4)</vt:lpstr>
      <vt:lpstr>REFORMATRIBUTARIA: Ley 2155 del 14 de septiembre de 2021,POR LA CUAL SE XPIDE LA LEY DE “INVERSION SOCIAL” Y…  </vt:lpstr>
      <vt:lpstr>REFORMATRIBUTARIA: Ley 2155 del 14 de septiembre de 2021,POR LA CUAL SE XPIDE LA LEY DE “INVERSION SOCIAL” Y…  </vt:lpstr>
      <vt:lpstr>REFORMATRIBUTARIA: Ley 2155 del 14 de septiembre de 2021,POR LA CUAL SE XPIDE LA LEY DE “INVERSION SOCIAL” Y…  </vt:lpstr>
      <vt:lpstr>REFORMATRIBUTARIA: Ley 2155 del 14 de septiembre de 2021,POR LA CUAL SE XPIDE LA LEY DE “INVERSION SOCIAL” Y…  </vt:lpstr>
      <vt:lpstr>REFORMATRIBUTARIA: Ley 2155 del 14 de septiembre de 2021,POR LA CUAL SE XPIDE LA LEY DE “INVERSION SOCIAL” Y…  </vt:lpstr>
      <vt:lpstr>    Necesidad de un proceso de reforma estructural de la tributación </vt:lpstr>
      <vt:lpstr>Principios rectores de un proceso de reforma de la tributación </vt:lpstr>
      <vt:lpstr>Principios rectores de un proceso de reforma de la tributación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SOBRE LA REFORMA TRIBUTARIA.  UN POCO LA DEL 2021</dc:title>
  <dc:creator>Over Dorado</dc:creator>
  <cp:lastModifiedBy>Over Dorado</cp:lastModifiedBy>
  <cp:revision>14</cp:revision>
  <dcterms:created xsi:type="dcterms:W3CDTF">2021-09-21T18:30:23Z</dcterms:created>
  <dcterms:modified xsi:type="dcterms:W3CDTF">2021-10-01T16:25:35Z</dcterms:modified>
</cp:coreProperties>
</file>