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0" r:id="rId3"/>
    <p:sldId id="267" r:id="rId4"/>
    <p:sldId id="269" r:id="rId5"/>
    <p:sldId id="276" r:id="rId6"/>
    <p:sldId id="290" r:id="rId7"/>
    <p:sldId id="277" r:id="rId8"/>
    <p:sldId id="278" r:id="rId9"/>
    <p:sldId id="280" r:id="rId10"/>
    <p:sldId id="281" r:id="rId11"/>
    <p:sldId id="261" r:id="rId12"/>
    <p:sldId id="282" r:id="rId13"/>
    <p:sldId id="263" r:id="rId14"/>
    <p:sldId id="283" r:id="rId15"/>
    <p:sldId id="284" r:id="rId16"/>
    <p:sldId id="285" r:id="rId17"/>
    <p:sldId id="287" r:id="rId18"/>
    <p:sldId id="288" r:id="rId19"/>
    <p:sldId id="286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280D7-383E-4DD0-8B1F-FFDCA6D85671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1EA44-18EE-4731-9C8B-D414601B5C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80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4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74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8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50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01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01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9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25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52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90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94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656C-9432-42DA-B4F2-7E46B5647C12}" type="datetimeFigureOut">
              <a:rPr lang="es-MX" smtClean="0"/>
              <a:t>09/02/2017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89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3100" b="1" dirty="0"/>
              <a:t>TRANSFERENCIAS TERRITORIALES Y FINANCIACION DE LA EDUCACION : </a:t>
            </a:r>
            <a:br>
              <a:rPr lang="es-ES" sz="3100" b="1" dirty="0"/>
            </a:br>
            <a:r>
              <a:rPr lang="es-ES" sz="3100" b="1" dirty="0"/>
              <a:t>¿Ajuste transitorio o recorte perpetuado?</a:t>
            </a:r>
            <a:br>
              <a:rPr lang="es-ES" sz="3100" b="1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>César Giraldo – Ilich Ortiz</a:t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3100" b="1" dirty="0"/>
              <a:t>Grupo de Investigación en </a:t>
            </a:r>
            <a:r>
              <a:rPr lang="es-ES" sz="3100" b="1" dirty="0" err="1"/>
              <a:t>SocioEconomía</a:t>
            </a:r>
            <a:r>
              <a:rPr lang="es-ES" sz="3100" b="1" dirty="0"/>
              <a:t>, </a:t>
            </a:r>
            <a:r>
              <a:rPr lang="es-ES" sz="2700" b="1" dirty="0"/>
              <a:t/>
            </a:r>
            <a:br>
              <a:rPr lang="es-ES" sz="2700" b="1" dirty="0"/>
            </a:br>
            <a:r>
              <a:rPr lang="es-ES" sz="2700" b="1" dirty="0"/>
              <a:t>Instituciones y Desarrollo </a:t>
            </a: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>– </a:t>
            </a:r>
            <a:r>
              <a:rPr lang="es-ES" sz="2700" b="1" dirty="0"/>
              <a:t>GSEID-</a:t>
            </a: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>Universidad Nacional del Colombia.</a:t>
            </a:r>
            <a:endParaRPr lang="es-MX" sz="27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7448872" cy="1752600"/>
          </a:xfrm>
        </p:spPr>
        <p:txBody>
          <a:bodyPr>
            <a:normAutofit/>
          </a:bodyPr>
          <a:lstStyle/>
          <a:p>
            <a:pPr algn="l"/>
            <a:r>
              <a:rPr lang="es-MX" b="1" dirty="0"/>
              <a:t>Presentación realizada para FECODE</a:t>
            </a:r>
          </a:p>
          <a:p>
            <a:pPr algn="l"/>
            <a:r>
              <a:rPr lang="es-MX" b="1" dirty="0"/>
              <a:t>7 Feb 2017.</a:t>
            </a:r>
          </a:p>
        </p:txBody>
      </p:sp>
    </p:spTree>
    <p:extLst>
      <p:ext uri="{BB962C8B-B14F-4D97-AF65-F5344CB8AC3E}">
        <p14:creationId xmlns:p14="http://schemas.microsoft.com/office/powerpoint/2010/main" val="297952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Fin del periodo transitorio…¿continuidad del ajuste?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17678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91580" y="5158866"/>
            <a:ext cx="7149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600" dirty="0"/>
              <a:t>Fuente: </a:t>
            </a:r>
            <a:r>
              <a:rPr lang="es-CO" sz="1600" dirty="0" err="1"/>
              <a:t>MinHacienda</a:t>
            </a:r>
            <a:r>
              <a:rPr lang="es-CO" sz="1600" dirty="0"/>
              <a:t>. </a:t>
            </a:r>
            <a:endParaRPr lang="es-ES" sz="1600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835696" y="1280042"/>
            <a:ext cx="7149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200" b="1" dirty="0"/>
              <a:t>ICN Y TRANSFERENCIAS 2016-2017</a:t>
            </a:r>
            <a:endParaRPr lang="es-ES" sz="3200" b="1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68" y="2150799"/>
            <a:ext cx="7788463" cy="331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6702120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b="0"/>
              <a:t>Fuente: </a:t>
            </a:r>
            <a:r>
              <a:rPr lang="es-MX" sz="600" b="0"/>
              <a:t>Contexto histórico y evolución del SGP en Colombia Por: Jaime Bonet; Gerson Javier Pérez V.; Jhorland Ayala. Banco de La República. Documentos de Trabajo sobre Economía Regional. Núm.  205, Julio,  2014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3" y="764704"/>
            <a:ext cx="8923027" cy="13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6372200" y="3068960"/>
            <a:ext cx="277180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de flecha 4"/>
          <p:cNvCxnSpPr>
            <a:cxnSpLocks/>
          </p:cNvCxnSpPr>
          <p:nvPr/>
        </p:nvCxnSpPr>
        <p:spPr>
          <a:xfrm flipH="1">
            <a:off x="7542076" y="3775375"/>
            <a:ext cx="432048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ADEMAS DESMEJORA PARTICIPACION EDUCACIÓN </a:t>
            </a:r>
            <a:r>
              <a:rPr lang="es-CO" sz="1400" b="1" dirty="0">
                <a:solidFill>
                  <a:schemeClr val="accent4">
                    <a:lumMod val="75000"/>
                  </a:schemeClr>
                </a:solidFill>
              </a:rPr>
              <a:t>…</a:t>
            </a:r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55195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922038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COMO LE HA IDO A LA FINANCIACION DE LA EDUCACION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04" y="839098"/>
            <a:ext cx="3961598" cy="250579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802" y="830993"/>
            <a:ext cx="4258804" cy="26065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366" y="3448404"/>
            <a:ext cx="4248473" cy="280776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458" y="3513085"/>
            <a:ext cx="4269991" cy="2520280"/>
          </a:xfrm>
          <a:prstGeom prst="rect">
            <a:avLst/>
          </a:prstGeom>
        </p:spPr>
      </p:pic>
      <p:sp>
        <p:nvSpPr>
          <p:cNvPr id="15" name="1 CuadroTexto"/>
          <p:cNvSpPr txBox="1"/>
          <p:nvPr/>
        </p:nvSpPr>
        <p:spPr>
          <a:xfrm>
            <a:off x="4716016" y="623731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/>
              <a:t>T</a:t>
            </a:r>
            <a:r>
              <a:rPr lang="es-ES" sz="800" b="1" dirty="0" err="1"/>
              <a:t>odos</a:t>
            </a:r>
            <a:r>
              <a:rPr lang="es-ES" sz="800" b="1" dirty="0"/>
              <a:t> los Grafos tomados de Mora(2015)</a:t>
            </a:r>
            <a:endParaRPr lang="es-MX" sz="800" b="1" dirty="0"/>
          </a:p>
        </p:txBody>
      </p:sp>
    </p:spTree>
    <p:extLst>
      <p:ext uri="{BB962C8B-B14F-4D97-AF65-F5344CB8AC3E}">
        <p14:creationId xmlns:p14="http://schemas.microsoft.com/office/powerpoint/2010/main" val="1753932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3410" name="Group 19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8840012"/>
              </p:ext>
            </p:extLst>
          </p:nvPr>
        </p:nvGraphicFramePr>
        <p:xfrm>
          <a:off x="685800" y="1844824"/>
          <a:ext cx="3810000" cy="4572005"/>
        </p:xfrm>
        <a:graphic>
          <a:graphicData uri="http://schemas.openxmlformats.org/drawingml/2006/table">
            <a:tbl>
              <a:tblPr/>
              <a:tblGrid>
                <a:gridCol w="2863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818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PARTICIPACION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docente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73,7%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directivo docente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administrativo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capacitación docentes 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aseo y vigilancia (planta o contratado)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REC HUMANO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84,1%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Mantenimiento planta física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Mejoramiento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5,4%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Dotación básica planta física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Recursos pedagógicos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Servicios Públicos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REC FISICO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393544" name="Group 3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6691949"/>
              </p:ext>
            </p:extLst>
          </p:nvPr>
        </p:nvGraphicFramePr>
        <p:xfrm>
          <a:off x="4648200" y="1848072"/>
          <a:ext cx="3810000" cy="3813176"/>
        </p:xfrm>
        <a:graphic>
          <a:graphicData uri="http://schemas.openxmlformats.org/drawingml/2006/table">
            <a:tbl>
              <a:tblPr/>
              <a:tblGrid>
                <a:gridCol w="2824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PARTICIPACION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Transporte escolar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nutricional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ALUMNO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administrativo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gastos generales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ADMON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93545" name="Text Box 329"/>
          <p:cNvSpPr txBox="1">
            <a:spLocks noChangeArrowheads="1"/>
          </p:cNvSpPr>
          <p:nvPr/>
        </p:nvSpPr>
        <p:spPr bwMode="auto">
          <a:xfrm>
            <a:off x="593725" y="1412776"/>
            <a:ext cx="5400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MX">
                <a:solidFill>
                  <a:srgbClr val="0033FF"/>
                </a:solidFill>
              </a:rPr>
              <a:t>RESULTADOS CONSOLIDACION TALLER DE SECRETARIOS.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16016" y="6237312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Fuente: MEN http://www.mineducacion.gov.co/1621/articles-159154_archivo_pdf.pdf</a:t>
            </a:r>
            <a:endParaRPr lang="es-MX" sz="800" dirty="0"/>
          </a:p>
        </p:txBody>
      </p:sp>
      <p:sp>
        <p:nvSpPr>
          <p:cNvPr id="10" name="Título 2"/>
          <p:cNvSpPr txBox="1">
            <a:spLocks/>
          </p:cNvSpPr>
          <p:nvPr/>
        </p:nvSpPr>
        <p:spPr>
          <a:xfrm>
            <a:off x="593725" y="122747"/>
            <a:ext cx="7994046" cy="1585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600" b="1" dirty="0">
                <a:solidFill>
                  <a:schemeClr val="accent4">
                    <a:lumMod val="75000"/>
                  </a:schemeClr>
                </a:solidFill>
              </a:rPr>
              <a:t>INSUFICIENCIA DE LA CAPITACIÓN</a:t>
            </a:r>
          </a:p>
        </p:txBody>
      </p:sp>
    </p:spTree>
    <p:extLst>
      <p:ext uri="{BB962C8B-B14F-4D97-AF65-F5344CB8AC3E}">
        <p14:creationId xmlns:p14="http://schemas.microsoft.com/office/powerpoint/2010/main" val="38851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182" y="3399423"/>
            <a:ext cx="7961231" cy="303784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82" y="332656"/>
            <a:ext cx="7798642" cy="3042373"/>
          </a:xfrm>
          <a:prstGeom prst="rect">
            <a:avLst/>
          </a:prstGeom>
        </p:spPr>
      </p:pic>
      <p:sp>
        <p:nvSpPr>
          <p:cNvPr id="12" name="1 CuadroTexto"/>
          <p:cNvSpPr txBox="1"/>
          <p:nvPr/>
        </p:nvSpPr>
        <p:spPr>
          <a:xfrm>
            <a:off x="1763688" y="6453916"/>
            <a:ext cx="64807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Fuente: OCDE Tomado de Mora (2015)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1657376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4565104"/>
          </a:xfrm>
        </p:spPr>
        <p:txBody>
          <a:bodyPr>
            <a:noAutofit/>
          </a:bodyPr>
          <a:lstStyle/>
          <a:p>
            <a:pPr algn="just"/>
            <a:r>
              <a:rPr lang="es-CO" sz="2100" b="1" dirty="0"/>
              <a:t>Es necesario recuperar el ACUERDO CONSTITUCIONAL DE 1991: TRANSFERENCIAS TERRITORIALES como MÍNIMO deben representar 46,5% DE LOS ICN.  (Buscando alcanzar el 7% del PIB como lo señala UNESCO)</a:t>
            </a:r>
          </a:p>
          <a:p>
            <a:pPr marL="0" indent="0" algn="just">
              <a:buNone/>
            </a:pPr>
            <a:endParaRPr lang="es-CO" sz="2100" b="1" dirty="0"/>
          </a:p>
          <a:p>
            <a:pPr algn="just"/>
            <a:r>
              <a:rPr lang="es-CO" sz="2100" b="1" dirty="0"/>
              <a:t>ACTUALMENTE SGP es cerca del 29% de los ICN. Se debe plantear una TRANSICIÓN AL ALZA, hasta 46,5%, como lo señalaba el Acto Legislativo 01/2001, Parágrafo Transitorio 3. </a:t>
            </a:r>
          </a:p>
          <a:p>
            <a:pPr marL="0" indent="0" algn="just">
              <a:buNone/>
            </a:pPr>
            <a:endParaRPr lang="es-CO" sz="2100" b="1" dirty="0"/>
          </a:p>
          <a:p>
            <a:pPr algn="just"/>
            <a:r>
              <a:rPr lang="es-CO" sz="2100" b="1" dirty="0"/>
              <a:t>Ya había un DÉFICIT HISTÓRICO en 1991. A partir de 2001 ese déficit histórico se profundizó en cerca de 130 billones de pesos. La formula debería plantear un MECANISMOS de RECUPERACIÓN A FUTURO, en un periodo razonable (P. ej. 2025: si realmente se quiere La más Educada). </a:t>
            </a: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HACIA UNA PROPUESTA DE FORMULA</a:t>
            </a:r>
            <a:b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TRANSFERENCIAS PARA EDUCACIÓN</a:t>
            </a:r>
          </a:p>
        </p:txBody>
      </p:sp>
    </p:spTree>
    <p:extLst>
      <p:ext uri="{BB962C8B-B14F-4D97-AF65-F5344CB8AC3E}">
        <p14:creationId xmlns:p14="http://schemas.microsoft.com/office/powerpoint/2010/main" val="3909196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HACIA UNA PROPUESTA DE FORMULA DE </a:t>
            </a:r>
            <a:b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TRANSFERENCIAS PARA EDUCACIÓN</a:t>
            </a:r>
            <a:endParaRPr lang="es-ES" sz="2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033" y="1052736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CO" b="1" dirty="0"/>
          </a:p>
          <a:p>
            <a:pPr algn="just"/>
            <a:r>
              <a:rPr lang="es-CO" dirty="0"/>
              <a:t>Los recursos de Educación deberían representar, </a:t>
            </a:r>
            <a:r>
              <a:rPr lang="es-CO" b="1" dirty="0"/>
              <a:t>COMO MÍNIMO</a:t>
            </a:r>
            <a:r>
              <a:rPr lang="es-CO" dirty="0"/>
              <a:t>, el 58,5% de los recursos de Transferencias e </a:t>
            </a:r>
            <a:r>
              <a:rPr lang="es-CO" b="1" dirty="0"/>
              <a:t>IR CRECIENDO EN SU PARTICIPACIÓN</a:t>
            </a:r>
            <a:r>
              <a:rPr lang="es-CO" dirty="0"/>
              <a:t>, en tanto que las fuentes alternativas de recursos públicos, se han ido abriendo a otros propósitos, como las Regalías. </a:t>
            </a:r>
            <a:r>
              <a:rPr lang="es-CO" b="1" dirty="0"/>
              <a:t>(OTROS SECTORES TIENEN FUENTES ALTERNATIVAS / EDUCACIÓN ES PRIORIDAD)</a:t>
            </a:r>
          </a:p>
          <a:p>
            <a:pPr marL="0" indent="0" algn="just">
              <a:buNone/>
            </a:pPr>
            <a:endParaRPr lang="es-CO" b="1" dirty="0"/>
          </a:p>
          <a:p>
            <a:pPr algn="just"/>
            <a:r>
              <a:rPr lang="es-CO" b="1" dirty="0"/>
              <a:t>La formula </a:t>
            </a:r>
            <a:r>
              <a:rPr lang="es-CO" dirty="0"/>
              <a:t>debería contemplar </a:t>
            </a:r>
            <a:r>
              <a:rPr lang="es-CO" b="1" dirty="0"/>
              <a:t>que los recursos de educación DEBEN ESTAR PROTEGIDOS, y </a:t>
            </a:r>
            <a:r>
              <a:rPr lang="es-CO" b="1" u="sng" dirty="0"/>
              <a:t>no deberían disminuir con relación al año anterior EN TERMINOS REALES</a:t>
            </a:r>
            <a:r>
              <a:rPr lang="es-CO" b="1" dirty="0"/>
              <a:t>, </a:t>
            </a:r>
            <a:r>
              <a:rPr lang="es-CO" dirty="0"/>
              <a:t>independientemente del comportamiento de la Economía y de los ICN</a:t>
            </a:r>
            <a:r>
              <a:rPr lang="es-CO" b="1" dirty="0"/>
              <a:t>. (PRIMADO PROGRESIVIDAD DD.HH.)</a:t>
            </a:r>
          </a:p>
          <a:p>
            <a:pPr marL="0" indent="0" algn="just">
              <a:buNone/>
            </a:pPr>
            <a:endParaRPr lang="es-CO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8239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RECOMENDACIONES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Transformar los anteriores principios en un ALGORITMO de Crecimiento del SGP, que se pueda </a:t>
            </a:r>
            <a:r>
              <a:rPr lang="es-CO" u="sng" dirty="0"/>
              <a:t>exponer en el Congreso</a:t>
            </a:r>
            <a:r>
              <a:rPr lang="es-CO" dirty="0"/>
              <a:t> y </a:t>
            </a:r>
            <a:r>
              <a:rPr lang="es-CO" u="sng" dirty="0"/>
              <a:t>negociar con el Gobierno</a:t>
            </a:r>
          </a:p>
          <a:p>
            <a:endParaRPr lang="es-CO" dirty="0"/>
          </a:p>
          <a:p>
            <a:r>
              <a:rPr lang="es-CO" dirty="0"/>
              <a:t>Calcular con precisión las necesidades reales de recursos del Sector: a partir de la TIPIFICACIÓN y costeo DE UNA CANASTA SUFICIENTE que cumpla plenamente el Derecho a la Educación. (</a:t>
            </a:r>
            <a:r>
              <a:rPr lang="es-CO" dirty="0" err="1"/>
              <a:t>Exp</a:t>
            </a:r>
            <a:r>
              <a:rPr lang="es-CO" dirty="0"/>
              <a:t> Brasil)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dirty="0"/>
              <a:t>Incluir en esta Canasta una VALORACIÓN precisa sobre el REZAGO DEL COSTO LABORAL y LA FORMACIÓN DOCENTE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1274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RECOMENDACIONES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89747"/>
            <a:ext cx="8229600" cy="5135597"/>
          </a:xfrm>
        </p:spPr>
        <p:txBody>
          <a:bodyPr>
            <a:normAutofit fontScale="70000" lnSpcReduction="20000"/>
          </a:bodyPr>
          <a:lstStyle/>
          <a:p>
            <a:r>
              <a:rPr lang="es-CO" u="sng" dirty="0"/>
              <a:t>A partir de lo anterior, establecer y CUANTIFICAR la BRECHA REAL DE FINANCIACIÓN DEL SECTOR EDUCATIVO.</a:t>
            </a:r>
          </a:p>
          <a:p>
            <a:endParaRPr lang="es-CO" dirty="0"/>
          </a:p>
          <a:p>
            <a:r>
              <a:rPr lang="es-CO" dirty="0"/>
              <a:t>Llevar estos insumos a las distintas DISCUSIONES CON EL GOBIERNO y los Debates (Campañas) Políticos, particularmente al PLAN DECENAL DE EDUCACIÓN, y a la DISCUSIÓN SOBRE LA IMPLEMENTACIÓN DE ACUERDOS Y POST-CONFLICTO.</a:t>
            </a:r>
          </a:p>
          <a:p>
            <a:endParaRPr lang="es-CO" dirty="0"/>
          </a:p>
          <a:p>
            <a:r>
              <a:rPr lang="es-CO" dirty="0"/>
              <a:t>SENSIBILIZAR a otros actores sociales aliados con EL TAMAÑO DE LA PROBLEMÁTICA de la FINANCIACIÓN DE LA EDUCACIÓN y Formar a la BASE SINDICAL en la COMPRENSIÓN de la problemática financiera de la Educación.</a:t>
            </a:r>
          </a:p>
          <a:p>
            <a:endParaRPr lang="es-CO" dirty="0"/>
          </a:p>
          <a:p>
            <a:pPr algn="ctr"/>
            <a:r>
              <a:rPr lang="es-CO" dirty="0">
                <a:highlight>
                  <a:srgbClr val="FF0000"/>
                </a:highlight>
              </a:rPr>
              <a:t>CONFLUIR A UN AMPLIO MOVIMIENTO SOCIAL POR LA FINANCIACIÓN PLENA PARA LA REALIZACIÓN DEL DERECHO A LA EDUCACIÓN EN COLOMBIA.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270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6916" y="263691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/>
              <a:t>GRACIAS !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376737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3"/>
          <p:cNvSpPr>
            <a:spLocks noChangeArrowheads="1"/>
          </p:cNvSpPr>
          <p:nvPr/>
        </p:nvSpPr>
        <p:spPr bwMode="auto">
          <a:xfrm>
            <a:off x="2235200" y="495300"/>
            <a:ext cx="23749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099" name="Text Box 52"/>
          <p:cNvSpPr txBox="1">
            <a:spLocks noChangeArrowheads="1"/>
          </p:cNvSpPr>
          <p:nvPr/>
        </p:nvSpPr>
        <p:spPr bwMode="auto">
          <a:xfrm>
            <a:off x="2374900" y="647700"/>
            <a:ext cx="2095500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SISTEMA GENERAL DE PARTICIPACIONES</a:t>
            </a:r>
            <a:endParaRPr lang="es-ES" altLang="es-MX" sz="1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0" name="Rectangle 51"/>
          <p:cNvSpPr>
            <a:spLocks noChangeArrowheads="1"/>
          </p:cNvSpPr>
          <p:nvPr/>
        </p:nvSpPr>
        <p:spPr bwMode="auto">
          <a:xfrm>
            <a:off x="279400" y="1828800"/>
            <a:ext cx="195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1" name="Rectangle 50"/>
          <p:cNvSpPr>
            <a:spLocks noChangeArrowheads="1"/>
          </p:cNvSpPr>
          <p:nvPr/>
        </p:nvSpPr>
        <p:spPr bwMode="auto">
          <a:xfrm>
            <a:off x="4610100" y="1828800"/>
            <a:ext cx="195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2" name="AutoShape 49"/>
          <p:cNvSpPr>
            <a:spLocks noChangeArrowheads="1"/>
          </p:cNvSpPr>
          <p:nvPr/>
        </p:nvSpPr>
        <p:spPr bwMode="auto">
          <a:xfrm>
            <a:off x="279400" y="29718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3" name="AutoShape 48"/>
          <p:cNvSpPr>
            <a:spLocks noChangeArrowheads="1"/>
          </p:cNvSpPr>
          <p:nvPr/>
        </p:nvSpPr>
        <p:spPr bwMode="auto">
          <a:xfrm>
            <a:off x="279400" y="38862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4" name="AutoShape 47"/>
          <p:cNvSpPr>
            <a:spLocks noChangeArrowheads="1"/>
          </p:cNvSpPr>
          <p:nvPr/>
        </p:nvSpPr>
        <p:spPr bwMode="auto">
          <a:xfrm>
            <a:off x="279400" y="48006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5" name="AutoShape 46"/>
          <p:cNvSpPr>
            <a:spLocks noChangeArrowheads="1"/>
          </p:cNvSpPr>
          <p:nvPr/>
        </p:nvSpPr>
        <p:spPr bwMode="auto">
          <a:xfrm>
            <a:off x="279400" y="57150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6" name="AutoShape 45"/>
          <p:cNvSpPr>
            <a:spLocks noChangeArrowheads="1"/>
          </p:cNvSpPr>
          <p:nvPr/>
        </p:nvSpPr>
        <p:spPr bwMode="auto">
          <a:xfrm>
            <a:off x="4610100" y="29718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7" name="AutoShape 44"/>
          <p:cNvSpPr>
            <a:spLocks noChangeArrowheads="1"/>
          </p:cNvSpPr>
          <p:nvPr/>
        </p:nvSpPr>
        <p:spPr bwMode="auto">
          <a:xfrm>
            <a:off x="4610100" y="38862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8" name="AutoShape 43"/>
          <p:cNvSpPr>
            <a:spLocks noChangeArrowheads="1"/>
          </p:cNvSpPr>
          <p:nvPr/>
        </p:nvSpPr>
        <p:spPr bwMode="auto">
          <a:xfrm>
            <a:off x="4610100" y="48006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9" name="AutoShape 42"/>
          <p:cNvSpPr>
            <a:spLocks noChangeArrowheads="1"/>
          </p:cNvSpPr>
          <p:nvPr/>
        </p:nvSpPr>
        <p:spPr bwMode="auto">
          <a:xfrm>
            <a:off x="4610100" y="57150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10" name="Text Box 41"/>
          <p:cNvSpPr txBox="1">
            <a:spLocks noChangeArrowheads="1"/>
          </p:cNvSpPr>
          <p:nvPr/>
        </p:nvSpPr>
        <p:spPr bwMode="auto">
          <a:xfrm>
            <a:off x="349250" y="19431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Asignaciones Especiales 4%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1" name="Text Box 40"/>
          <p:cNvSpPr txBox="1">
            <a:spLocks noChangeArrowheads="1"/>
          </p:cNvSpPr>
          <p:nvPr/>
        </p:nvSpPr>
        <p:spPr bwMode="auto">
          <a:xfrm>
            <a:off x="349250" y="30861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Alimentación Escolar (Municipios Distritos) 0.5%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2" name="Text Box 39"/>
          <p:cNvSpPr txBox="1">
            <a:spLocks noChangeArrowheads="1"/>
          </p:cNvSpPr>
          <p:nvPr/>
        </p:nvSpPr>
        <p:spPr bwMode="auto">
          <a:xfrm>
            <a:off x="349250" y="40005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Ribereños Río Magdalena (Municipios y Distritos)</a:t>
            </a: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0.08%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3" name="Text Box 38"/>
          <p:cNvSpPr txBox="1">
            <a:spLocks noChangeArrowheads="1"/>
          </p:cNvSpPr>
          <p:nvPr/>
        </p:nvSpPr>
        <p:spPr bwMode="auto">
          <a:xfrm>
            <a:off x="349250" y="49149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Fondo de Pensiones Territoriales- FONPET  (Municipios, Distritos y Departamentos)</a:t>
            </a: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2.9%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4" name="Text Box 37"/>
          <p:cNvSpPr txBox="1">
            <a:spLocks noChangeArrowheads="1"/>
          </p:cNvSpPr>
          <p:nvPr/>
        </p:nvSpPr>
        <p:spPr bwMode="auto">
          <a:xfrm>
            <a:off x="349250" y="58293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Resguardos Indigenas (Población Indigena de los</a:t>
            </a: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Resguardos) 0.52%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5" name="Text Box 36"/>
          <p:cNvSpPr txBox="1">
            <a:spLocks noChangeArrowheads="1"/>
          </p:cNvSpPr>
          <p:nvPr/>
        </p:nvSpPr>
        <p:spPr bwMode="auto">
          <a:xfrm>
            <a:off x="4679950" y="19431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Distribución Sectorial 96%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6" name="Text Box 35"/>
          <p:cNvSpPr txBox="1">
            <a:spLocks noChangeArrowheads="1"/>
          </p:cNvSpPr>
          <p:nvPr/>
        </p:nvSpPr>
        <p:spPr bwMode="auto">
          <a:xfrm>
            <a:off x="4679950" y="30861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Educación (Municipios, Distritos y Departamentos)</a:t>
            </a:r>
            <a:r>
              <a:rPr lang="es-ES" altLang="es-MX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58.5%</a:t>
            </a:r>
            <a:endParaRPr lang="es-ES" altLang="es-MX" sz="1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7" name="Text Box 34"/>
          <p:cNvSpPr txBox="1">
            <a:spLocks noChangeArrowheads="1"/>
          </p:cNvSpPr>
          <p:nvPr/>
        </p:nvSpPr>
        <p:spPr bwMode="auto">
          <a:xfrm>
            <a:off x="4679950" y="40005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Salud (Municipios, Distritos y Departamentos) 25%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8" name="Text Box 33"/>
          <p:cNvSpPr txBox="1">
            <a:spLocks noChangeArrowheads="1"/>
          </p:cNvSpPr>
          <p:nvPr/>
        </p:nvSpPr>
        <p:spPr bwMode="auto">
          <a:xfrm>
            <a:off x="4679950" y="49149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Agua Potable  (Municipios, Distritos y Departamentos) 5.4%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9" name="Text Box 32"/>
          <p:cNvSpPr txBox="1">
            <a:spLocks noChangeArrowheads="1"/>
          </p:cNvSpPr>
          <p:nvPr/>
        </p:nvSpPr>
        <p:spPr bwMode="auto">
          <a:xfrm>
            <a:off x="4679950" y="58293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Proposito General (Municipios y Distritos) 11.1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120" name="AutoShape 31"/>
          <p:cNvCxnSpPr>
            <a:cxnSpLocks noChangeShapeType="1"/>
          </p:cNvCxnSpPr>
          <p:nvPr/>
        </p:nvCxnSpPr>
        <p:spPr bwMode="auto">
          <a:xfrm flipH="1">
            <a:off x="1117600" y="1028700"/>
            <a:ext cx="1117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1" name="AutoShape 30"/>
          <p:cNvCxnSpPr>
            <a:cxnSpLocks noChangeShapeType="1"/>
          </p:cNvCxnSpPr>
          <p:nvPr/>
        </p:nvCxnSpPr>
        <p:spPr bwMode="auto">
          <a:xfrm flipH="1">
            <a:off x="4610100" y="1028700"/>
            <a:ext cx="1117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2" name="AutoShape 29"/>
          <p:cNvCxnSpPr>
            <a:cxnSpLocks noChangeShapeType="1"/>
          </p:cNvCxnSpPr>
          <p:nvPr/>
        </p:nvCxnSpPr>
        <p:spPr bwMode="auto">
          <a:xfrm>
            <a:off x="1117600" y="1028700"/>
            <a:ext cx="0" cy="800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3" name="AutoShape 28"/>
          <p:cNvCxnSpPr>
            <a:cxnSpLocks noChangeShapeType="1"/>
          </p:cNvCxnSpPr>
          <p:nvPr/>
        </p:nvCxnSpPr>
        <p:spPr bwMode="auto">
          <a:xfrm>
            <a:off x="5727700" y="1028700"/>
            <a:ext cx="0" cy="800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4" name="AutoShape 27"/>
          <p:cNvCxnSpPr>
            <a:cxnSpLocks noChangeShapeType="1"/>
          </p:cNvCxnSpPr>
          <p:nvPr/>
        </p:nvCxnSpPr>
        <p:spPr bwMode="auto">
          <a:xfrm>
            <a:off x="2235200" y="22860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5" name="AutoShape 26"/>
          <p:cNvCxnSpPr>
            <a:cxnSpLocks noChangeShapeType="1"/>
          </p:cNvCxnSpPr>
          <p:nvPr/>
        </p:nvCxnSpPr>
        <p:spPr bwMode="auto">
          <a:xfrm>
            <a:off x="4051300" y="22860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6" name="AutoShape 25"/>
          <p:cNvCxnSpPr>
            <a:cxnSpLocks noChangeShapeType="1"/>
          </p:cNvCxnSpPr>
          <p:nvPr/>
        </p:nvCxnSpPr>
        <p:spPr bwMode="auto">
          <a:xfrm>
            <a:off x="2794000" y="2286000"/>
            <a:ext cx="0" cy="3771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7" name="AutoShape 24"/>
          <p:cNvCxnSpPr>
            <a:cxnSpLocks noChangeShapeType="1"/>
          </p:cNvCxnSpPr>
          <p:nvPr/>
        </p:nvCxnSpPr>
        <p:spPr bwMode="auto">
          <a:xfrm>
            <a:off x="4051300" y="2286000"/>
            <a:ext cx="0" cy="3771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AutoShape 23"/>
          <p:cNvCxnSpPr>
            <a:cxnSpLocks noChangeShapeType="1"/>
          </p:cNvCxnSpPr>
          <p:nvPr/>
        </p:nvCxnSpPr>
        <p:spPr bwMode="auto">
          <a:xfrm flipH="1">
            <a:off x="2235200" y="33147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AutoShape 22"/>
          <p:cNvCxnSpPr>
            <a:cxnSpLocks noChangeShapeType="1"/>
          </p:cNvCxnSpPr>
          <p:nvPr/>
        </p:nvCxnSpPr>
        <p:spPr bwMode="auto">
          <a:xfrm flipH="1">
            <a:off x="2235200" y="42291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AutoShape 21"/>
          <p:cNvCxnSpPr>
            <a:cxnSpLocks noChangeShapeType="1"/>
          </p:cNvCxnSpPr>
          <p:nvPr/>
        </p:nvCxnSpPr>
        <p:spPr bwMode="auto">
          <a:xfrm flipH="1">
            <a:off x="2235200" y="51435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1" name="AutoShape 20"/>
          <p:cNvCxnSpPr>
            <a:cxnSpLocks noChangeShapeType="1"/>
          </p:cNvCxnSpPr>
          <p:nvPr/>
        </p:nvCxnSpPr>
        <p:spPr bwMode="auto">
          <a:xfrm flipH="1">
            <a:off x="2235200" y="60579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2" name="AutoShape 19"/>
          <p:cNvCxnSpPr>
            <a:cxnSpLocks noChangeShapeType="1"/>
          </p:cNvCxnSpPr>
          <p:nvPr/>
        </p:nvCxnSpPr>
        <p:spPr bwMode="auto">
          <a:xfrm>
            <a:off x="4051300" y="33147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AutoShape 18"/>
          <p:cNvCxnSpPr>
            <a:cxnSpLocks noChangeShapeType="1"/>
          </p:cNvCxnSpPr>
          <p:nvPr/>
        </p:nvCxnSpPr>
        <p:spPr bwMode="auto">
          <a:xfrm>
            <a:off x="4051300" y="42291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4" name="AutoShape 17"/>
          <p:cNvCxnSpPr>
            <a:cxnSpLocks noChangeShapeType="1"/>
          </p:cNvCxnSpPr>
          <p:nvPr/>
        </p:nvCxnSpPr>
        <p:spPr bwMode="auto">
          <a:xfrm>
            <a:off x="4051300" y="51435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5" name="AutoShape 16"/>
          <p:cNvCxnSpPr>
            <a:cxnSpLocks noChangeShapeType="1"/>
          </p:cNvCxnSpPr>
          <p:nvPr/>
        </p:nvCxnSpPr>
        <p:spPr bwMode="auto">
          <a:xfrm>
            <a:off x="4051300" y="60579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6" name="AutoShape 15"/>
          <p:cNvSpPr>
            <a:spLocks noChangeArrowheads="1"/>
          </p:cNvSpPr>
          <p:nvPr/>
        </p:nvSpPr>
        <p:spPr bwMode="auto">
          <a:xfrm>
            <a:off x="6775450" y="3657600"/>
            <a:ext cx="1536700" cy="228600"/>
          </a:xfrm>
          <a:prstGeom prst="roundRect">
            <a:avLst>
              <a:gd name="adj" fmla="val 16667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37" name="AutoShape 14"/>
          <p:cNvSpPr>
            <a:spLocks noChangeArrowheads="1"/>
          </p:cNvSpPr>
          <p:nvPr/>
        </p:nvSpPr>
        <p:spPr bwMode="auto">
          <a:xfrm>
            <a:off x="6858000" y="41148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38" name="AutoShape 13"/>
          <p:cNvSpPr>
            <a:spLocks noChangeArrowheads="1"/>
          </p:cNvSpPr>
          <p:nvPr/>
        </p:nvSpPr>
        <p:spPr bwMode="auto">
          <a:xfrm>
            <a:off x="6775450" y="45720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39" name="AutoShape 12"/>
          <p:cNvSpPr>
            <a:spLocks noChangeArrowheads="1"/>
          </p:cNvSpPr>
          <p:nvPr/>
        </p:nvSpPr>
        <p:spPr bwMode="auto">
          <a:xfrm>
            <a:off x="6858000" y="57150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40" name="AutoShape 11"/>
          <p:cNvSpPr>
            <a:spLocks noChangeArrowheads="1"/>
          </p:cNvSpPr>
          <p:nvPr/>
        </p:nvSpPr>
        <p:spPr bwMode="auto">
          <a:xfrm>
            <a:off x="6845300" y="61722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cxnSp>
        <p:nvCxnSpPr>
          <p:cNvPr id="4141" name="AutoShape 10"/>
          <p:cNvCxnSpPr>
            <a:cxnSpLocks noChangeShapeType="1"/>
          </p:cNvCxnSpPr>
          <p:nvPr/>
        </p:nvCxnSpPr>
        <p:spPr bwMode="auto">
          <a:xfrm>
            <a:off x="6565900" y="4229100"/>
            <a:ext cx="279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2" name="AutoShape 9"/>
          <p:cNvCxnSpPr>
            <a:cxnSpLocks noChangeShapeType="1"/>
          </p:cNvCxnSpPr>
          <p:nvPr/>
        </p:nvCxnSpPr>
        <p:spPr bwMode="auto">
          <a:xfrm flipV="1">
            <a:off x="6565900" y="3771900"/>
            <a:ext cx="20955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3" name="AutoShape 8"/>
          <p:cNvCxnSpPr>
            <a:cxnSpLocks noChangeShapeType="1"/>
          </p:cNvCxnSpPr>
          <p:nvPr/>
        </p:nvCxnSpPr>
        <p:spPr bwMode="auto">
          <a:xfrm>
            <a:off x="6565900" y="4457700"/>
            <a:ext cx="20955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4" name="AutoShape 7"/>
          <p:cNvCxnSpPr>
            <a:cxnSpLocks noChangeShapeType="1"/>
          </p:cNvCxnSpPr>
          <p:nvPr/>
        </p:nvCxnSpPr>
        <p:spPr bwMode="auto">
          <a:xfrm flipV="1">
            <a:off x="6565900" y="5829300"/>
            <a:ext cx="2794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5" name="AutoShape 6"/>
          <p:cNvCxnSpPr>
            <a:cxnSpLocks noChangeShapeType="1"/>
          </p:cNvCxnSpPr>
          <p:nvPr/>
        </p:nvCxnSpPr>
        <p:spPr bwMode="auto">
          <a:xfrm>
            <a:off x="6565900" y="6057900"/>
            <a:ext cx="2794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6" name="Text Box 5"/>
          <p:cNvSpPr txBox="1">
            <a:spLocks noChangeArrowheads="1"/>
          </p:cNvSpPr>
          <p:nvPr/>
        </p:nvSpPr>
        <p:spPr bwMode="auto">
          <a:xfrm>
            <a:off x="6845300" y="36576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Regimén Subsidiado 65%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47" name="Text Box 4"/>
          <p:cNvSpPr txBox="1">
            <a:spLocks noChangeArrowheads="1"/>
          </p:cNvSpPr>
          <p:nvPr/>
        </p:nvSpPr>
        <p:spPr bwMode="auto">
          <a:xfrm>
            <a:off x="6915150" y="41148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Salud Pública 10.1%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48" name="Text Box 3"/>
          <p:cNvSpPr txBox="1">
            <a:spLocks noChangeArrowheads="1"/>
          </p:cNvSpPr>
          <p:nvPr/>
        </p:nvSpPr>
        <p:spPr bwMode="auto">
          <a:xfrm>
            <a:off x="6845300" y="45720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Prestación </a:t>
            </a:r>
            <a:r>
              <a:rPr lang="en-U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PPNA 24.9%</a:t>
            </a:r>
            <a:endParaRPr lang="en-U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49" name="Text Box 2"/>
          <p:cNvSpPr txBox="1">
            <a:spLocks noChangeArrowheads="1"/>
          </p:cNvSpPr>
          <p:nvPr/>
        </p:nvSpPr>
        <p:spPr bwMode="auto">
          <a:xfrm>
            <a:off x="6915150" y="57150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Municipio (-)25000 hab 17%</a:t>
            </a:r>
            <a:endParaRPr lang="en-U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50" name="Text Box 1"/>
          <p:cNvSpPr txBox="1">
            <a:spLocks noChangeArrowheads="1"/>
          </p:cNvSpPr>
          <p:nvPr/>
        </p:nvSpPr>
        <p:spPr bwMode="auto">
          <a:xfrm>
            <a:off x="6915150" y="61722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Todos Mun. y Distritos 83%</a:t>
            </a:r>
            <a:endParaRPr lang="en-U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51" name="Rectangle 54"/>
          <p:cNvSpPr>
            <a:spLocks noChangeArrowheads="1"/>
          </p:cNvSpPr>
          <p:nvPr/>
        </p:nvSpPr>
        <p:spPr bwMode="auto">
          <a:xfrm>
            <a:off x="0" y="-20096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52" name="Rectangle 71"/>
          <p:cNvSpPr>
            <a:spLocks noChangeArrowheads="1"/>
          </p:cNvSpPr>
          <p:nvPr/>
        </p:nvSpPr>
        <p:spPr bwMode="auto">
          <a:xfrm>
            <a:off x="381000" y="228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</p:txBody>
      </p:sp>
      <p:sp>
        <p:nvSpPr>
          <p:cNvPr id="4153" name="58 CuadroTexto"/>
          <p:cNvSpPr txBox="1">
            <a:spLocks noChangeArrowheads="1"/>
          </p:cNvSpPr>
          <p:nvPr/>
        </p:nvSpPr>
        <p:spPr bwMode="auto">
          <a:xfrm>
            <a:off x="3810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1200">
                <a:latin typeface="Calibri" pitchFamily="34" charset="0"/>
              </a:rPr>
              <a:t>DNP- Documento CONPES Social 137 enero 28 de 2011</a:t>
            </a:r>
            <a:endParaRPr lang="en-US" altLang="es-MX" sz="1200">
              <a:latin typeface="Calibri" pitchFamily="34" charset="0"/>
            </a:endParaRPr>
          </a:p>
        </p:txBody>
      </p:sp>
      <p:sp>
        <p:nvSpPr>
          <p:cNvPr id="58" name="Título 2"/>
          <p:cNvSpPr txBox="1">
            <a:spLocks/>
          </p:cNvSpPr>
          <p:nvPr/>
        </p:nvSpPr>
        <p:spPr>
          <a:xfrm>
            <a:off x="6108700" y="113437"/>
            <a:ext cx="2711772" cy="13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SISTEMA DE TRANSFERENCIAS PARA </a:t>
            </a:r>
          </a:p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TERRITORIOS</a:t>
            </a:r>
          </a:p>
        </p:txBody>
      </p:sp>
    </p:spTree>
    <p:extLst>
      <p:ext uri="{BB962C8B-B14F-4D97-AF65-F5344CB8AC3E}">
        <p14:creationId xmlns:p14="http://schemas.microsoft.com/office/powerpoint/2010/main" val="19815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342310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CRECIMIENTO TRANSFERENCIAS TERRITORIALES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396536" y="6155682"/>
            <a:ext cx="8626719" cy="658050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1900" dirty="0"/>
              <a:t>En 2016 finaliza el periodo de vigencia de la fórmula transitoria constitucional de crecimiento de las transferencias, establecida en el Acto Legislativo 04 de 2007: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75" y="768511"/>
            <a:ext cx="6368305" cy="494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27 Rectángulo redondeado"/>
          <p:cNvSpPr/>
          <p:nvPr/>
        </p:nvSpPr>
        <p:spPr>
          <a:xfrm>
            <a:off x="10116616" y="1097434"/>
            <a:ext cx="3733719" cy="3188858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567" tIns="36283" rIns="72567" bIns="36283" rtlCol="0" anchor="ctr"/>
          <a:lstStyle/>
          <a:p>
            <a:pPr algn="just">
              <a:spcAft>
                <a:spcPts val="952"/>
              </a:spcAft>
            </a:pPr>
            <a:r>
              <a:rPr lang="es-CO" sz="1400" b="1" dirty="0">
                <a:solidFill>
                  <a:schemeClr val="tx1"/>
                </a:solidFill>
              </a:rPr>
              <a:t>El fin del periodo de transición puede tener dos desenlaces:</a:t>
            </a:r>
          </a:p>
          <a:p>
            <a:pPr marL="362834" indent="-362834" algn="just">
              <a:spcAft>
                <a:spcPts val="952"/>
              </a:spcAft>
              <a:buFont typeface="+mj-lt"/>
              <a:buAutoNum type="arabicPeriod"/>
            </a:pPr>
            <a:r>
              <a:rPr lang="es-CO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 reforma la constitución y se deja vigente la fórmula de crecimiento del AL 01 de 2001.</a:t>
            </a:r>
          </a:p>
          <a:p>
            <a:pPr marL="362834" indent="-362834" algn="just">
              <a:spcAft>
                <a:spcPts val="476"/>
              </a:spcAft>
              <a:buFont typeface="+mj-lt"/>
              <a:buAutoNum type="arabicPeriod"/>
            </a:pPr>
            <a:r>
              <a:rPr lang="es-CO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presenta una nueva reforma al SGP:</a:t>
            </a:r>
          </a:p>
          <a:p>
            <a:pPr marL="874329" lvl="1" indent="-362834" algn="just">
              <a:spcAft>
                <a:spcPts val="476"/>
              </a:spcAft>
              <a:buFont typeface="+mj-lt"/>
              <a:buAutoNum type="alphaLcPeriod"/>
            </a:pPr>
            <a:r>
              <a:rPr lang="es-CO" sz="1400" dirty="0">
                <a:solidFill>
                  <a:schemeClr val="tx2">
                    <a:lumMod val="50000"/>
                  </a:schemeClr>
                </a:solidFill>
              </a:rPr>
              <a:t>Fórmula de crecimiento de las transferencias.</a:t>
            </a:r>
          </a:p>
          <a:p>
            <a:pPr marL="874329" lvl="1" indent="-362834" algn="just">
              <a:buFont typeface="+mj-lt"/>
              <a:buAutoNum type="alphaLcPeriod"/>
            </a:pPr>
            <a:r>
              <a:rPr lang="es-CO" sz="1400" dirty="0">
                <a:solidFill>
                  <a:schemeClr val="tx2">
                    <a:lumMod val="50000"/>
                  </a:schemeClr>
                </a:solidFill>
              </a:rPr>
              <a:t>Funcionamiento y estructura del sistema.</a:t>
            </a:r>
          </a:p>
        </p:txBody>
      </p:sp>
      <p:sp>
        <p:nvSpPr>
          <p:cNvPr id="58" name="12 CuadroTexto"/>
          <p:cNvSpPr txBox="1"/>
          <p:nvPr/>
        </p:nvSpPr>
        <p:spPr>
          <a:xfrm>
            <a:off x="827584" y="5883905"/>
            <a:ext cx="5142851" cy="211774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s-CO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FND con base en CP 1991, ley 60 de 1993, Acto Legislativo 01 de 2001 y Acto Legislativo 04 de 2007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96844" y="6047960"/>
            <a:ext cx="895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/>
              <a:t>Fuente: </a:t>
            </a:r>
            <a:r>
              <a:rPr lang="es-CO" sz="800"/>
              <a:t>RETOS PARA MEJORAR EL SISTEMA GENERAL DE PARTICIAPCIONES - IV Encuentro de Coordinación Intergubernamental y Presupuestal</a:t>
            </a:r>
            <a:r>
              <a:rPr lang="es-MX" sz="800"/>
              <a:t> - </a:t>
            </a:r>
            <a:r>
              <a:rPr lang="es-CO" sz="800"/>
              <a:t>Amylkar Acosta</a:t>
            </a:r>
            <a:r>
              <a:rPr lang="es-MX" sz="800"/>
              <a:t> - </a:t>
            </a:r>
            <a:r>
              <a:rPr lang="es-CO" sz="800"/>
              <a:t>Bogotá D.C. Septiembre 10 de 2015</a:t>
            </a:r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7195889" y="2286133"/>
            <a:ext cx="154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46.5% ICN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195889" y="5160958"/>
            <a:ext cx="113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29% ICN</a:t>
            </a:r>
            <a:endParaRPr lang="es-MX" dirty="0"/>
          </a:p>
        </p:txBody>
      </p:sp>
      <p:sp>
        <p:nvSpPr>
          <p:cNvPr id="9" name="8 Flecha abajo"/>
          <p:cNvSpPr/>
          <p:nvPr/>
        </p:nvSpPr>
        <p:spPr>
          <a:xfrm>
            <a:off x="7534977" y="2691863"/>
            <a:ext cx="115238" cy="2387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8186" y="116252"/>
            <a:ext cx="7198109" cy="911233"/>
          </a:xfrm>
        </p:spPr>
        <p:txBody>
          <a:bodyPr/>
          <a:lstStyle/>
          <a:p>
            <a:pPr algn="l"/>
            <a:r>
              <a:rPr lang="es-CO" sz="2200" b="1" dirty="0">
                <a:solidFill>
                  <a:schemeClr val="accent4">
                    <a:lumMod val="75000"/>
                  </a:schemeClr>
                </a:solidFill>
              </a:rPr>
              <a:t>   ¿FÓRMULA DE CRECIMIENTO O AJUSTE CRECIENTE?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5335" y="1099041"/>
            <a:ext cx="8626719" cy="658050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1900" dirty="0"/>
              <a:t>Las implicaciones del periodo de transición en las entidades territoriales:</a:t>
            </a:r>
          </a:p>
          <a:p>
            <a:endParaRPr lang="es-CO" sz="19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3" y="1475814"/>
            <a:ext cx="5948149" cy="461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2 CuadroTexto"/>
          <p:cNvSpPr txBox="1"/>
          <p:nvPr/>
        </p:nvSpPr>
        <p:spPr>
          <a:xfrm>
            <a:off x="161481" y="6115221"/>
            <a:ext cx="5870621" cy="350274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Fuente: </a:t>
            </a:r>
            <a:r>
              <a:rPr lang="es-CO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FND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 base en el informe de participaciones territoriales para los años 1994-2014. Asimismo, de acuerdo al Balance Fiscal del Gobierno Nacional Central 1994-2011 del Ministerio de Hacienda y Crédito Público.</a:t>
            </a:r>
            <a:endParaRPr lang="es-CO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8375" y="1778313"/>
            <a:ext cx="2768788" cy="4283658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CO" sz="1900" dirty="0"/>
              <a:t>Si se hubiera aplicado la fórmula de crecimiento del Acto Legislativo 01, </a:t>
            </a:r>
          </a:p>
          <a:p>
            <a:pPr algn="ctr">
              <a:lnSpc>
                <a:spcPct val="120000"/>
              </a:lnSpc>
            </a:pPr>
            <a:r>
              <a:rPr lang="es-CO" sz="1900" dirty="0"/>
              <a:t>A PARTIR DE LA BOLSA INICIAL (46% de ICN de 2000), las entidades territoriales habrían recibido cerca de </a:t>
            </a:r>
            <a:r>
              <a:rPr lang="es-CO" sz="1900" b="1" dirty="0">
                <a:solidFill>
                  <a:srgbClr val="C00000"/>
                </a:solidFill>
              </a:rPr>
              <a:t>$130 billones más </a:t>
            </a:r>
          </a:p>
          <a:p>
            <a:pPr algn="ctr">
              <a:lnSpc>
                <a:spcPct val="120000"/>
              </a:lnSpc>
            </a:pPr>
            <a:r>
              <a:rPr lang="es-CO" sz="1900" dirty="0"/>
              <a:t>de lo que efectivamente percibieron en el periodo 2002 a 2016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481" y="6525344"/>
            <a:ext cx="88656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/>
              <a:t>Fuente: </a:t>
            </a:r>
            <a:r>
              <a:rPr lang="es-CO" sz="800"/>
              <a:t>RETOS PARA MEJORAR EL SISTEMA GENERAL DE PARTICIAPCIONES - IV Encuentro de Coordinación Intergubernamental y Presupuestal</a:t>
            </a:r>
            <a:r>
              <a:rPr lang="es-MX" sz="800"/>
              <a:t> - </a:t>
            </a:r>
            <a:r>
              <a:rPr lang="es-CO" sz="800"/>
              <a:t>Amylkar Acosta</a:t>
            </a:r>
            <a:r>
              <a:rPr lang="es-MX" sz="800"/>
              <a:t> - </a:t>
            </a:r>
            <a:r>
              <a:rPr lang="es-CO" sz="800"/>
              <a:t>Bogotá D.C. Septiembre 10 de 2015</a:t>
            </a:r>
            <a:endParaRPr lang="es-MX" sz="800"/>
          </a:p>
        </p:txBody>
      </p:sp>
    </p:spTree>
    <p:extLst>
      <p:ext uri="{BB962C8B-B14F-4D97-AF65-F5344CB8AC3E}">
        <p14:creationId xmlns:p14="http://schemas.microsoft.com/office/powerpoint/2010/main" val="32316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21186" y="6743532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b="0"/>
              <a:t>Fuente: </a:t>
            </a:r>
            <a:r>
              <a:rPr lang="es-MX" sz="600" b="0"/>
              <a:t>Contexto histórico y evolución del SGP en Colombia Por: Jaime Bonet; Gerson Javier Pérez V.; Jhorland Ayala. Banco de La República. Documentos de Trabajo sobre Economía Regional. Núm.  205, Julio,  2014</a:t>
            </a:r>
            <a:endParaRPr lang="es-MX" sz="60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67" y="1027485"/>
            <a:ext cx="7329490" cy="54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2"/>
          <p:cNvSpPr txBox="1">
            <a:spLocks/>
          </p:cNvSpPr>
          <p:nvPr/>
        </p:nvSpPr>
        <p:spPr>
          <a:xfrm>
            <a:off x="755576" y="116252"/>
            <a:ext cx="7848872" cy="9112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200" b="1" dirty="0">
                <a:solidFill>
                  <a:schemeClr val="accent4">
                    <a:lumMod val="75000"/>
                  </a:schemeClr>
                </a:solidFill>
              </a:rPr>
              <a:t>AUMENTO DE LAS TRANSFERENCIAS… PERO MENOR QUE EL PIB Y EL RECAUDO DEL ESTADO.</a:t>
            </a:r>
          </a:p>
        </p:txBody>
      </p:sp>
    </p:spTree>
    <p:extLst>
      <p:ext uri="{BB962C8B-B14F-4D97-AF65-F5344CB8AC3E}">
        <p14:creationId xmlns:p14="http://schemas.microsoft.com/office/powerpoint/2010/main" val="261843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342310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CRECIMIENTO TRANSFERENCIAS TERRITORIALES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396536" y="6155682"/>
            <a:ext cx="8626719" cy="658050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1900" dirty="0"/>
              <a:t>En 2016 finaliza el periodo de vigencia de la fórmula transitoria constitucional de crecimiento de las transferencias, establecida en el Acto Legislativo 04 de 2007: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836712"/>
            <a:ext cx="4320480" cy="4496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27 Rectángulo redondeado"/>
          <p:cNvSpPr/>
          <p:nvPr/>
        </p:nvSpPr>
        <p:spPr>
          <a:xfrm>
            <a:off x="5293240" y="1779889"/>
            <a:ext cx="3733719" cy="3188858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567" tIns="36283" rIns="72567" bIns="36283" rtlCol="0" anchor="ctr"/>
          <a:lstStyle/>
          <a:p>
            <a:pPr algn="just">
              <a:spcAft>
                <a:spcPts val="952"/>
              </a:spcAft>
            </a:pPr>
            <a:r>
              <a:rPr lang="es-CO" sz="1400" b="1" dirty="0">
                <a:solidFill>
                  <a:schemeClr val="tx1"/>
                </a:solidFill>
              </a:rPr>
              <a:t>El fin del periodo de transición puede tener dos desenlaces:</a:t>
            </a:r>
          </a:p>
          <a:p>
            <a:pPr marL="362834" indent="-362834" algn="just">
              <a:spcAft>
                <a:spcPts val="952"/>
              </a:spcAft>
              <a:buFont typeface="+mj-lt"/>
              <a:buAutoNum type="arabicPeriod"/>
            </a:pPr>
            <a:r>
              <a:rPr lang="es-CO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 reforma la constitución y se deja vigente la fórmula de crecimiento del AL 01 de 2001.</a:t>
            </a:r>
          </a:p>
          <a:p>
            <a:pPr marL="362834" indent="-362834" algn="just">
              <a:spcAft>
                <a:spcPts val="476"/>
              </a:spcAft>
              <a:buFont typeface="+mj-lt"/>
              <a:buAutoNum type="arabicPeriod"/>
            </a:pPr>
            <a:r>
              <a:rPr lang="es-CO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presenta una nueva reforma al SGP:</a:t>
            </a:r>
          </a:p>
          <a:p>
            <a:pPr marL="874329" lvl="1" indent="-362834" algn="just">
              <a:spcAft>
                <a:spcPts val="476"/>
              </a:spcAft>
              <a:buFont typeface="+mj-lt"/>
              <a:buAutoNum type="alphaLcPeriod"/>
            </a:pPr>
            <a:r>
              <a:rPr lang="es-CO" sz="1400" dirty="0">
                <a:solidFill>
                  <a:schemeClr val="tx2">
                    <a:lumMod val="50000"/>
                  </a:schemeClr>
                </a:solidFill>
              </a:rPr>
              <a:t>Fórmula de crecimiento de las transferencias.</a:t>
            </a:r>
          </a:p>
          <a:p>
            <a:pPr marL="874329" lvl="1" indent="-362834" algn="just">
              <a:buFont typeface="+mj-lt"/>
              <a:buAutoNum type="alphaLcPeriod"/>
            </a:pPr>
            <a:r>
              <a:rPr lang="es-CO" sz="1400" dirty="0">
                <a:solidFill>
                  <a:schemeClr val="tx2">
                    <a:lumMod val="50000"/>
                  </a:schemeClr>
                </a:solidFill>
              </a:rPr>
              <a:t>Funcionamiento y estructura del sistema.</a:t>
            </a:r>
          </a:p>
        </p:txBody>
      </p:sp>
      <p:sp>
        <p:nvSpPr>
          <p:cNvPr id="58" name="12 CuadroTexto"/>
          <p:cNvSpPr txBox="1"/>
          <p:nvPr/>
        </p:nvSpPr>
        <p:spPr>
          <a:xfrm>
            <a:off x="827584" y="5883905"/>
            <a:ext cx="5142851" cy="211774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s-CO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FND con base en CP 1991, ley 60 de 1993, Acto Legislativo 01 de 2001 y Acto Legislativo 04 de 2007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96844" y="6047960"/>
            <a:ext cx="895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/>
              <a:t>Fuente: </a:t>
            </a:r>
            <a:r>
              <a:rPr lang="es-CO" sz="800"/>
              <a:t>RETOS PARA MEJORAR EL SISTEMA GENERAL DE PARTICIAPCIONES - IV Encuentro de Coordinación Intergubernamental y Presupuestal</a:t>
            </a:r>
            <a:r>
              <a:rPr lang="es-MX" sz="800"/>
              <a:t> - </a:t>
            </a:r>
            <a:r>
              <a:rPr lang="es-CO" sz="800"/>
              <a:t>Amylkar Acosta</a:t>
            </a:r>
            <a:r>
              <a:rPr lang="es-MX" sz="800"/>
              <a:t> - </a:t>
            </a:r>
            <a:r>
              <a:rPr lang="es-CO" sz="800"/>
              <a:t>Bogotá D.C. Septiembre 10 de 2015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43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922038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EL MONTO DE BASE (Sobre el cual se aplica el crecimiento)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396536" y="6155682"/>
            <a:ext cx="8626719" cy="658050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1900" dirty="0"/>
              <a:t>En 2016 finaliza el periodo de vigencia de la fórmula transitoria constitucional de crecimiento de las transferencias, establecida en el Acto Legislativo 04 de 2007:</a:t>
            </a:r>
          </a:p>
        </p:txBody>
      </p:sp>
      <p:sp>
        <p:nvSpPr>
          <p:cNvPr id="28" name="27 Rectángulo redondeado"/>
          <p:cNvSpPr/>
          <p:nvPr/>
        </p:nvSpPr>
        <p:spPr>
          <a:xfrm>
            <a:off x="10116616" y="1097434"/>
            <a:ext cx="3733719" cy="3188858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567" tIns="36283" rIns="72567" bIns="36283" rtlCol="0" anchor="ctr"/>
          <a:lstStyle/>
          <a:p>
            <a:pPr algn="just">
              <a:spcAft>
                <a:spcPts val="952"/>
              </a:spcAft>
            </a:pPr>
            <a:r>
              <a:rPr lang="es-CO" sz="1400" b="1" dirty="0">
                <a:solidFill>
                  <a:schemeClr val="tx1"/>
                </a:solidFill>
              </a:rPr>
              <a:t>El fin del periodo de transición puede tener dos desenlaces:</a:t>
            </a:r>
          </a:p>
          <a:p>
            <a:pPr marL="362834" indent="-362834" algn="just">
              <a:spcAft>
                <a:spcPts val="952"/>
              </a:spcAft>
              <a:buFont typeface="+mj-lt"/>
              <a:buAutoNum type="arabicPeriod"/>
            </a:pPr>
            <a:r>
              <a:rPr lang="es-CO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 reforma la constitución y se deja vigente la fórmula de crecimiento del AL 01 de 2001.</a:t>
            </a:r>
          </a:p>
          <a:p>
            <a:pPr marL="362834" indent="-362834" algn="just">
              <a:spcAft>
                <a:spcPts val="476"/>
              </a:spcAft>
              <a:buFont typeface="+mj-lt"/>
              <a:buAutoNum type="arabicPeriod"/>
            </a:pPr>
            <a:r>
              <a:rPr lang="es-CO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presenta una nueva reforma al SGP:</a:t>
            </a:r>
          </a:p>
          <a:p>
            <a:pPr marL="874329" lvl="1" indent="-362834" algn="just">
              <a:spcAft>
                <a:spcPts val="476"/>
              </a:spcAft>
              <a:buFont typeface="+mj-lt"/>
              <a:buAutoNum type="alphaLcPeriod"/>
            </a:pPr>
            <a:r>
              <a:rPr lang="es-CO" sz="1400" dirty="0">
                <a:solidFill>
                  <a:schemeClr val="tx2">
                    <a:lumMod val="50000"/>
                  </a:schemeClr>
                </a:solidFill>
              </a:rPr>
              <a:t>Fórmula de crecimiento de las transferencias.</a:t>
            </a:r>
          </a:p>
          <a:p>
            <a:pPr marL="874329" lvl="1" indent="-362834" algn="just">
              <a:buFont typeface="+mj-lt"/>
              <a:buAutoNum type="alphaLcPeriod"/>
            </a:pPr>
            <a:r>
              <a:rPr lang="es-CO" sz="1400" dirty="0">
                <a:solidFill>
                  <a:schemeClr val="tx2">
                    <a:lumMod val="50000"/>
                  </a:schemeClr>
                </a:solidFill>
              </a:rPr>
              <a:t>Funcionamiento y estructura del sistema.</a:t>
            </a:r>
          </a:p>
        </p:txBody>
      </p:sp>
      <p:sp>
        <p:nvSpPr>
          <p:cNvPr id="58" name="12 CuadroTexto"/>
          <p:cNvSpPr txBox="1"/>
          <p:nvPr/>
        </p:nvSpPr>
        <p:spPr>
          <a:xfrm>
            <a:off x="827584" y="5883905"/>
            <a:ext cx="5142851" cy="350274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Elaboración propia </a:t>
            </a:r>
            <a:r>
              <a:rPr lang="es-CO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 base en CP 1991, ley 60 de 1993, Acto Legislativo 01 de 2001 y Acto Legislativo 04 de 2007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877359" y="1448443"/>
            <a:ext cx="154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55.47 Billones (2017)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027114" y="4941168"/>
            <a:ext cx="1132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36.57 Billones</a:t>
            </a:r>
            <a:endParaRPr lang="es-MX" dirty="0"/>
          </a:p>
        </p:txBody>
      </p:sp>
      <p:sp>
        <p:nvSpPr>
          <p:cNvPr id="9" name="8 Flecha abajo"/>
          <p:cNvSpPr/>
          <p:nvPr/>
        </p:nvSpPr>
        <p:spPr>
          <a:xfrm>
            <a:off x="7535646" y="2094774"/>
            <a:ext cx="60690" cy="2675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871444"/>
            <a:ext cx="5265360" cy="4753626"/>
          </a:xfrm>
          <a:prstGeom prst="rect">
            <a:avLst/>
          </a:prstGeom>
        </p:spPr>
      </p:pic>
      <p:sp>
        <p:nvSpPr>
          <p:cNvPr id="13" name="5 CuadroTexto"/>
          <p:cNvSpPr txBox="1"/>
          <p:nvPr/>
        </p:nvSpPr>
        <p:spPr>
          <a:xfrm>
            <a:off x="7785821" y="2475123"/>
            <a:ext cx="11323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18,9  Billones de Diferencia</a:t>
            </a:r>
          </a:p>
          <a:p>
            <a:r>
              <a:rPr lang="es-MX" dirty="0"/>
              <a:t>(Casi 50 </a:t>
            </a:r>
            <a:r>
              <a:rPr lang="es-MX" b="1" dirty="0"/>
              <a:t>% del SGP!!!</a:t>
            </a:r>
            <a:r>
              <a:rPr lang="es-MX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214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4565104"/>
          </a:xfrm>
        </p:spPr>
        <p:txBody>
          <a:bodyPr>
            <a:noAutofit/>
          </a:bodyPr>
          <a:lstStyle/>
          <a:p>
            <a:pPr algn="just"/>
            <a:r>
              <a:rPr lang="es-CO" sz="2000" b="1" dirty="0"/>
              <a:t>PARÁGRAFO TRANSITORIO 1°.</a:t>
            </a:r>
            <a:r>
              <a:rPr lang="es-CO" sz="2000" dirty="0"/>
              <a:t> El Sistema General de Participaciones de los Departamentos, Distritos y Municipios </a:t>
            </a:r>
            <a:r>
              <a:rPr lang="es-CO" sz="2000" b="1" dirty="0"/>
              <a:t>tendrá como base inicial</a:t>
            </a:r>
            <a:r>
              <a:rPr lang="es-CO" sz="2000" dirty="0"/>
              <a:t> el monto de los recursos que la Nación transfiere a las entidades territoriales antes de entrar en vigencia este acto legislativo … que para el año 2001 se valoran en la suma de diez punto novecientos sesenta y dos (10.962) billones de pesos.</a:t>
            </a:r>
          </a:p>
          <a:p>
            <a:pPr algn="just"/>
            <a:endParaRPr lang="es-CO" sz="2000" dirty="0"/>
          </a:p>
          <a:p>
            <a:pPr algn="just"/>
            <a:r>
              <a:rPr lang="es-CO" sz="2000" b="1" dirty="0"/>
              <a:t>PARÁGRAFO TRANSITORIO 3°.</a:t>
            </a:r>
            <a:r>
              <a:rPr lang="es-CO" sz="2000" dirty="0"/>
              <a:t> </a:t>
            </a:r>
            <a:r>
              <a:rPr lang="es-CO" sz="2000" u="sng" dirty="0"/>
              <a:t>Al finalizar el periodo de transición</a:t>
            </a:r>
            <a:r>
              <a:rPr lang="es-CO" sz="2000" dirty="0"/>
              <a:t>, </a:t>
            </a:r>
            <a:r>
              <a:rPr lang="es-CO" sz="2000" b="1" u="sng" dirty="0"/>
              <a:t>el porcentaje de los ingresos Corrientes de la Nación destinados para el Sistema General de Participación será como mínimo el porcentaje que constitucionalmente se transfiera en el año 2001</a:t>
            </a:r>
            <a:r>
              <a:rPr lang="es-CO" sz="2000" dirty="0"/>
              <a:t>.</a:t>
            </a:r>
          </a:p>
          <a:p>
            <a:pPr marL="0" indent="0" algn="just">
              <a:buNone/>
            </a:pPr>
            <a:endParaRPr lang="es-CO" sz="2000" dirty="0"/>
          </a:p>
          <a:p>
            <a:pPr algn="just"/>
            <a:r>
              <a:rPr lang="es-CO" sz="2000" dirty="0"/>
              <a:t>La Ley, a iniciativa del Congreso, establecerá la gradualidad del incremento autorizado en este parágrafo.</a:t>
            </a:r>
          </a:p>
          <a:p>
            <a:endParaRPr lang="es-CO" sz="1800" u="sng" dirty="0"/>
          </a:p>
          <a:p>
            <a:endParaRPr lang="es-CO" sz="1800" u="sng" dirty="0"/>
          </a:p>
          <a:p>
            <a:endParaRPr lang="es-ES" sz="18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EL MONTO DE BASE (Acto Legislativo 01 de 2001)</a:t>
            </a:r>
          </a:p>
        </p:txBody>
      </p:sp>
    </p:spTree>
    <p:extLst>
      <p:ext uri="{BB962C8B-B14F-4D97-AF65-F5344CB8AC3E}">
        <p14:creationId xmlns:p14="http://schemas.microsoft.com/office/powerpoint/2010/main" val="322390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EL MONTO DE BASE (Acto Legislativo 04 de 2007)</a:t>
            </a:r>
            <a:endParaRPr lang="es-ES" sz="2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Desaparece ese parágrafo que cuidaba la base de recursos al final del “periodo de transición”</a:t>
            </a:r>
          </a:p>
          <a:p>
            <a:pPr algn="just"/>
            <a:r>
              <a:rPr lang="es-CO" dirty="0"/>
              <a:t>Desaparece toda referencia al porcentaje de los ICN mínimo. 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/>
              <a:t>Solo queda la referencia al crecimiento: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/>
              <a:t>+ El SGP…</a:t>
            </a:r>
            <a:r>
              <a:rPr lang="es-CO" b="1" dirty="0"/>
              <a:t>incrementará anualmente en un porcentaje</a:t>
            </a:r>
            <a:r>
              <a:rPr lang="es-CO" dirty="0"/>
              <a:t> igual al promedio de la variación porcentual que hayan tenido los ICN durante los cuatro (4) años anteriores, </a:t>
            </a:r>
          </a:p>
          <a:p>
            <a:pPr marL="0" indent="0" algn="just">
              <a:buNone/>
            </a:pPr>
            <a:r>
              <a:rPr lang="es-CO" dirty="0"/>
              <a:t>+ </a:t>
            </a:r>
            <a:r>
              <a:rPr lang="es-CO" b="1" dirty="0"/>
              <a:t>Parágrafo transitorio 1°.</a:t>
            </a:r>
            <a:r>
              <a:rPr lang="es-CO" dirty="0"/>
              <a:t> El monto del SGP, se incrementará </a:t>
            </a:r>
            <a:r>
              <a:rPr lang="es-CO" b="1" u="sng" dirty="0"/>
              <a:t>tomando como base el monto liquidado en la vigencia anterior</a:t>
            </a:r>
            <a:endParaRPr lang="es-ES" b="1" u="sng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4781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1440</TotalTime>
  <Words>1462</Words>
  <Application>Microsoft Office PowerPoint</Application>
  <PresentationFormat>Presentación en pantalla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     TRANSFERENCIAS TERRITORIALES Y FINANCIACION DE LA EDUCACION :  ¿Ajuste transitorio o recorte perpetuado?  César Giraldo – Ilich Ortiz  Grupo de Investigación en SocioEconomía,  Instituciones y Desarrollo  – GSEID- Universidad Nacional del Colombia.</vt:lpstr>
      <vt:lpstr>Presentación de PowerPoint</vt:lpstr>
      <vt:lpstr>CRECIMIENTO TRANSFERENCIAS TERRITORIALES </vt:lpstr>
      <vt:lpstr>   ¿FÓRMULA DE CRECIMIENTO O AJUSTE CRECIENTE?</vt:lpstr>
      <vt:lpstr>Presentación de PowerPoint</vt:lpstr>
      <vt:lpstr>CRECIMIENTO TRANSFERENCIAS TERRITORIALES </vt:lpstr>
      <vt:lpstr>EL MONTO DE BASE (Sobre el cual se aplica el crecimiento)</vt:lpstr>
      <vt:lpstr>EL MONTO DE BASE (Acto Legislativo 01 de 2001)</vt:lpstr>
      <vt:lpstr>EL MONTO DE BASE (Acto Legislativo 04 de 2007)</vt:lpstr>
      <vt:lpstr>Fin del periodo transitorio…¿continuidad del ajuste?</vt:lpstr>
      <vt:lpstr>Presentación de PowerPoint</vt:lpstr>
      <vt:lpstr>COMO LE HA IDO A LA FINANCIACION DE LA EDUCACION</vt:lpstr>
      <vt:lpstr>Presentación de PowerPoint</vt:lpstr>
      <vt:lpstr>Presentación de PowerPoint</vt:lpstr>
      <vt:lpstr>HACIA UNA PROPUESTA DE FORMULA TRANSFERENCIAS PARA EDUCACIÓN</vt:lpstr>
      <vt:lpstr>HACIA UNA PROPUESTA DE FORMULA DE  TRANSFERENCIAS PARA EDUCACIÓN</vt:lpstr>
      <vt:lpstr>RECOMENDACIONES</vt:lpstr>
      <vt:lpstr>RECOMENDACIONES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GIRALDO</dc:creator>
  <cp:lastModifiedBy>JURIDICA 2</cp:lastModifiedBy>
  <cp:revision>57</cp:revision>
  <cp:lastPrinted>2015-09-09T22:00:29Z</cp:lastPrinted>
  <dcterms:created xsi:type="dcterms:W3CDTF">2015-09-09T17:02:53Z</dcterms:created>
  <dcterms:modified xsi:type="dcterms:W3CDTF">2017-02-09T19:01:35Z</dcterms:modified>
</cp:coreProperties>
</file>