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288" y="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84D9D-63CE-4B1A-BFD0-5517DC4F422E}" type="datetimeFigureOut">
              <a:rPr lang="es-CO" smtClean="0"/>
              <a:t>09/11/2016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7290A-D7AA-4C18-90A8-F5C6C7E94E4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443769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84D9D-63CE-4B1A-BFD0-5517DC4F422E}" type="datetimeFigureOut">
              <a:rPr lang="es-CO" smtClean="0"/>
              <a:t>09/11/2016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7290A-D7AA-4C18-90A8-F5C6C7E94E4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622309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84D9D-63CE-4B1A-BFD0-5517DC4F422E}" type="datetimeFigureOut">
              <a:rPr lang="es-CO" smtClean="0"/>
              <a:t>09/11/2016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7290A-D7AA-4C18-90A8-F5C6C7E94E4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024971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84D9D-63CE-4B1A-BFD0-5517DC4F422E}" type="datetimeFigureOut">
              <a:rPr lang="es-CO" smtClean="0"/>
              <a:t>09/11/2016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7290A-D7AA-4C18-90A8-F5C6C7E94E4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872220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84D9D-63CE-4B1A-BFD0-5517DC4F422E}" type="datetimeFigureOut">
              <a:rPr lang="es-CO" smtClean="0"/>
              <a:t>09/11/2016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7290A-D7AA-4C18-90A8-F5C6C7E94E4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7057781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84D9D-63CE-4B1A-BFD0-5517DC4F422E}" type="datetimeFigureOut">
              <a:rPr lang="es-CO" smtClean="0"/>
              <a:t>09/11/2016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7290A-D7AA-4C18-90A8-F5C6C7E94E4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62601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84D9D-63CE-4B1A-BFD0-5517DC4F422E}" type="datetimeFigureOut">
              <a:rPr lang="es-CO" smtClean="0"/>
              <a:t>09/11/2016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7290A-D7AA-4C18-90A8-F5C6C7E94E4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300099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84D9D-63CE-4B1A-BFD0-5517DC4F422E}" type="datetimeFigureOut">
              <a:rPr lang="es-CO" smtClean="0"/>
              <a:t>09/11/2016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7290A-D7AA-4C18-90A8-F5C6C7E94E4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941790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84D9D-63CE-4B1A-BFD0-5517DC4F422E}" type="datetimeFigureOut">
              <a:rPr lang="es-CO" smtClean="0"/>
              <a:t>09/11/2016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7290A-D7AA-4C18-90A8-F5C6C7E94E4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314546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84D9D-63CE-4B1A-BFD0-5517DC4F422E}" type="datetimeFigureOut">
              <a:rPr lang="es-CO" smtClean="0"/>
              <a:t>09/11/2016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7290A-D7AA-4C18-90A8-F5C6C7E94E4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4890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84D9D-63CE-4B1A-BFD0-5517DC4F422E}" type="datetimeFigureOut">
              <a:rPr lang="es-CO" smtClean="0"/>
              <a:t>09/11/2016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7290A-D7AA-4C18-90A8-F5C6C7E94E4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076377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38000"/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384D9D-63CE-4B1A-BFD0-5517DC4F422E}" type="datetimeFigureOut">
              <a:rPr lang="es-CO" smtClean="0"/>
              <a:t>09/11/2016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57290A-D7AA-4C18-90A8-F5C6C7E94E4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922001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1187624" y="1155274"/>
            <a:ext cx="6624736" cy="212365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4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REFORMA TRIBUTARIA ESTRUCTURAL, 2016: INCONSTITUCIONAL</a:t>
            </a:r>
            <a:endParaRPr lang="es-ES" sz="60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2339752" y="4077072"/>
            <a:ext cx="4691990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Por Libardo Sarmiento anzola</a:t>
            </a:r>
          </a:p>
          <a:p>
            <a:pPr algn="ctr"/>
            <a:r>
              <a:rPr lang="es-ES" sz="2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Democracia en la red</a:t>
            </a:r>
          </a:p>
          <a:p>
            <a:pPr algn="ctr"/>
            <a:endParaRPr lang="es-ES" sz="2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/>
            <a:r>
              <a:rPr lang="es-ES" sz="2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2016</a:t>
            </a:r>
            <a:endParaRPr lang="es-ES" sz="36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262143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683568" y="4725144"/>
            <a:ext cx="47525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chemeClr val="tx1"/>
              </a:buClr>
              <a:buFont typeface="Wingdings" pitchFamily="2" charset="2"/>
              <a:buChar char="Ø"/>
            </a:pPr>
            <a:r>
              <a:rPr lang="es-CO" dirty="0" smtClean="0"/>
              <a:t>Reducción de tarifa de renta de las empresas.</a:t>
            </a:r>
          </a:p>
        </p:txBody>
      </p:sp>
      <p:sp>
        <p:nvSpPr>
          <p:cNvPr id="3" name="2 CuadroTexto"/>
          <p:cNvSpPr txBox="1"/>
          <p:nvPr/>
        </p:nvSpPr>
        <p:spPr>
          <a:xfrm>
            <a:off x="755576" y="1134036"/>
            <a:ext cx="73448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es-CO" dirty="0" smtClean="0"/>
              <a:t>440.000 nuevos declarantes, principalmente de la clase trabajadora.</a:t>
            </a:r>
          </a:p>
        </p:txBody>
      </p:sp>
      <p:sp>
        <p:nvSpPr>
          <p:cNvPr id="4" name="3 CuadroTexto"/>
          <p:cNvSpPr txBox="1"/>
          <p:nvPr/>
        </p:nvSpPr>
        <p:spPr>
          <a:xfrm>
            <a:off x="755576" y="1530768"/>
            <a:ext cx="73448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es-CO" dirty="0" smtClean="0"/>
              <a:t>14,6 billones de recaudo proveniente del IVA.</a:t>
            </a:r>
          </a:p>
        </p:txBody>
      </p:sp>
      <p:sp>
        <p:nvSpPr>
          <p:cNvPr id="5" name="4 CuadroTexto"/>
          <p:cNvSpPr txBox="1"/>
          <p:nvPr/>
        </p:nvSpPr>
        <p:spPr>
          <a:xfrm>
            <a:off x="755576" y="1926124"/>
            <a:ext cx="6840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es-CO" dirty="0" smtClean="0"/>
              <a:t>Porcentaje impositivo pasará del 5% al 6% del gasto de los hogares. </a:t>
            </a:r>
            <a:endParaRPr lang="es-CO" dirty="0"/>
          </a:p>
        </p:txBody>
      </p:sp>
      <p:sp>
        <p:nvSpPr>
          <p:cNvPr id="6" name="5 CuadroTexto"/>
          <p:cNvSpPr txBox="1"/>
          <p:nvPr/>
        </p:nvSpPr>
        <p:spPr>
          <a:xfrm>
            <a:off x="755576" y="3266742"/>
            <a:ext cx="36724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chemeClr val="tx1"/>
              </a:buClr>
              <a:buFont typeface="Wingdings" pitchFamily="2" charset="2"/>
              <a:buChar char="Ø"/>
            </a:pPr>
            <a:r>
              <a:rPr lang="es-CO" dirty="0" smtClean="0"/>
              <a:t>Efecto de IVA y ajustes salariales: 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4955185" y="2295456"/>
            <a:ext cx="2592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chemeClr val="tx1"/>
              </a:buClr>
              <a:buFont typeface="Wingdings" pitchFamily="2" charset="2"/>
              <a:buChar char="§"/>
            </a:pPr>
            <a:r>
              <a:rPr lang="es-CO" dirty="0" smtClean="0"/>
              <a:t>Caída del salario real.</a:t>
            </a:r>
          </a:p>
        </p:txBody>
      </p:sp>
      <p:sp>
        <p:nvSpPr>
          <p:cNvPr id="8" name="7 Rectángulo"/>
          <p:cNvSpPr/>
          <p:nvPr/>
        </p:nvSpPr>
        <p:spPr>
          <a:xfrm>
            <a:off x="4955185" y="2664788"/>
            <a:ext cx="316835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Clr>
                <a:schemeClr val="tx1"/>
              </a:buClr>
              <a:buFont typeface="Wingdings" pitchFamily="2" charset="2"/>
              <a:buChar char="§"/>
            </a:pPr>
            <a:r>
              <a:rPr lang="es-CO" dirty="0" smtClean="0"/>
              <a:t>Reducción del consumo básico familiar.</a:t>
            </a:r>
          </a:p>
        </p:txBody>
      </p:sp>
      <p:sp>
        <p:nvSpPr>
          <p:cNvPr id="9" name="8 Rectángulo"/>
          <p:cNvSpPr/>
          <p:nvPr/>
        </p:nvSpPr>
        <p:spPr>
          <a:xfrm>
            <a:off x="4955185" y="3311119"/>
            <a:ext cx="293407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Clr>
                <a:schemeClr val="tx1"/>
              </a:buClr>
              <a:buFont typeface="Wingdings" pitchFamily="2" charset="2"/>
              <a:buChar char="§"/>
            </a:pPr>
            <a:r>
              <a:rPr lang="es-CO" dirty="0" smtClean="0"/>
              <a:t>Aumento relativo de la pobreza por ingresos.</a:t>
            </a:r>
          </a:p>
        </p:txBody>
      </p:sp>
      <p:sp>
        <p:nvSpPr>
          <p:cNvPr id="10" name="9 Rectángulo"/>
          <p:cNvSpPr/>
          <p:nvPr/>
        </p:nvSpPr>
        <p:spPr>
          <a:xfrm>
            <a:off x="4955185" y="3957450"/>
            <a:ext cx="343323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Clr>
                <a:schemeClr val="tx1"/>
              </a:buClr>
              <a:buFont typeface="Wingdings" pitchFamily="2" charset="2"/>
              <a:buChar char="§"/>
            </a:pPr>
            <a:r>
              <a:rPr lang="es-CO" dirty="0" smtClean="0"/>
              <a:t>Efecto en la inflación de 0,8% anual.</a:t>
            </a:r>
          </a:p>
        </p:txBody>
      </p:sp>
      <p:sp>
        <p:nvSpPr>
          <p:cNvPr id="12" name="11 Rectángulo"/>
          <p:cNvSpPr/>
          <p:nvPr/>
        </p:nvSpPr>
        <p:spPr>
          <a:xfrm>
            <a:off x="5933640" y="4509700"/>
            <a:ext cx="2454784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dirty="0" smtClean="0"/>
              <a:t>De    </a:t>
            </a:r>
            <a:r>
              <a:rPr lang="es-CO" sz="2800" dirty="0" smtClean="0"/>
              <a:t>43%</a:t>
            </a:r>
            <a:r>
              <a:rPr lang="es-CO" dirty="0" smtClean="0"/>
              <a:t>   a   </a:t>
            </a:r>
            <a:r>
              <a:rPr lang="es-CO" sz="2800" dirty="0" smtClean="0"/>
              <a:t>32%</a:t>
            </a:r>
            <a:r>
              <a:rPr lang="es-CO" dirty="0" smtClean="0"/>
              <a:t> para el 2019.</a:t>
            </a:r>
            <a:endParaRPr lang="es-CO" dirty="0"/>
          </a:p>
        </p:txBody>
      </p:sp>
      <p:sp>
        <p:nvSpPr>
          <p:cNvPr id="13" name="12 CuadroTexto"/>
          <p:cNvSpPr txBox="1"/>
          <p:nvPr/>
        </p:nvSpPr>
        <p:spPr>
          <a:xfrm>
            <a:off x="6116787" y="5377535"/>
            <a:ext cx="230425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000" b="1" dirty="0" smtClean="0"/>
              <a:t>«La Reforma es inconstitucional, clasista y regresiva.»</a:t>
            </a:r>
            <a:endParaRPr lang="es-CO" sz="2000" b="1" dirty="0"/>
          </a:p>
        </p:txBody>
      </p:sp>
      <p:sp>
        <p:nvSpPr>
          <p:cNvPr id="15" name="14 CuadroTexto"/>
          <p:cNvSpPr txBox="1"/>
          <p:nvPr/>
        </p:nvSpPr>
        <p:spPr>
          <a:xfrm>
            <a:off x="850851" y="5151229"/>
            <a:ext cx="20882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Clr>
                <a:schemeClr val="tx1"/>
              </a:buClr>
            </a:pPr>
            <a:r>
              <a:rPr lang="es-CO" dirty="0" smtClean="0"/>
              <a:t>Estado sacará $ 9 billones adicionales del bolsillo de la clase media. </a:t>
            </a:r>
          </a:p>
        </p:txBody>
      </p:sp>
      <p:sp>
        <p:nvSpPr>
          <p:cNvPr id="16" name="15 Rectángulo"/>
          <p:cNvSpPr/>
          <p:nvPr/>
        </p:nvSpPr>
        <p:spPr>
          <a:xfrm>
            <a:off x="3332786" y="5387229"/>
            <a:ext cx="247811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Clr>
                <a:schemeClr val="tx1"/>
              </a:buClr>
            </a:pPr>
            <a:r>
              <a:rPr lang="es-CO" dirty="0" smtClean="0"/>
              <a:t>Estado rebajará $ 2 billones a los dueños del capital.</a:t>
            </a:r>
          </a:p>
        </p:txBody>
      </p:sp>
      <p:sp>
        <p:nvSpPr>
          <p:cNvPr id="17" name="16 Abrir llave"/>
          <p:cNvSpPr/>
          <p:nvPr/>
        </p:nvSpPr>
        <p:spPr>
          <a:xfrm rot="16200000">
            <a:off x="3254508" y="3963552"/>
            <a:ext cx="336773" cy="4776011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8" name="17 CuadroTexto"/>
          <p:cNvSpPr txBox="1"/>
          <p:nvPr/>
        </p:nvSpPr>
        <p:spPr>
          <a:xfrm>
            <a:off x="3083752" y="6519945"/>
            <a:ext cx="8460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dirty="0" smtClean="0"/>
              <a:t>2017</a:t>
            </a:r>
            <a:endParaRPr lang="es-CO" dirty="0"/>
          </a:p>
        </p:txBody>
      </p:sp>
      <p:sp>
        <p:nvSpPr>
          <p:cNvPr id="19" name="18 Más"/>
          <p:cNvSpPr/>
          <p:nvPr/>
        </p:nvSpPr>
        <p:spPr>
          <a:xfrm>
            <a:off x="2784012" y="5517232"/>
            <a:ext cx="599480" cy="522022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0" name="19 Igual que"/>
          <p:cNvSpPr/>
          <p:nvPr/>
        </p:nvSpPr>
        <p:spPr>
          <a:xfrm>
            <a:off x="5810899" y="5607476"/>
            <a:ext cx="440430" cy="431778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1" name="20 Abrir llave"/>
          <p:cNvSpPr/>
          <p:nvPr/>
        </p:nvSpPr>
        <p:spPr>
          <a:xfrm>
            <a:off x="4572000" y="2420888"/>
            <a:ext cx="432048" cy="1884982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2" name="21 Flecha derecha"/>
          <p:cNvSpPr/>
          <p:nvPr/>
        </p:nvSpPr>
        <p:spPr>
          <a:xfrm>
            <a:off x="5436096" y="4909810"/>
            <a:ext cx="595018" cy="1846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3" name="22 Rectángulo"/>
          <p:cNvSpPr/>
          <p:nvPr/>
        </p:nvSpPr>
        <p:spPr>
          <a:xfrm>
            <a:off x="435957" y="441538"/>
            <a:ext cx="5351530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Esquilmando clase media y pobres:</a:t>
            </a:r>
            <a:endParaRPr lang="es-ES" sz="36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ffectLst/>
            </a:endParaRPr>
          </a:p>
        </p:txBody>
      </p:sp>
      <p:pic>
        <p:nvPicPr>
          <p:cNvPr id="11" name="Imagen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52525" y="2480990"/>
            <a:ext cx="438950" cy="1896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9072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2" grpId="0"/>
      <p:bldP spid="13" grpId="0"/>
      <p:bldP spid="15" grpId="0"/>
      <p:bldP spid="16" grpId="0"/>
      <p:bldP spid="17" grpId="0" animBg="1"/>
      <p:bldP spid="18" grpId="0"/>
      <p:bldP spid="19" grpId="0" animBg="1"/>
      <p:bldP spid="20" grpId="0" animBg="1"/>
      <p:bldP spid="21" grpId="0" animBg="1"/>
      <p:bldP spid="22" grpId="0" animBg="1"/>
      <p:bldP spid="2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467544" y="2320216"/>
            <a:ext cx="36724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ctr">
              <a:buFont typeface="Wingdings" pitchFamily="2" charset="2"/>
              <a:buChar char="Ø"/>
            </a:pPr>
            <a:r>
              <a:rPr lang="es-CO" dirty="0" smtClean="0"/>
              <a:t>Reforma tributaria estructural responde a:</a:t>
            </a:r>
            <a:endParaRPr lang="es-CO" dirty="0"/>
          </a:p>
        </p:txBody>
      </p:sp>
      <p:sp>
        <p:nvSpPr>
          <p:cNvPr id="6" name="5 CuadroTexto"/>
          <p:cNvSpPr txBox="1"/>
          <p:nvPr/>
        </p:nvSpPr>
        <p:spPr>
          <a:xfrm>
            <a:off x="4860032" y="1634882"/>
            <a:ext cx="2592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1" indent="-285750">
              <a:buFont typeface="Wingdings" pitchFamily="2" charset="2"/>
              <a:buChar char="§"/>
            </a:pPr>
            <a:r>
              <a:rPr lang="es-CO" dirty="0" smtClean="0"/>
              <a:t>Exigencias de la OCDE.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4860032" y="2064533"/>
            <a:ext cx="37444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1" indent="-285750">
              <a:buFont typeface="Wingdings" pitchFamily="2" charset="2"/>
              <a:buChar char="§"/>
            </a:pPr>
            <a:r>
              <a:rPr lang="es-CO" dirty="0" smtClean="0"/>
              <a:t>Desde el 2010, los egresos públicos vienen creciendo a un ritmo que duplica la inflación.</a:t>
            </a:r>
          </a:p>
          <a:p>
            <a:pPr marL="285750" lvl="1" indent="-285750">
              <a:buFont typeface="Wingdings" pitchFamily="2" charset="2"/>
              <a:buChar char="§"/>
            </a:pPr>
            <a:endParaRPr lang="es-CO" dirty="0" smtClean="0"/>
          </a:p>
        </p:txBody>
      </p:sp>
      <p:sp>
        <p:nvSpPr>
          <p:cNvPr id="8" name="7 CuadroTexto"/>
          <p:cNvSpPr txBox="1"/>
          <p:nvPr/>
        </p:nvSpPr>
        <p:spPr>
          <a:xfrm>
            <a:off x="4860032" y="2918554"/>
            <a:ext cx="37444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§"/>
            </a:pPr>
            <a:r>
              <a:rPr lang="es-CO" dirty="0" smtClean="0"/>
              <a:t>Deuda neta del gobierno viene aumentando sostenidamente desde 2012.</a:t>
            </a:r>
            <a:endParaRPr lang="es-CO" dirty="0"/>
          </a:p>
        </p:txBody>
      </p:sp>
      <p:sp>
        <p:nvSpPr>
          <p:cNvPr id="9" name="8 Rectángulo"/>
          <p:cNvSpPr/>
          <p:nvPr/>
        </p:nvSpPr>
        <p:spPr>
          <a:xfrm>
            <a:off x="315596" y="254338"/>
            <a:ext cx="7083577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s-CO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OCDE, crisis fiscal, deuda pública y calificadoras de riesgo</a:t>
            </a:r>
            <a:r>
              <a:rPr lang="es-ES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:</a:t>
            </a:r>
            <a:endParaRPr lang="es-ES" sz="36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0" name="9 Abrir llave"/>
          <p:cNvSpPr/>
          <p:nvPr/>
        </p:nvSpPr>
        <p:spPr>
          <a:xfrm>
            <a:off x="4451653" y="1557616"/>
            <a:ext cx="361594" cy="2214164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CuadroTexto"/>
          <p:cNvSpPr txBox="1"/>
          <p:nvPr/>
        </p:nvSpPr>
        <p:spPr>
          <a:xfrm>
            <a:off x="5148064" y="3841884"/>
            <a:ext cx="11521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800" dirty="0" smtClean="0">
                <a:solidFill>
                  <a:srgbClr val="FF0000"/>
                </a:solidFill>
              </a:rPr>
              <a:t>31,5%</a:t>
            </a:r>
            <a:endParaRPr lang="es-CO" dirty="0">
              <a:solidFill>
                <a:srgbClr val="FF0000"/>
              </a:solidFill>
            </a:endParaRPr>
          </a:p>
        </p:txBody>
      </p:sp>
      <p:sp>
        <p:nvSpPr>
          <p:cNvPr id="12" name="11 CuadroTexto"/>
          <p:cNvSpPr txBox="1"/>
          <p:nvPr/>
        </p:nvSpPr>
        <p:spPr>
          <a:xfrm>
            <a:off x="6912260" y="3827369"/>
            <a:ext cx="10801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800" dirty="0" smtClean="0">
                <a:solidFill>
                  <a:srgbClr val="FF0000"/>
                </a:solidFill>
              </a:rPr>
              <a:t>41,3%</a:t>
            </a:r>
            <a:endParaRPr lang="es-CO" dirty="0">
              <a:solidFill>
                <a:srgbClr val="FF0000"/>
              </a:solidFill>
            </a:endParaRPr>
          </a:p>
        </p:txBody>
      </p:sp>
      <p:sp>
        <p:nvSpPr>
          <p:cNvPr id="13" name="12 Flecha a la derecha con bandas"/>
          <p:cNvSpPr/>
          <p:nvPr/>
        </p:nvSpPr>
        <p:spPr>
          <a:xfrm>
            <a:off x="6228184" y="4016971"/>
            <a:ext cx="612068" cy="170438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4" name="13 CuadroTexto"/>
          <p:cNvSpPr txBox="1"/>
          <p:nvPr/>
        </p:nvSpPr>
        <p:spPr>
          <a:xfrm>
            <a:off x="755576" y="4725144"/>
            <a:ext cx="33843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es-CO" dirty="0" smtClean="0"/>
              <a:t>Reformas de los últimos años:</a:t>
            </a:r>
            <a:endParaRPr lang="es-CO" dirty="0"/>
          </a:p>
        </p:txBody>
      </p:sp>
      <p:sp>
        <p:nvSpPr>
          <p:cNvPr id="15" name="14 CuadroTexto"/>
          <p:cNvSpPr txBox="1"/>
          <p:nvPr/>
        </p:nvSpPr>
        <p:spPr>
          <a:xfrm>
            <a:off x="4860032" y="4725144"/>
            <a:ext cx="15121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dirty="0" smtClean="0"/>
              <a:t>Recaudo de impuestos</a:t>
            </a:r>
            <a:endParaRPr lang="es-CO" dirty="0"/>
          </a:p>
        </p:txBody>
      </p:sp>
      <p:sp>
        <p:nvSpPr>
          <p:cNvPr id="16" name="15 Flecha derecha"/>
          <p:cNvSpPr/>
          <p:nvPr/>
        </p:nvSpPr>
        <p:spPr>
          <a:xfrm rot="16200000">
            <a:off x="4658601" y="5004101"/>
            <a:ext cx="552395" cy="13849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9" name="18 CuadroTexto"/>
          <p:cNvSpPr txBox="1"/>
          <p:nvPr/>
        </p:nvSpPr>
        <p:spPr>
          <a:xfrm>
            <a:off x="6319283" y="4777988"/>
            <a:ext cx="11521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800" dirty="0" smtClean="0">
                <a:solidFill>
                  <a:srgbClr val="FF0000"/>
                </a:solidFill>
              </a:rPr>
              <a:t>10%</a:t>
            </a:r>
            <a:endParaRPr lang="es-CO" dirty="0">
              <a:solidFill>
                <a:srgbClr val="FF0000"/>
              </a:solidFill>
            </a:endParaRPr>
          </a:p>
        </p:txBody>
      </p:sp>
      <p:sp>
        <p:nvSpPr>
          <p:cNvPr id="20" name="19 CuadroTexto"/>
          <p:cNvSpPr txBox="1"/>
          <p:nvPr/>
        </p:nvSpPr>
        <p:spPr>
          <a:xfrm>
            <a:off x="7884368" y="4763473"/>
            <a:ext cx="10801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800" dirty="0" smtClean="0">
                <a:solidFill>
                  <a:srgbClr val="FF0000"/>
                </a:solidFill>
              </a:rPr>
              <a:t>15,5%</a:t>
            </a:r>
            <a:endParaRPr lang="es-CO" dirty="0">
              <a:solidFill>
                <a:srgbClr val="FF0000"/>
              </a:solidFill>
            </a:endParaRPr>
          </a:p>
        </p:txBody>
      </p:sp>
      <p:sp>
        <p:nvSpPr>
          <p:cNvPr id="21" name="20 Flecha a la derecha con bandas"/>
          <p:cNvSpPr/>
          <p:nvPr/>
        </p:nvSpPr>
        <p:spPr>
          <a:xfrm>
            <a:off x="7200292" y="4953075"/>
            <a:ext cx="612068" cy="170438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2" name="21 CuadroTexto"/>
          <p:cNvSpPr txBox="1"/>
          <p:nvPr/>
        </p:nvSpPr>
        <p:spPr>
          <a:xfrm>
            <a:off x="755576" y="5733256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es-CO" dirty="0" smtClean="0"/>
              <a:t>Con esta Reforma:</a:t>
            </a:r>
            <a:endParaRPr lang="es-CO" dirty="0"/>
          </a:p>
        </p:txBody>
      </p:sp>
      <p:sp>
        <p:nvSpPr>
          <p:cNvPr id="23" name="22 CuadroTexto"/>
          <p:cNvSpPr txBox="1"/>
          <p:nvPr/>
        </p:nvSpPr>
        <p:spPr>
          <a:xfrm>
            <a:off x="3890682" y="5456257"/>
            <a:ext cx="20882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dirty="0" smtClean="0"/>
              <a:t>Ampliación de la apropiación tributaria del PIB.</a:t>
            </a:r>
            <a:endParaRPr lang="es-CO" dirty="0"/>
          </a:p>
        </p:txBody>
      </p:sp>
      <p:sp>
        <p:nvSpPr>
          <p:cNvPr id="24" name="23 CuadroTexto"/>
          <p:cNvSpPr txBox="1"/>
          <p:nvPr/>
        </p:nvSpPr>
        <p:spPr>
          <a:xfrm>
            <a:off x="6048164" y="5642084"/>
            <a:ext cx="11521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800" dirty="0" smtClean="0">
                <a:solidFill>
                  <a:srgbClr val="FF0000"/>
                </a:solidFill>
              </a:rPr>
              <a:t>16,8%</a:t>
            </a:r>
            <a:endParaRPr lang="es-CO" dirty="0">
              <a:solidFill>
                <a:srgbClr val="FF0000"/>
              </a:solidFill>
            </a:endParaRPr>
          </a:p>
        </p:txBody>
      </p:sp>
      <p:cxnSp>
        <p:nvCxnSpPr>
          <p:cNvPr id="27" name="26 Conector recto de flecha"/>
          <p:cNvCxnSpPr>
            <a:stCxn id="22" idx="3"/>
          </p:cNvCxnSpPr>
          <p:nvPr/>
        </p:nvCxnSpPr>
        <p:spPr>
          <a:xfrm>
            <a:off x="3131840" y="5917922"/>
            <a:ext cx="86409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27 Conector recto de flecha"/>
          <p:cNvCxnSpPr/>
          <p:nvPr/>
        </p:nvCxnSpPr>
        <p:spPr>
          <a:xfrm>
            <a:off x="3995936" y="4909810"/>
            <a:ext cx="560971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1 Flecha doblada"/>
          <p:cNvSpPr/>
          <p:nvPr/>
        </p:nvSpPr>
        <p:spPr>
          <a:xfrm rot="10800000">
            <a:off x="7193914" y="5466140"/>
            <a:ext cx="1205275" cy="494764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9088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8" grpId="0"/>
      <p:bldP spid="9" grpId="0"/>
      <p:bldP spid="10" grpId="0" animBg="1"/>
      <p:bldP spid="11" grpId="0"/>
      <p:bldP spid="12" grpId="0"/>
      <p:bldP spid="13" grpId="0" animBg="1"/>
      <p:bldP spid="14" grpId="0"/>
      <p:bldP spid="15" grpId="0"/>
      <p:bldP spid="16" grpId="0" animBg="1"/>
      <p:bldP spid="19" grpId="0"/>
      <p:bldP spid="20" grpId="0"/>
      <p:bldP spid="21" grpId="0" animBg="1"/>
      <p:bldP spid="22" grpId="0"/>
      <p:bldP spid="23" grpId="0"/>
      <p:bldP spid="24" grpId="0"/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450" y="1296119"/>
            <a:ext cx="8039100" cy="5229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3 Rectángulo"/>
          <p:cNvSpPr/>
          <p:nvPr/>
        </p:nvSpPr>
        <p:spPr>
          <a:xfrm>
            <a:off x="315596" y="254338"/>
            <a:ext cx="7083577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s-CO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ESTRUCTURA DE LOS GASTOS 1947-2017</a:t>
            </a:r>
            <a:r>
              <a:rPr lang="es-ES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:</a:t>
            </a:r>
            <a:endParaRPr lang="es-ES" sz="36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1044119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738" y="1124744"/>
            <a:ext cx="8010525" cy="533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2 Rectángulo"/>
          <p:cNvSpPr/>
          <p:nvPr/>
        </p:nvSpPr>
        <p:spPr>
          <a:xfrm>
            <a:off x="315596" y="254338"/>
            <a:ext cx="7083577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s-CO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ESTRUCTURA DE LOS GASTOS 1947-2017</a:t>
            </a:r>
            <a:r>
              <a:rPr lang="es-ES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:</a:t>
            </a:r>
            <a:endParaRPr lang="es-ES" sz="36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2411212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315596" y="254338"/>
            <a:ext cx="7083577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s-CO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ESTRUCTURA DE LOS ingresos 1947-2017</a:t>
            </a:r>
            <a:r>
              <a:rPr lang="es-ES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:</a:t>
            </a:r>
            <a:endParaRPr lang="es-ES" sz="36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847734" y="1268760"/>
            <a:ext cx="35183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es-CO" dirty="0" smtClean="0"/>
              <a:t>Historia fiscal caracterizada por:</a:t>
            </a:r>
            <a:endParaRPr lang="es-CO" dirty="0"/>
          </a:p>
        </p:txBody>
      </p:sp>
      <p:sp>
        <p:nvSpPr>
          <p:cNvPr id="5" name="4 CuadroTexto"/>
          <p:cNvSpPr txBox="1"/>
          <p:nvPr/>
        </p:nvSpPr>
        <p:spPr>
          <a:xfrm>
            <a:off x="4860032" y="908720"/>
            <a:ext cx="35485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§"/>
            </a:pPr>
            <a:r>
              <a:rPr lang="es-CO" dirty="0" smtClean="0"/>
              <a:t>Evasión y elusión de las clases dominantes.</a:t>
            </a:r>
            <a:endParaRPr lang="es-CO" dirty="0"/>
          </a:p>
        </p:txBody>
      </p:sp>
      <p:sp>
        <p:nvSpPr>
          <p:cNvPr id="6" name="5 CuadroTexto"/>
          <p:cNvSpPr txBox="1"/>
          <p:nvPr/>
        </p:nvSpPr>
        <p:spPr>
          <a:xfrm>
            <a:off x="4860032" y="1449650"/>
            <a:ext cx="30243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§"/>
            </a:pPr>
            <a:r>
              <a:rPr lang="es-CO" dirty="0" smtClean="0"/>
              <a:t>Tributación excesiva de las clases pobres.</a:t>
            </a:r>
            <a:endParaRPr lang="es-CO" dirty="0"/>
          </a:p>
        </p:txBody>
      </p:sp>
      <p:sp>
        <p:nvSpPr>
          <p:cNvPr id="7" name="6 CuadroTexto"/>
          <p:cNvSpPr txBox="1"/>
          <p:nvPr/>
        </p:nvSpPr>
        <p:spPr>
          <a:xfrm>
            <a:off x="880497" y="2261225"/>
            <a:ext cx="10272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800" dirty="0" smtClean="0"/>
              <a:t>1947</a:t>
            </a:r>
            <a:endParaRPr lang="es-CO" sz="2800" dirty="0"/>
          </a:p>
        </p:txBody>
      </p:sp>
      <p:sp>
        <p:nvSpPr>
          <p:cNvPr id="8" name="7 CuadroTexto"/>
          <p:cNvSpPr txBox="1"/>
          <p:nvPr/>
        </p:nvSpPr>
        <p:spPr>
          <a:xfrm>
            <a:off x="2481737" y="2261225"/>
            <a:ext cx="49174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§"/>
            </a:pPr>
            <a:r>
              <a:rPr lang="es-CO" dirty="0" smtClean="0"/>
              <a:t>90% de las declaraciones solo equivalían al 20% del producto total.</a:t>
            </a:r>
            <a:endParaRPr lang="es-CO" dirty="0"/>
          </a:p>
        </p:txBody>
      </p:sp>
      <p:sp>
        <p:nvSpPr>
          <p:cNvPr id="9" name="8 CuadroTexto"/>
          <p:cNvSpPr txBox="1"/>
          <p:nvPr/>
        </p:nvSpPr>
        <p:spPr>
          <a:xfrm>
            <a:off x="880497" y="3429000"/>
            <a:ext cx="10272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800" dirty="0" smtClean="0"/>
              <a:t>1959</a:t>
            </a:r>
            <a:endParaRPr lang="es-CO" sz="2800" dirty="0"/>
          </a:p>
        </p:txBody>
      </p:sp>
      <p:sp>
        <p:nvSpPr>
          <p:cNvPr id="11" name="10 CuadroTexto"/>
          <p:cNvSpPr txBox="1"/>
          <p:nvPr/>
        </p:nvSpPr>
        <p:spPr>
          <a:xfrm>
            <a:off x="2534884" y="2998693"/>
            <a:ext cx="49174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§"/>
            </a:pPr>
            <a:r>
              <a:rPr lang="es-CO" dirty="0" smtClean="0"/>
              <a:t>Solo eran gravadas 240.000 declaraciones de renta de un total de 950.000.</a:t>
            </a:r>
            <a:endParaRPr lang="es-CO" dirty="0"/>
          </a:p>
        </p:txBody>
      </p:sp>
      <p:sp>
        <p:nvSpPr>
          <p:cNvPr id="12" name="11 CuadroTexto"/>
          <p:cNvSpPr txBox="1"/>
          <p:nvPr/>
        </p:nvSpPr>
        <p:spPr>
          <a:xfrm>
            <a:off x="2534884" y="3646765"/>
            <a:ext cx="49174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§"/>
            </a:pPr>
            <a:r>
              <a:rPr lang="es-CO" dirty="0" smtClean="0"/>
              <a:t>70% del rendimiento del impuesto lo producían unos 36.000 contribuyentes de escaso significado.</a:t>
            </a:r>
            <a:endParaRPr lang="es-CO" dirty="0"/>
          </a:p>
        </p:txBody>
      </p:sp>
      <p:sp>
        <p:nvSpPr>
          <p:cNvPr id="13" name="12 CuadroTexto"/>
          <p:cNvSpPr txBox="1"/>
          <p:nvPr/>
        </p:nvSpPr>
        <p:spPr>
          <a:xfrm>
            <a:off x="899592" y="4670284"/>
            <a:ext cx="10272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800" dirty="0" smtClean="0"/>
              <a:t>2016</a:t>
            </a:r>
            <a:endParaRPr lang="es-CO" sz="2800" dirty="0"/>
          </a:p>
        </p:txBody>
      </p:sp>
      <p:sp>
        <p:nvSpPr>
          <p:cNvPr id="14" name="13 CuadroTexto"/>
          <p:cNvSpPr txBox="1"/>
          <p:nvPr/>
        </p:nvSpPr>
        <p:spPr>
          <a:xfrm>
            <a:off x="2169990" y="4663588"/>
            <a:ext cx="28292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dirty="0" smtClean="0"/>
              <a:t>Ingresos fiscales del Gobierno </a:t>
            </a:r>
            <a:r>
              <a:rPr lang="es-CO" dirty="0"/>
              <a:t>N</a:t>
            </a:r>
            <a:r>
              <a:rPr lang="es-CO" dirty="0" smtClean="0"/>
              <a:t>acional Central</a:t>
            </a:r>
            <a:endParaRPr lang="es-CO" dirty="0"/>
          </a:p>
        </p:txBody>
      </p:sp>
      <p:sp>
        <p:nvSpPr>
          <p:cNvPr id="15" name="14 CuadroTexto"/>
          <p:cNvSpPr txBox="1"/>
          <p:nvPr/>
        </p:nvSpPr>
        <p:spPr>
          <a:xfrm>
            <a:off x="5617289" y="4607550"/>
            <a:ext cx="26113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800" dirty="0" smtClean="0"/>
              <a:t>$127, 8 billones</a:t>
            </a:r>
            <a:endParaRPr lang="es-CO" sz="2800" dirty="0"/>
          </a:p>
        </p:txBody>
      </p:sp>
      <p:sp>
        <p:nvSpPr>
          <p:cNvPr id="17" name="16 CuadroTexto"/>
          <p:cNvSpPr txBox="1"/>
          <p:nvPr/>
        </p:nvSpPr>
        <p:spPr>
          <a:xfrm>
            <a:off x="3326972" y="5301208"/>
            <a:ext cx="44133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Courier New" pitchFamily="49" charset="0"/>
              <a:buChar char="o"/>
            </a:pPr>
            <a:r>
              <a:rPr lang="es-CO" dirty="0" smtClean="0"/>
              <a:t>$120,6 billones son de origen tributario</a:t>
            </a:r>
            <a:endParaRPr lang="es-CO" dirty="0"/>
          </a:p>
        </p:txBody>
      </p:sp>
      <p:sp>
        <p:nvSpPr>
          <p:cNvPr id="18" name="17 CuadroTexto"/>
          <p:cNvSpPr txBox="1"/>
          <p:nvPr/>
        </p:nvSpPr>
        <p:spPr>
          <a:xfrm>
            <a:off x="3326972" y="5587499"/>
            <a:ext cx="44133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Courier New" pitchFamily="49" charset="0"/>
              <a:buChar char="o"/>
            </a:pPr>
            <a:r>
              <a:rPr lang="es-CO" dirty="0" smtClean="0"/>
              <a:t>$0,7 billones son de origen no tributario</a:t>
            </a:r>
            <a:endParaRPr lang="es-CO" dirty="0"/>
          </a:p>
        </p:txBody>
      </p:sp>
      <p:sp>
        <p:nvSpPr>
          <p:cNvPr id="19" name="18 CuadroTexto"/>
          <p:cNvSpPr txBox="1"/>
          <p:nvPr/>
        </p:nvSpPr>
        <p:spPr>
          <a:xfrm>
            <a:off x="3318622" y="5866239"/>
            <a:ext cx="44133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Courier New" pitchFamily="49" charset="0"/>
              <a:buChar char="o"/>
            </a:pPr>
            <a:r>
              <a:rPr lang="es-CO" dirty="0" smtClean="0"/>
              <a:t>$1,9 billones son de fondos especiales</a:t>
            </a:r>
            <a:endParaRPr lang="es-CO" dirty="0"/>
          </a:p>
        </p:txBody>
      </p:sp>
      <p:sp>
        <p:nvSpPr>
          <p:cNvPr id="20" name="19 CuadroTexto"/>
          <p:cNvSpPr txBox="1"/>
          <p:nvPr/>
        </p:nvSpPr>
        <p:spPr>
          <a:xfrm>
            <a:off x="3318622" y="6156012"/>
            <a:ext cx="44133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Courier New" pitchFamily="49" charset="0"/>
              <a:buChar char="o"/>
            </a:pPr>
            <a:r>
              <a:rPr lang="es-CO" dirty="0" smtClean="0"/>
              <a:t>$4,5 billones son de rendimientos y excedentes financieros</a:t>
            </a:r>
            <a:endParaRPr lang="es-CO" dirty="0"/>
          </a:p>
        </p:txBody>
      </p:sp>
      <p:sp>
        <p:nvSpPr>
          <p:cNvPr id="21" name="20 CuadroTexto"/>
          <p:cNvSpPr txBox="1"/>
          <p:nvPr/>
        </p:nvSpPr>
        <p:spPr>
          <a:xfrm>
            <a:off x="7788146" y="5301208"/>
            <a:ext cx="8724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dirty="0" smtClean="0">
                <a:solidFill>
                  <a:srgbClr val="FF0000"/>
                </a:solidFill>
              </a:rPr>
              <a:t>94,4%</a:t>
            </a:r>
            <a:endParaRPr lang="es-CO" dirty="0">
              <a:solidFill>
                <a:srgbClr val="FF0000"/>
              </a:solidFill>
            </a:endParaRPr>
          </a:p>
        </p:txBody>
      </p:sp>
      <p:sp>
        <p:nvSpPr>
          <p:cNvPr id="22" name="21 CuadroTexto"/>
          <p:cNvSpPr txBox="1"/>
          <p:nvPr/>
        </p:nvSpPr>
        <p:spPr>
          <a:xfrm>
            <a:off x="7804010" y="5579948"/>
            <a:ext cx="8724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dirty="0" smtClean="0">
                <a:solidFill>
                  <a:srgbClr val="FF0000"/>
                </a:solidFill>
              </a:rPr>
              <a:t>0,5%</a:t>
            </a:r>
            <a:endParaRPr lang="es-CO" dirty="0">
              <a:solidFill>
                <a:srgbClr val="FF0000"/>
              </a:solidFill>
            </a:endParaRPr>
          </a:p>
        </p:txBody>
      </p:sp>
      <p:sp>
        <p:nvSpPr>
          <p:cNvPr id="23" name="22 CuadroTexto"/>
          <p:cNvSpPr txBox="1"/>
          <p:nvPr/>
        </p:nvSpPr>
        <p:spPr>
          <a:xfrm>
            <a:off x="7812360" y="5877272"/>
            <a:ext cx="8724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dirty="0" smtClean="0">
                <a:solidFill>
                  <a:srgbClr val="FF0000"/>
                </a:solidFill>
              </a:rPr>
              <a:t>1,6%</a:t>
            </a:r>
            <a:endParaRPr lang="es-CO" dirty="0">
              <a:solidFill>
                <a:srgbClr val="FF0000"/>
              </a:solidFill>
            </a:endParaRPr>
          </a:p>
        </p:txBody>
      </p:sp>
      <p:sp>
        <p:nvSpPr>
          <p:cNvPr id="24" name="23 CuadroTexto"/>
          <p:cNvSpPr txBox="1"/>
          <p:nvPr/>
        </p:nvSpPr>
        <p:spPr>
          <a:xfrm>
            <a:off x="7812360" y="6300028"/>
            <a:ext cx="8724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dirty="0" smtClean="0">
                <a:solidFill>
                  <a:srgbClr val="FF0000"/>
                </a:solidFill>
              </a:rPr>
              <a:t>3,5%</a:t>
            </a:r>
            <a:endParaRPr lang="es-CO" dirty="0">
              <a:solidFill>
                <a:srgbClr val="FF0000"/>
              </a:solidFill>
            </a:endParaRPr>
          </a:p>
        </p:txBody>
      </p:sp>
      <p:sp>
        <p:nvSpPr>
          <p:cNvPr id="25" name="24 Abrir llave"/>
          <p:cNvSpPr/>
          <p:nvPr/>
        </p:nvSpPr>
        <p:spPr>
          <a:xfrm>
            <a:off x="4499992" y="908720"/>
            <a:ext cx="360040" cy="1187261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6" name="25 Flecha derecha"/>
          <p:cNvSpPr/>
          <p:nvPr/>
        </p:nvSpPr>
        <p:spPr>
          <a:xfrm>
            <a:off x="1889645" y="2522835"/>
            <a:ext cx="592092" cy="12546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7" name="26 Flecha derecha"/>
          <p:cNvSpPr/>
          <p:nvPr/>
        </p:nvSpPr>
        <p:spPr>
          <a:xfrm>
            <a:off x="1835696" y="4869160"/>
            <a:ext cx="592092" cy="12546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8" name="27 Flecha derecha"/>
          <p:cNvSpPr/>
          <p:nvPr/>
        </p:nvSpPr>
        <p:spPr>
          <a:xfrm>
            <a:off x="4844004" y="4869160"/>
            <a:ext cx="592092" cy="12546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cxnSp>
        <p:nvCxnSpPr>
          <p:cNvPr id="32" name="31 Conector recto"/>
          <p:cNvCxnSpPr/>
          <p:nvPr/>
        </p:nvCxnSpPr>
        <p:spPr>
          <a:xfrm>
            <a:off x="2606892" y="5301208"/>
            <a:ext cx="0" cy="117796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34 Conector recto de flecha"/>
          <p:cNvCxnSpPr>
            <a:endCxn id="20" idx="1"/>
          </p:cNvCxnSpPr>
          <p:nvPr/>
        </p:nvCxnSpPr>
        <p:spPr>
          <a:xfrm>
            <a:off x="2606892" y="6479177"/>
            <a:ext cx="711730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35 Conector recto de flecha"/>
          <p:cNvCxnSpPr/>
          <p:nvPr/>
        </p:nvCxnSpPr>
        <p:spPr>
          <a:xfrm>
            <a:off x="2636134" y="6093295"/>
            <a:ext cx="711730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36 Conector recto de flecha"/>
          <p:cNvCxnSpPr/>
          <p:nvPr/>
        </p:nvCxnSpPr>
        <p:spPr>
          <a:xfrm>
            <a:off x="2627784" y="5805264"/>
            <a:ext cx="711730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37 Conector recto de flecha"/>
          <p:cNvCxnSpPr/>
          <p:nvPr/>
        </p:nvCxnSpPr>
        <p:spPr>
          <a:xfrm>
            <a:off x="2627784" y="5517232"/>
            <a:ext cx="711730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38 Abrir llave"/>
          <p:cNvSpPr/>
          <p:nvPr/>
        </p:nvSpPr>
        <p:spPr>
          <a:xfrm>
            <a:off x="2185691" y="2998693"/>
            <a:ext cx="296046" cy="1366411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05488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8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5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2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>
                      <p:stCondLst>
                        <p:cond delay="indefinite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6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  <p:bldP spid="11" grpId="0"/>
      <p:bldP spid="12" grpId="0"/>
      <p:bldP spid="13" grpId="0"/>
      <p:bldP spid="14" grpId="0"/>
      <p:bldP spid="15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 animBg="1"/>
      <p:bldP spid="26" grpId="0" animBg="1"/>
      <p:bldP spid="27" grpId="0" animBg="1"/>
      <p:bldP spid="28" grpId="0" animBg="1"/>
      <p:bldP spid="39" grpId="0" animBg="1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203</TotalTime>
  <Words>358</Words>
  <Application>Microsoft Office PowerPoint</Application>
  <PresentationFormat>Presentación en pantalla (4:3)</PresentationFormat>
  <Paragraphs>56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1" baseType="lpstr">
      <vt:lpstr>Arial</vt:lpstr>
      <vt:lpstr>Calibri</vt:lpstr>
      <vt:lpstr>Courier New</vt:lpstr>
      <vt:lpstr>Wingdings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JOSE LUIS MOJICA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JOSE LUIS MOJICA</dc:creator>
  <cp:lastModifiedBy>Full name</cp:lastModifiedBy>
  <cp:revision>41</cp:revision>
  <dcterms:created xsi:type="dcterms:W3CDTF">2016-11-06T20:14:35Z</dcterms:created>
  <dcterms:modified xsi:type="dcterms:W3CDTF">2016-11-09T22:17:18Z</dcterms:modified>
</cp:coreProperties>
</file>