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2"/>
  </p:notesMasterIdLst>
  <p:handoutMasterIdLst>
    <p:handoutMasterId r:id="rId23"/>
  </p:handoutMasterIdLst>
  <p:sldIdLst>
    <p:sldId id="263" r:id="rId4"/>
    <p:sldId id="373" r:id="rId5"/>
    <p:sldId id="385" r:id="rId6"/>
    <p:sldId id="383" r:id="rId7"/>
    <p:sldId id="377" r:id="rId8"/>
    <p:sldId id="376" r:id="rId9"/>
    <p:sldId id="386" r:id="rId10"/>
    <p:sldId id="382" r:id="rId11"/>
    <p:sldId id="388" r:id="rId12"/>
    <p:sldId id="389" r:id="rId13"/>
    <p:sldId id="378" r:id="rId14"/>
    <p:sldId id="379" r:id="rId15"/>
    <p:sldId id="380" r:id="rId16"/>
    <p:sldId id="390" r:id="rId17"/>
    <p:sldId id="387" r:id="rId18"/>
    <p:sldId id="374" r:id="rId19"/>
    <p:sldId id="384" r:id="rId20"/>
    <p:sldId id="381"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B5B"/>
    <a:srgbClr val="F60000"/>
    <a:srgbClr val="C9A4E4"/>
    <a:srgbClr val="A40000"/>
    <a:srgbClr val="669900"/>
    <a:srgbClr val="336600"/>
    <a:srgbClr val="461E64"/>
    <a:srgbClr val="CC99FF"/>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462" autoAdjust="0"/>
  </p:normalViewPr>
  <p:slideViewPr>
    <p:cSldViewPr snapToGrid="0" showGuides="1">
      <p:cViewPr varScale="1">
        <p:scale>
          <a:sx n="52" d="100"/>
          <a:sy n="52" d="100"/>
        </p:scale>
        <p:origin x="133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CO" smtClean="0"/>
              <a:t>Ajuste al Modelo de salud del FOMAG</a:t>
            </a:r>
            <a:endParaRPr lang="es-CO"/>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12A0A4-11DC-4CF8-9290-1623118F17FB}" type="datetimeFigureOut">
              <a:rPr lang="es-CO" smtClean="0"/>
              <a:t>2/09/2016</a:t>
            </a:fld>
            <a:endParaRPr lang="es-CO"/>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25C88C-BC36-46B5-9BFA-E1B6CB644B74}" type="slidenum">
              <a:rPr lang="es-CO" smtClean="0"/>
              <a:t>‹Nº›</a:t>
            </a:fld>
            <a:endParaRPr lang="es-CO"/>
          </a:p>
        </p:txBody>
      </p:sp>
    </p:spTree>
    <p:extLst>
      <p:ext uri="{BB962C8B-B14F-4D97-AF65-F5344CB8AC3E}">
        <p14:creationId xmlns:p14="http://schemas.microsoft.com/office/powerpoint/2010/main" val="332084463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CO" smtClean="0"/>
              <a:t>Ajuste al Modelo de salud del FOMAG</a:t>
            </a: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445E2-0FF5-4557-ACC4-D2371C6DADB3}" type="datetimeFigureOut">
              <a:rPr lang="es-ES" smtClean="0"/>
              <a:t>02/09/2016</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A3060B-23FA-410E-8CB5-82E813D424E7}" type="slidenum">
              <a:rPr lang="es-ES" smtClean="0"/>
              <a:t>‹Nº›</a:t>
            </a:fld>
            <a:endParaRPr lang="es-ES" dirty="0"/>
          </a:p>
        </p:txBody>
      </p:sp>
    </p:spTree>
    <p:extLst>
      <p:ext uri="{BB962C8B-B14F-4D97-AF65-F5344CB8AC3E}">
        <p14:creationId xmlns:p14="http://schemas.microsoft.com/office/powerpoint/2010/main" val="135491919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4186615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25367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822963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3027403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a:xfrm>
            <a:off x="628650" y="1825625"/>
            <a:ext cx="78867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3849047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a:prstGeom prst="rect">
            <a:avLst/>
          </a:prstGeo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2697845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628650" y="1825625"/>
            <a:ext cx="386715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4648200" y="1825625"/>
            <a:ext cx="386715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6" name="Marcador de pie de página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Marcador de número de diapositiva 6"/>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2892720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a:prstGeom prst="rect">
            <a:avLst/>
          </a:prstGeo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8" name="Marcador de pie de página 7"/>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9" name="Marcador de número de diapositiva 8"/>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3276798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4" name="Marcador de pie de página 3"/>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5" name="Marcador de número de diapositiva 4"/>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27983758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3" name="Marcador de pie de página 2"/>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4" name="Marcador de número de diapositiva 3"/>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2360225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6" name="Marcador de pie de página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Marcador de número de diapositiva 6"/>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275377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16109450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Marcador de texto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6" name="Marcador de pie de página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Marcador de número de diapositiva 6"/>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1814105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628650" y="1825625"/>
            <a:ext cx="7886700" cy="43513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2001886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a:prstGeom prst="rect">
            <a:avLst/>
          </a:prstGeo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628650" y="365125"/>
            <a:ext cx="5762625" cy="58118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A9737B13-DD63-4A7E-AC1E-6FD38AE826EE}"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6FA1B763-CD4A-4858-8287-0CCF6E2A1B94}" type="slidenum">
              <a:rPr lang="en-US" smtClean="0"/>
              <a:t>‹Nº›</a:t>
            </a:fld>
            <a:endParaRPr lang="en-US" dirty="0"/>
          </a:p>
        </p:txBody>
      </p:sp>
    </p:spTree>
    <p:extLst>
      <p:ext uri="{BB962C8B-B14F-4D97-AF65-F5344CB8AC3E}">
        <p14:creationId xmlns:p14="http://schemas.microsoft.com/office/powerpoint/2010/main" val="43370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1509417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a:xfrm>
            <a:off x="628650" y="1825625"/>
            <a:ext cx="78867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35275721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a:prstGeom prst="rect">
            <a:avLst/>
          </a:prstGeo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29090718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628650" y="1825625"/>
            <a:ext cx="386715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4648200" y="1825625"/>
            <a:ext cx="386715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6" name="Marcador de pie de página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Marcador de número de diapositiva 6"/>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475812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a:prstGeom prst="rect">
            <a:avLst/>
          </a:prstGeo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8" name="Marcador de pie de página 7"/>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9" name="Marcador de número de diapositiva 8"/>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21425718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4" name="Marcador de pie de página 3"/>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5" name="Marcador de número de diapositiva 4"/>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39663259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3" name="Marcador de pie de página 2"/>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4" name="Marcador de número de diapositiva 3"/>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2381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873694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6" name="Marcador de pie de página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Marcador de número de diapositiva 6"/>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25180680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Marcador de texto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6" name="Marcador de pie de página 5"/>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Marcador de número de diapositiva 6"/>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41477042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628650" y="1825625"/>
            <a:ext cx="7886700" cy="43513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32286627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a:prstGeom prst="rect">
            <a:avLst/>
          </a:prstGeo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628650" y="365125"/>
            <a:ext cx="5762625" cy="58118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a:xfrm>
            <a:off x="628650" y="6356350"/>
            <a:ext cx="2057400" cy="365125"/>
          </a:xfrm>
          <a:prstGeom prst="rect">
            <a:avLst/>
          </a:prstGeom>
        </p:spPr>
        <p:txBody>
          <a:bodyPr/>
          <a:lstStyle/>
          <a:p>
            <a:fld id="{97101E65-DF33-4DDB-9BB8-0F6691495CD6}" type="datetimeFigureOut">
              <a:rPr lang="en-US" smtClean="0"/>
              <a:t>9/2/2016</a:t>
            </a:fld>
            <a:endParaRPr lang="en-US" dirty="0"/>
          </a:p>
        </p:txBody>
      </p:sp>
      <p:sp>
        <p:nvSpPr>
          <p:cNvPr id="5" name="Marcador de pie de página 4"/>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Marcador de número de diapositiva 5"/>
          <p:cNvSpPr>
            <a:spLocks noGrp="1"/>
          </p:cNvSpPr>
          <p:nvPr>
            <p:ph type="sldNum" sz="quarter" idx="12"/>
          </p:nvPr>
        </p:nvSpPr>
        <p:spPr>
          <a:xfrm>
            <a:off x="6457950" y="6356350"/>
            <a:ext cx="2057400" cy="365125"/>
          </a:xfrm>
          <a:prstGeom prst="rect">
            <a:avLst/>
          </a:prstGeom>
        </p:spPr>
        <p:txBody>
          <a:bodyPr/>
          <a:lstStyle/>
          <a:p>
            <a:fld id="{E1D3554B-5CA0-43B3-B5ED-9E6736BC2FA9}" type="slidenum">
              <a:rPr lang="en-US" smtClean="0"/>
              <a:t>‹Nº›</a:t>
            </a:fld>
            <a:endParaRPr lang="en-US" dirty="0"/>
          </a:p>
        </p:txBody>
      </p:sp>
    </p:spTree>
    <p:extLst>
      <p:ext uri="{BB962C8B-B14F-4D97-AF65-F5344CB8AC3E}">
        <p14:creationId xmlns:p14="http://schemas.microsoft.com/office/powerpoint/2010/main" val="89166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CO"/>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2543377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s-CO"/>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70983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s-CO"/>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212373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s-CO"/>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127196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CO"/>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133818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49EF296B-06DA-4D0D-A4F1-2859E976C811}" type="datetimeFigureOut">
              <a:rPr lang="es-CO" smtClean="0"/>
              <a:t>2/09/2016</a:t>
            </a:fld>
            <a:endParaRPr lang="es-CO"/>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CO"/>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25B7C9E-4E5F-437C-B846-6CC7A28953E5}" type="slidenum">
              <a:rPr lang="es-CO" smtClean="0"/>
              <a:t>‹Nº›</a:t>
            </a:fld>
            <a:endParaRPr lang="es-CO"/>
          </a:p>
        </p:txBody>
      </p:sp>
    </p:spTree>
    <p:extLst>
      <p:ext uri="{BB962C8B-B14F-4D97-AF65-F5344CB8AC3E}">
        <p14:creationId xmlns:p14="http://schemas.microsoft.com/office/powerpoint/2010/main" val="172919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401"/>
            <a:ext cx="9144000" cy="6845197"/>
          </a:xfrm>
          <a:prstGeom prst="rect">
            <a:avLst/>
          </a:prstGeom>
        </p:spPr>
      </p:pic>
    </p:spTree>
    <p:extLst>
      <p:ext uri="{BB962C8B-B14F-4D97-AF65-F5344CB8AC3E}">
        <p14:creationId xmlns:p14="http://schemas.microsoft.com/office/powerpoint/2010/main" val="225930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43766"/>
          </a:xfrm>
          <a:prstGeom prst="rect">
            <a:avLst/>
          </a:prstGeom>
        </p:spPr>
      </p:pic>
    </p:spTree>
    <p:extLst>
      <p:ext uri="{BB962C8B-B14F-4D97-AF65-F5344CB8AC3E}">
        <p14:creationId xmlns:p14="http://schemas.microsoft.com/office/powerpoint/2010/main" val="36344446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3497"/>
            <a:ext cx="9144000" cy="6831006"/>
          </a:xfrm>
          <a:prstGeom prst="rect">
            <a:avLst/>
          </a:prstGeom>
        </p:spPr>
      </p:pic>
    </p:spTree>
    <p:extLst>
      <p:ext uri="{BB962C8B-B14F-4D97-AF65-F5344CB8AC3E}">
        <p14:creationId xmlns:p14="http://schemas.microsoft.com/office/powerpoint/2010/main" val="19901632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957588" y="4278306"/>
            <a:ext cx="5499279" cy="830997"/>
          </a:xfrm>
          <a:prstGeom prst="rect">
            <a:avLst/>
          </a:prstGeom>
          <a:noFill/>
        </p:spPr>
        <p:txBody>
          <a:bodyPr wrap="square" rtlCol="0">
            <a:spAutoFit/>
          </a:bodyPr>
          <a:lstStyle/>
          <a:p>
            <a:pPr algn="ctr"/>
            <a:r>
              <a:rPr lang="es-CO" sz="2400" b="1" dirty="0" smtClean="0">
                <a:latin typeface="Britannic Bold" panose="020B0903060703020204" pitchFamily="34" charset="0"/>
                <a:cs typeface="Arial"/>
              </a:rPr>
              <a:t>PROPUESTA REGIONALIZACION MODELO SALUD FOMAG</a:t>
            </a:r>
            <a:endParaRPr lang="es-ES" sz="2400" b="1" dirty="0" smtClean="0">
              <a:latin typeface="Britannic Bold" panose="020B0903060703020204" pitchFamily="34" charset="0"/>
              <a:cs typeface="Arial"/>
            </a:endParaRPr>
          </a:p>
        </p:txBody>
      </p:sp>
      <p:sp>
        <p:nvSpPr>
          <p:cNvPr id="5" name="CuadroTexto 4"/>
          <p:cNvSpPr txBox="1"/>
          <p:nvPr/>
        </p:nvSpPr>
        <p:spPr>
          <a:xfrm>
            <a:off x="3401703" y="5433070"/>
            <a:ext cx="2438980" cy="276999"/>
          </a:xfrm>
          <a:prstGeom prst="rect">
            <a:avLst/>
          </a:prstGeom>
          <a:noFill/>
        </p:spPr>
        <p:txBody>
          <a:bodyPr wrap="square" rtlCol="0">
            <a:spAutoFit/>
          </a:bodyPr>
          <a:lstStyle/>
          <a:p>
            <a:pPr algn="ctr"/>
            <a:r>
              <a:rPr lang="es-ES" sz="1200" dirty="0" smtClean="0">
                <a:latin typeface="Arial"/>
                <a:cs typeface="Arial"/>
              </a:rPr>
              <a:t>31 de Agosto de 2016</a:t>
            </a:r>
          </a:p>
        </p:txBody>
      </p:sp>
      <p:pic>
        <p:nvPicPr>
          <p:cNvPr id="2" name="Imagen 1"/>
          <p:cNvPicPr>
            <a:picLocks noChangeAspect="1"/>
          </p:cNvPicPr>
          <p:nvPr/>
        </p:nvPicPr>
        <p:blipFill>
          <a:blip r:embed="rId2"/>
          <a:stretch>
            <a:fillRect/>
          </a:stretch>
        </p:blipFill>
        <p:spPr>
          <a:xfrm>
            <a:off x="164878" y="2814917"/>
            <a:ext cx="77169" cy="794494"/>
          </a:xfrm>
          <a:prstGeom prst="rect">
            <a:avLst/>
          </a:prstGeom>
        </p:spPr>
      </p:pic>
    </p:spTree>
    <p:extLst>
      <p:ext uri="{BB962C8B-B14F-4D97-AF65-F5344CB8AC3E}">
        <p14:creationId xmlns:p14="http://schemas.microsoft.com/office/powerpoint/2010/main" val="3554791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633046"/>
            <a:ext cx="7886700" cy="1057642"/>
          </a:xfrm>
        </p:spPr>
        <p:txBody>
          <a:bodyPr/>
          <a:lstStyle/>
          <a:p>
            <a:r>
              <a:rPr lang="es-CO" dirty="0" smtClean="0"/>
              <a:t>Criterio poblacional / Efectos de reducir el pool de riesgo</a:t>
            </a:r>
            <a:endParaRPr lang="es-CO" dirty="0"/>
          </a:p>
        </p:txBody>
      </p:sp>
      <p:sp>
        <p:nvSpPr>
          <p:cNvPr id="3" name="Marcador de contenido 2"/>
          <p:cNvSpPr>
            <a:spLocks noGrp="1"/>
          </p:cNvSpPr>
          <p:nvPr>
            <p:ph idx="1"/>
          </p:nvPr>
        </p:nvSpPr>
        <p:spPr>
          <a:xfrm>
            <a:off x="628650" y="2203937"/>
            <a:ext cx="7886700" cy="3973025"/>
          </a:xfrm>
        </p:spPr>
        <p:txBody>
          <a:bodyPr/>
          <a:lstStyle/>
          <a:p>
            <a:pPr marL="0" indent="0">
              <a:buNone/>
            </a:pPr>
            <a:endParaRPr lang="es-MX" sz="2400" dirty="0" smtClean="0"/>
          </a:p>
          <a:p>
            <a:pPr marL="0" indent="0">
              <a:buNone/>
            </a:pPr>
            <a:r>
              <a:rPr lang="es-MX" sz="2400" dirty="0" smtClean="0"/>
              <a:t>A petición del MEN se analizó el posible efecto de una regionalización para contratación con requisito mínimo tan sólo de 25.000 afiliados.</a:t>
            </a:r>
          </a:p>
          <a:p>
            <a:pPr marL="0" indent="0">
              <a:buNone/>
            </a:pPr>
            <a:endParaRPr lang="es-MX" sz="2400" dirty="0"/>
          </a:p>
          <a:p>
            <a:pPr marL="0" indent="0">
              <a:buNone/>
            </a:pPr>
            <a:r>
              <a:rPr lang="es-MX" sz="2400" dirty="0" smtClean="0"/>
              <a:t>El efecto encontrado resultó dramático por su inconveniencia</a:t>
            </a:r>
            <a:r>
              <a:rPr lang="es-MX" sz="2400" dirty="0"/>
              <a:t> </a:t>
            </a:r>
            <a:r>
              <a:rPr lang="es-MX" sz="2400" dirty="0" smtClean="0"/>
              <a:t>y suficientemente ilustrativo para mantener el mínimo en los 50.000 afiliados propuestos por el grupo de expertos</a:t>
            </a:r>
            <a:endParaRPr lang="es-CO" sz="2400" dirty="0"/>
          </a:p>
        </p:txBody>
      </p:sp>
    </p:spTree>
    <p:extLst>
      <p:ext uri="{BB962C8B-B14F-4D97-AF65-F5344CB8AC3E}">
        <p14:creationId xmlns:p14="http://schemas.microsoft.com/office/powerpoint/2010/main" val="13844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889539218"/>
              </p:ext>
            </p:extLst>
          </p:nvPr>
        </p:nvGraphicFramePr>
        <p:xfrm>
          <a:off x="621322" y="1078518"/>
          <a:ext cx="7901354" cy="5521569"/>
        </p:xfrm>
        <a:graphic>
          <a:graphicData uri="http://schemas.openxmlformats.org/drawingml/2006/table">
            <a:tbl>
              <a:tblPr/>
              <a:tblGrid>
                <a:gridCol w="1105833"/>
                <a:gridCol w="1855676"/>
                <a:gridCol w="1283464"/>
                <a:gridCol w="1266356"/>
                <a:gridCol w="1141505"/>
                <a:gridCol w="1248520"/>
              </a:tblGrid>
              <a:tr h="729544">
                <a:tc>
                  <a:txBody>
                    <a:bodyPr/>
                    <a:lstStyle/>
                    <a:p>
                      <a:pPr algn="ctr" fontAlgn="b"/>
                      <a:r>
                        <a:rPr lang="es-CO" sz="11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1" i="0" u="none" strike="noStrike" dirty="0">
                          <a:solidFill>
                            <a:srgbClr val="000000"/>
                          </a:solidFill>
                          <a:effectLst/>
                          <a:latin typeface="Calibri" panose="020F0502020204030204" pitchFamily="34" charset="0"/>
                        </a:rPr>
                        <a:t>Departamento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Beneficiarios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alibri" panose="020F0502020204030204" pitchFamily="34" charset="0"/>
                        </a:rPr>
                        <a:t>Cotizantes Dependiente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Cotizantes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Total Por Departamento</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ANTIOQUIA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44.529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28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57.165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101.722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BOGOTA D.C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38.476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67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55.870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94.413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VALLE DEL CAUCA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22.060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29.759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51.843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973">
                <a:tc>
                  <a:txBody>
                    <a:bodyPr/>
                    <a:lstStyle/>
                    <a:p>
                      <a:pPr algn="ctr" fontAlgn="b"/>
                      <a:r>
                        <a:rPr lang="es-CO" sz="1100" b="0" i="0" u="none" strike="noStrike">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SANTANDER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21.379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33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23.158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44.570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CORDOBA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23.175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18.478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41.659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BOLIVAR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19.224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18.612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37.840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ATLANTICO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19.732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17.541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a:solidFill>
                            <a:srgbClr val="000000"/>
                          </a:solidFill>
                          <a:effectLst/>
                          <a:latin typeface="Calibri" panose="020F0502020204030204" pitchFamily="34" charset="0"/>
                        </a:rPr>
                        <a:t>           37.295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CUNDINAMARCA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13.824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23.167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37.011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NARIÑO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16.236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17.608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33.846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a:solidFill>
                            <a:srgbClr val="000000"/>
                          </a:solidFill>
                          <a:effectLst/>
                          <a:latin typeface="Calibri" panose="020F0502020204030204" pitchFamily="34" charset="0"/>
                        </a:rPr>
                        <a:t>MAGDALENA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16.147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14.515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30.670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BOYACA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14.451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15.835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30.300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12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a:solidFill>
                            <a:srgbClr val="000000"/>
                          </a:solidFill>
                          <a:effectLst/>
                          <a:latin typeface="Calibri" panose="020F0502020204030204" pitchFamily="34" charset="0"/>
                        </a:rPr>
                        <a:t>TOLIMA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13.664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dirty="0">
                          <a:solidFill>
                            <a:srgbClr val="000000"/>
                          </a:solidFill>
                          <a:effectLst/>
                          <a:latin typeface="Calibri" panose="020F0502020204030204" pitchFamily="34" charset="0"/>
                        </a:rPr>
                        <a:t>         14.675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28.358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13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CAUCA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12.109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15.244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27.354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760">
                <a:tc>
                  <a:txBody>
                    <a:bodyPr/>
                    <a:lstStyle/>
                    <a:p>
                      <a:pPr algn="ctr" fontAlgn="b"/>
                      <a:r>
                        <a:rPr lang="es-CO"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NORTE DE SANTANDER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13.442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13.416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26.868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15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HUILA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12.780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12.762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25.555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378">
                <a:tc>
                  <a:txBody>
                    <a:bodyPr/>
                    <a:lstStyle/>
                    <a:p>
                      <a:pPr algn="ctr" fontAlgn="b"/>
                      <a:r>
                        <a:rPr lang="es-CO" sz="1100" b="0" i="0" u="none" strike="noStrike">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CESAR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13.683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200" b="0" i="0" u="none" strike="noStrike">
                          <a:solidFill>
                            <a:srgbClr val="000000"/>
                          </a:solidFill>
                          <a:effectLst/>
                          <a:latin typeface="Calibri" panose="020F0502020204030204" pitchFamily="34" charset="0"/>
                        </a:rPr>
                        <a:t>         11.575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25.267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4049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674910247"/>
              </p:ext>
            </p:extLst>
          </p:nvPr>
        </p:nvGraphicFramePr>
        <p:xfrm>
          <a:off x="902676" y="1688126"/>
          <a:ext cx="7127632" cy="3985844"/>
        </p:xfrm>
        <a:graphic>
          <a:graphicData uri="http://schemas.openxmlformats.org/drawingml/2006/table">
            <a:tbl>
              <a:tblPr/>
              <a:tblGrid>
                <a:gridCol w="997547"/>
                <a:gridCol w="1592857"/>
                <a:gridCol w="1238888"/>
                <a:gridCol w="1142352"/>
                <a:gridCol w="1029725"/>
                <a:gridCol w="1126263"/>
              </a:tblGrid>
              <a:tr h="585197">
                <a:tc>
                  <a:txBody>
                    <a:bodyPr/>
                    <a:lstStyle/>
                    <a:p>
                      <a:pPr algn="ctr" fontAlgn="b"/>
                      <a:r>
                        <a:rPr lang="es-CO" sz="11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Departamento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Beneficiarios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Cotizantes </a:t>
                      </a:r>
                      <a:r>
                        <a:rPr lang="es-CO" sz="1400" b="1" i="0" u="none" strike="noStrike" dirty="0" smtClean="0">
                          <a:solidFill>
                            <a:srgbClr val="000000"/>
                          </a:solidFill>
                          <a:effectLst/>
                          <a:latin typeface="Calibri" panose="020F0502020204030204" pitchFamily="34" charset="0"/>
                        </a:rPr>
                        <a:t>Dependientes</a:t>
                      </a:r>
                      <a:endParaRPr lang="es-CO" sz="1400" b="1"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Cotizantes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Total Por Departamento</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114">
                <a:tc>
                  <a:txBody>
                    <a:bodyPr/>
                    <a:lstStyle/>
                    <a:p>
                      <a:pPr algn="ctr" fontAlgn="b"/>
                      <a:r>
                        <a:rPr lang="es-CO" sz="1100" b="0" i="0" u="none" strike="noStrike">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CAQUETA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6.009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5.510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11.519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114">
                <a:tc>
                  <a:txBody>
                    <a:bodyPr/>
                    <a:lstStyle/>
                    <a:p>
                      <a:pPr algn="ctr" fontAlgn="b"/>
                      <a:r>
                        <a:rPr lang="es-CO" sz="1100" b="0" i="0" u="none" strike="noStrike">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PUTUMAYO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5.118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4.506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9.625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114">
                <a:tc>
                  <a:txBody>
                    <a:bodyPr/>
                    <a:lstStyle/>
                    <a:p>
                      <a:pPr algn="ctr" fontAlgn="b"/>
                      <a:r>
                        <a:rPr lang="es-CO" sz="1100" b="0" i="0" u="none" strike="noStrike">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CASANARE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5.547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4.505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10.056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114">
                <a:tc>
                  <a:txBody>
                    <a:bodyPr/>
                    <a:lstStyle/>
                    <a:p>
                      <a:pPr algn="ctr" fontAlgn="b"/>
                      <a:r>
                        <a:rPr lang="es-CO" sz="1100" b="0" i="0" u="none" strike="noStrike">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META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8.305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9.246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17.556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114">
                <a:tc>
                  <a:txBody>
                    <a:bodyPr/>
                    <a:lstStyle/>
                    <a:p>
                      <a:pPr algn="ctr" fontAlgn="b"/>
                      <a:r>
                        <a:rPr lang="es-CO" sz="1100" b="0" i="0" u="none" strike="noStrike">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SUCRE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13.388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10.458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a:solidFill>
                            <a:srgbClr val="000000"/>
                          </a:solidFill>
                          <a:effectLst/>
                          <a:latin typeface="Calibri" panose="020F0502020204030204" pitchFamily="34" charset="0"/>
                        </a:rPr>
                        <a:t>           23.854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114">
                <a:tc>
                  <a:txBody>
                    <a:bodyPr/>
                    <a:lstStyle/>
                    <a:p>
                      <a:pPr algn="ctr" fontAlgn="b"/>
                      <a:r>
                        <a:rPr lang="es-CO" sz="1100" b="0" i="0" u="none" strike="noStrike">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LA GUAJIRA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7.043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6.488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a:solidFill>
                            <a:srgbClr val="000000"/>
                          </a:solidFill>
                          <a:effectLst/>
                          <a:latin typeface="Calibri" panose="020F0502020204030204" pitchFamily="34" charset="0"/>
                        </a:rPr>
                        <a:t>           13.535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114">
                <a:tc>
                  <a:txBody>
                    <a:bodyPr/>
                    <a:lstStyle/>
                    <a:p>
                      <a:pPr algn="ctr" fontAlgn="b"/>
                      <a:r>
                        <a:rPr lang="es-CO" sz="1100" b="0" i="0" u="none" strike="noStrike">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CHOCO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5.826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7.298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           13.125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7621">
                <a:tc>
                  <a:txBody>
                    <a:bodyPr/>
                    <a:lstStyle/>
                    <a:p>
                      <a:pPr algn="ctr" fontAlgn="b"/>
                      <a:r>
                        <a:rPr lang="es-CO" sz="1100" b="0" i="0" u="none" strike="noStrike">
                          <a:solidFill>
                            <a:srgbClr val="000000"/>
                          </a:solidFill>
                          <a:effectLst/>
                          <a:latin typeface="Calibri" panose="020F0502020204030204" pitchFamily="34" charset="0"/>
                        </a:rPr>
                        <a:t>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chemeClr val="tx1"/>
                          </a:solidFill>
                          <a:effectLst/>
                          <a:latin typeface="Calibri" panose="020F0502020204030204" pitchFamily="34" charset="0"/>
                        </a:rPr>
                        <a:t>CALDAS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a:solidFill>
                            <a:schemeClr val="tx1"/>
                          </a:solidFill>
                          <a:effectLst/>
                          <a:latin typeface="Calibri" panose="020F0502020204030204" pitchFamily="34" charset="0"/>
                        </a:rPr>
                        <a:t>                 7.972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a:solidFill>
                            <a:schemeClr val="tx1"/>
                          </a:solidFill>
                          <a:effectLst/>
                          <a:latin typeface="Calibri" panose="020F0502020204030204" pitchFamily="34" charset="0"/>
                        </a:rPr>
                        <a:t>                      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dirty="0">
                          <a:solidFill>
                            <a:schemeClr val="tx1"/>
                          </a:solidFill>
                          <a:effectLst/>
                          <a:latin typeface="Calibri" panose="020F0502020204030204" pitchFamily="34" charset="0"/>
                        </a:rPr>
                        <a:t>         12.413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1" i="0" u="none" strike="noStrike" dirty="0">
                          <a:solidFill>
                            <a:schemeClr val="tx1"/>
                          </a:solidFill>
                          <a:effectLst/>
                          <a:latin typeface="Calibri" panose="020F0502020204030204" pitchFamily="34" charset="0"/>
                        </a:rPr>
                        <a:t>           20.388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8114">
                <a:tc>
                  <a:txBody>
                    <a:bodyPr/>
                    <a:lstStyle/>
                    <a:p>
                      <a:pPr algn="ctr" fontAlgn="b"/>
                      <a:r>
                        <a:rPr lang="es-CO" sz="1100" b="0" i="0" u="none" strike="noStrike">
                          <a:solidFill>
                            <a:srgbClr val="000000"/>
                          </a:solidFill>
                          <a:effectLst/>
                          <a:latin typeface="Calibri" panose="020F0502020204030204" pitchFamily="34" charset="0"/>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chemeClr val="tx1"/>
                          </a:solidFill>
                          <a:effectLst/>
                          <a:latin typeface="Calibri" panose="020F0502020204030204" pitchFamily="34" charset="0"/>
                        </a:rPr>
                        <a:t>QUINDIO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dirty="0">
                          <a:solidFill>
                            <a:schemeClr val="tx1"/>
                          </a:solidFill>
                          <a:effectLst/>
                          <a:latin typeface="Calibri" panose="020F0502020204030204" pitchFamily="34" charset="0"/>
                        </a:rPr>
                        <a:t>                 4.682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a:solidFill>
                            <a:schemeClr val="tx1"/>
                          </a:solidFill>
                          <a:effectLst/>
                          <a:latin typeface="Calibri" panose="020F0502020204030204" pitchFamily="34" charset="0"/>
                        </a:rPr>
                        <a:t>                    14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dirty="0">
                          <a:solidFill>
                            <a:schemeClr val="tx1"/>
                          </a:solidFill>
                          <a:effectLst/>
                          <a:latin typeface="Calibri" panose="020F0502020204030204" pitchFamily="34" charset="0"/>
                        </a:rPr>
                        <a:t>           6.628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1" i="0" u="none" strike="noStrike" dirty="0">
                          <a:solidFill>
                            <a:schemeClr val="tx1"/>
                          </a:solidFill>
                          <a:effectLst/>
                          <a:latin typeface="Calibri" panose="020F0502020204030204" pitchFamily="34" charset="0"/>
                        </a:rPr>
                        <a:t>           11.324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8114">
                <a:tc>
                  <a:txBody>
                    <a:bodyPr/>
                    <a:lstStyle/>
                    <a:p>
                      <a:pPr algn="ctr" fontAlgn="b"/>
                      <a:r>
                        <a:rPr lang="es-CO" sz="1100" b="0" i="0" u="none" strike="noStrike">
                          <a:solidFill>
                            <a:srgbClr val="000000"/>
                          </a:solidFill>
                          <a:effectLst/>
                          <a:latin typeface="Calibri" panose="020F0502020204030204" pitchFamily="34" charset="0"/>
                        </a:rPr>
                        <a:t>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chemeClr val="tx1"/>
                          </a:solidFill>
                          <a:effectLst/>
                          <a:latin typeface="Calibri" panose="020F0502020204030204" pitchFamily="34" charset="0"/>
                        </a:rPr>
                        <a:t>RISARALDA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dirty="0">
                          <a:solidFill>
                            <a:schemeClr val="tx1"/>
                          </a:solidFill>
                          <a:effectLst/>
                          <a:latin typeface="Calibri" panose="020F0502020204030204" pitchFamily="34" charset="0"/>
                        </a:rPr>
                        <a:t>                 7.581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dirty="0">
                          <a:solidFill>
                            <a:schemeClr val="tx1"/>
                          </a:solidFill>
                          <a:effectLst/>
                          <a:latin typeface="Calibri" panose="020F0502020204030204" pitchFamily="34" charset="0"/>
                        </a:rPr>
                        <a:t>                      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0" i="0" u="none" strike="noStrike" dirty="0">
                          <a:solidFill>
                            <a:schemeClr val="tx1"/>
                          </a:solidFill>
                          <a:effectLst/>
                          <a:latin typeface="Calibri" panose="020F0502020204030204" pitchFamily="34" charset="0"/>
                        </a:rPr>
                        <a:t>           9.811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400" b="1" i="0" u="none" strike="noStrike" dirty="0">
                          <a:solidFill>
                            <a:schemeClr val="tx1"/>
                          </a:solidFill>
                          <a:effectLst/>
                          <a:latin typeface="Calibri" panose="020F0502020204030204" pitchFamily="34" charset="0"/>
                        </a:rPr>
                        <a:t>           17.398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27972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501173169"/>
              </p:ext>
            </p:extLst>
          </p:nvPr>
        </p:nvGraphicFramePr>
        <p:xfrm>
          <a:off x="797170" y="1336432"/>
          <a:ext cx="7256583" cy="4654058"/>
        </p:xfrm>
        <a:graphic>
          <a:graphicData uri="http://schemas.openxmlformats.org/drawingml/2006/table">
            <a:tbl>
              <a:tblPr/>
              <a:tblGrid>
                <a:gridCol w="1015594"/>
                <a:gridCol w="1621674"/>
                <a:gridCol w="1261303"/>
                <a:gridCol w="1163019"/>
                <a:gridCol w="1048355"/>
                <a:gridCol w="1146638"/>
              </a:tblGrid>
              <a:tr h="851353">
                <a:tc>
                  <a:txBody>
                    <a:bodyPr/>
                    <a:lstStyle/>
                    <a:p>
                      <a:pPr algn="ctr" fontAlgn="b"/>
                      <a:r>
                        <a:rPr lang="es-CO" sz="14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Departamento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Beneficiarios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Cotizantes Dependiente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Cotizantes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alibri" panose="020F0502020204030204" pitchFamily="34" charset="0"/>
                        </a:rPr>
                        <a:t>Total Por Departamento</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1892">
                <a:tc>
                  <a:txBody>
                    <a:bodyPr/>
                    <a:lstStyle/>
                    <a:p>
                      <a:pPr algn="ctr" fontAlgn="b"/>
                      <a:r>
                        <a:rPr lang="es-CO" sz="1400" b="0" i="0" u="none" strike="noStrike">
                          <a:solidFill>
                            <a:srgbClr val="000000"/>
                          </a:solidFill>
                          <a:effectLst/>
                          <a:latin typeface="Calibri" panose="020F0502020204030204" pitchFamily="34" charset="0"/>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GUAINIA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437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472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1" i="0" u="none" strike="noStrike" dirty="0">
                          <a:solidFill>
                            <a:srgbClr val="000000"/>
                          </a:solidFill>
                          <a:effectLst/>
                          <a:latin typeface="Calibri" panose="020F0502020204030204" pitchFamily="34" charset="0"/>
                        </a:rPr>
                        <a:t>                 909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1892">
                <a:tc>
                  <a:txBody>
                    <a:bodyPr/>
                    <a:lstStyle/>
                    <a:p>
                      <a:pPr algn="ctr" fontAlgn="b"/>
                      <a:r>
                        <a:rPr lang="es-CO" sz="1400" b="0" i="0" u="none" strike="noStrike">
                          <a:solidFill>
                            <a:srgbClr val="000000"/>
                          </a:solidFill>
                          <a:effectLst/>
                          <a:latin typeface="Calibri" panose="020F0502020204030204" pitchFamily="34" charset="0"/>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GUAVIARE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920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1.004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1" i="0" u="none" strike="noStrike" dirty="0">
                          <a:solidFill>
                            <a:srgbClr val="000000"/>
                          </a:solidFill>
                          <a:effectLst/>
                          <a:latin typeface="Calibri" panose="020F0502020204030204" pitchFamily="34" charset="0"/>
                        </a:rPr>
                        <a:t>              1.925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1892">
                <a:tc>
                  <a:txBody>
                    <a:bodyPr/>
                    <a:lstStyle/>
                    <a:p>
                      <a:pPr algn="ctr" fontAlgn="b"/>
                      <a:r>
                        <a:rPr lang="es-CO" sz="1400" b="0" i="0" u="none" strike="noStrike">
                          <a:solidFill>
                            <a:srgbClr val="000000"/>
                          </a:solidFill>
                          <a:effectLst/>
                          <a:latin typeface="Calibri" panose="020F0502020204030204" pitchFamily="34" charset="0"/>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VAUPES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790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439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1" i="0" u="none" strike="noStrike" dirty="0">
                          <a:solidFill>
                            <a:srgbClr val="000000"/>
                          </a:solidFill>
                          <a:effectLst/>
                          <a:latin typeface="Calibri" panose="020F0502020204030204" pitchFamily="34" charset="0"/>
                        </a:rPr>
                        <a:t>              1.229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1892">
                <a:tc>
                  <a:txBody>
                    <a:bodyPr/>
                    <a:lstStyle/>
                    <a:p>
                      <a:pPr algn="ctr" fontAlgn="b"/>
                      <a:r>
                        <a:rPr lang="es-CO" sz="1400" b="0" i="0" u="none" strike="noStrike">
                          <a:solidFill>
                            <a:srgbClr val="000000"/>
                          </a:solidFill>
                          <a:effectLst/>
                          <a:latin typeface="Calibri" panose="020F0502020204030204" pitchFamily="34" charset="0"/>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AMAZONAS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1.195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923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1" i="0" u="none" strike="noStrike" dirty="0">
                          <a:solidFill>
                            <a:srgbClr val="000000"/>
                          </a:solidFill>
                          <a:effectLst/>
                          <a:latin typeface="Calibri" panose="020F0502020204030204" pitchFamily="34" charset="0"/>
                        </a:rPr>
                        <a:t>              2.119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1353">
                <a:tc>
                  <a:txBody>
                    <a:bodyPr/>
                    <a:lstStyle/>
                    <a:p>
                      <a:pPr algn="ctr" fontAlgn="b"/>
                      <a:r>
                        <a:rPr lang="es-CO" sz="1400" b="0" i="0" u="none" strike="noStrike">
                          <a:solidFill>
                            <a:srgbClr val="000000"/>
                          </a:solidFill>
                          <a:effectLst/>
                          <a:latin typeface="Calibri" panose="020F0502020204030204" pitchFamily="34" charset="0"/>
                        </a:rPr>
                        <a:t>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SAN ANDRES Y PROVIDENCIA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306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647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1" i="0" u="none" strike="noStrike" dirty="0">
                          <a:solidFill>
                            <a:srgbClr val="000000"/>
                          </a:solidFill>
                          <a:effectLst/>
                          <a:latin typeface="Calibri" panose="020F0502020204030204" pitchFamily="34" charset="0"/>
                        </a:rPr>
                        <a:t>                 953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1892">
                <a:tc>
                  <a:txBody>
                    <a:bodyPr/>
                    <a:lstStyle/>
                    <a:p>
                      <a:pPr algn="ctr" fontAlgn="b"/>
                      <a:r>
                        <a:rPr lang="es-CO" sz="1400" b="0" i="0" u="none" strike="noStrike">
                          <a:solidFill>
                            <a:srgbClr val="000000"/>
                          </a:solidFill>
                          <a:effectLst/>
                          <a:latin typeface="Calibri" panose="020F0502020204030204" pitchFamily="34" charset="0"/>
                        </a:rPr>
                        <a:t>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VICHADA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689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400" b="0" i="0" u="none" strike="noStrike" dirty="0">
                          <a:solidFill>
                            <a:srgbClr val="000000"/>
                          </a:solidFill>
                          <a:effectLst/>
                          <a:latin typeface="Calibri" panose="020F0502020204030204" pitchFamily="34" charset="0"/>
                        </a:rPr>
                        <a:t>               760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1" i="0" u="none" strike="noStrike" dirty="0">
                          <a:solidFill>
                            <a:srgbClr val="000000"/>
                          </a:solidFill>
                          <a:effectLst/>
                          <a:latin typeface="Calibri" panose="020F0502020204030204" pitchFamily="34" charset="0"/>
                        </a:rPr>
                        <a:t>              1.449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1892">
                <a:tc>
                  <a:txBody>
                    <a:bodyPr/>
                    <a:lstStyle/>
                    <a:p>
                      <a:pPr algn="ctr" fontAlgn="b"/>
                      <a:r>
                        <a:rPr lang="es-CO" sz="1400" b="0" i="0" u="none" strike="noStrike">
                          <a:solidFill>
                            <a:srgbClr val="000000"/>
                          </a:solidFill>
                          <a:effectLst/>
                          <a:latin typeface="Calibri" panose="020F0502020204030204" pitchFamily="34" charset="0"/>
                        </a:rPr>
                        <a:t>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400" b="1" i="0" u="none" strike="noStrike" dirty="0">
                          <a:solidFill>
                            <a:srgbClr val="000000"/>
                          </a:solidFill>
                          <a:effectLst/>
                          <a:latin typeface="Calibri" panose="020F0502020204030204" pitchFamily="34" charset="0"/>
                        </a:rPr>
                        <a:t>ARAUCA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3.086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400" b="0" i="0" u="none" strike="noStrike">
                          <a:solidFill>
                            <a:srgbClr val="000000"/>
                          </a:solidFill>
                          <a:effectLst/>
                          <a:latin typeface="Calibri" panose="020F0502020204030204" pitchFamily="34" charset="0"/>
                        </a:rPr>
                        <a:t>           2.953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1600" b="1" i="0" u="none" strike="noStrike" dirty="0">
                          <a:solidFill>
                            <a:srgbClr val="000000"/>
                          </a:solidFill>
                          <a:effectLst/>
                          <a:latin typeface="Calibri" panose="020F0502020204030204" pitchFamily="34" charset="0"/>
                        </a:rPr>
                        <a:t>              6.039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467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74431"/>
            <a:ext cx="7886700" cy="1324707"/>
          </a:xfrm>
        </p:spPr>
        <p:txBody>
          <a:bodyPr/>
          <a:lstStyle/>
          <a:p>
            <a:r>
              <a:rPr lang="es-CO" dirty="0" smtClean="0"/>
              <a:t>Regionalización con pool de riesgo con límite inferior en 25000 </a:t>
            </a:r>
            <a:endParaRPr lang="es-CO" dirty="0"/>
          </a:p>
        </p:txBody>
      </p:sp>
      <p:sp>
        <p:nvSpPr>
          <p:cNvPr id="3" name="Marcador de contenido 2"/>
          <p:cNvSpPr>
            <a:spLocks noGrp="1"/>
          </p:cNvSpPr>
          <p:nvPr>
            <p:ph idx="1"/>
          </p:nvPr>
        </p:nvSpPr>
        <p:spPr>
          <a:xfrm>
            <a:off x="628650" y="2110154"/>
            <a:ext cx="7886700" cy="4536831"/>
          </a:xfrm>
        </p:spPr>
        <p:txBody>
          <a:bodyPr/>
          <a:lstStyle/>
          <a:p>
            <a:pPr marL="0" indent="0">
              <a:buNone/>
            </a:pPr>
            <a:r>
              <a:rPr lang="es-MX" dirty="0" smtClean="0"/>
              <a:t>Efectos problemáticos señalados con anterioridad</a:t>
            </a:r>
          </a:p>
          <a:p>
            <a:pPr marL="457200" lvl="1" indent="0">
              <a:buNone/>
            </a:pPr>
            <a:endParaRPr lang="es-MX" dirty="0" smtClean="0"/>
          </a:p>
          <a:p>
            <a:pPr marL="457200" lvl="1" indent="0">
              <a:buNone/>
            </a:pPr>
            <a:r>
              <a:rPr lang="es-MX" dirty="0" smtClean="0"/>
              <a:t>Debilidad organizacional y administrativa</a:t>
            </a:r>
          </a:p>
          <a:p>
            <a:pPr marL="457200" lvl="1" indent="0">
              <a:buNone/>
            </a:pPr>
            <a:r>
              <a:rPr lang="es-MX" dirty="0" smtClean="0"/>
              <a:t>Costo administrativo superior</a:t>
            </a:r>
          </a:p>
          <a:p>
            <a:pPr marL="457200" lvl="1" indent="0">
              <a:buNone/>
            </a:pPr>
            <a:r>
              <a:rPr lang="es-MX" dirty="0" smtClean="0"/>
              <a:t>Riesgo financiero más alto</a:t>
            </a:r>
          </a:p>
          <a:p>
            <a:pPr marL="457200" lvl="1" indent="0">
              <a:buNone/>
            </a:pPr>
            <a:r>
              <a:rPr lang="es-MX" dirty="0" smtClean="0"/>
              <a:t>Reducción severa de la capacidad de negociación de tarifas con la red de servicios.</a:t>
            </a:r>
          </a:p>
          <a:p>
            <a:pPr marL="0" indent="0">
              <a:buNone/>
            </a:pPr>
            <a:r>
              <a:rPr lang="es-MX" dirty="0" smtClean="0"/>
              <a:t>Efecto dramático del análisis de la propuesta</a:t>
            </a:r>
          </a:p>
          <a:p>
            <a:pPr marL="457200" lvl="1" indent="0">
              <a:buNone/>
            </a:pPr>
            <a:endParaRPr lang="es-MX" dirty="0" smtClean="0"/>
          </a:p>
          <a:p>
            <a:pPr marL="457200" lvl="1" indent="0">
              <a:buNone/>
            </a:pPr>
            <a:r>
              <a:rPr lang="es-MX" dirty="0" smtClean="0"/>
              <a:t>Departamentos huérfanos que hagan imposible la contratación</a:t>
            </a:r>
            <a:endParaRPr lang="es-MX" dirty="0"/>
          </a:p>
          <a:p>
            <a:pPr marL="457200" lvl="1" indent="0">
              <a:buNone/>
            </a:pPr>
            <a:endParaRPr lang="es-MX" dirty="0" smtClean="0"/>
          </a:p>
          <a:p>
            <a:pPr marL="457200" lvl="1" indent="0">
              <a:buNone/>
            </a:pPr>
            <a:endParaRPr lang="es-MX" dirty="0" smtClean="0"/>
          </a:p>
          <a:p>
            <a:pPr marL="0" indent="0">
              <a:buNone/>
            </a:pPr>
            <a:endParaRPr lang="es-MX" dirty="0"/>
          </a:p>
        </p:txBody>
      </p:sp>
    </p:spTree>
    <p:extLst>
      <p:ext uri="{BB962C8B-B14F-4D97-AF65-F5344CB8AC3E}">
        <p14:creationId xmlns:p14="http://schemas.microsoft.com/office/powerpoint/2010/main" val="779472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609600"/>
            <a:ext cx="7886700" cy="1081088"/>
          </a:xfrm>
        </p:spPr>
        <p:txBody>
          <a:bodyPr/>
          <a:lstStyle/>
          <a:p>
            <a:r>
              <a:rPr lang="es-CO" dirty="0" smtClean="0"/>
              <a:t>Red </a:t>
            </a:r>
            <a:r>
              <a:rPr lang="es-CO" dirty="0"/>
              <a:t>de servicios / Rutas integrales de Atención</a:t>
            </a:r>
          </a:p>
        </p:txBody>
      </p:sp>
      <p:sp>
        <p:nvSpPr>
          <p:cNvPr id="3" name="Marcador de contenido 2"/>
          <p:cNvSpPr>
            <a:spLocks noGrp="1"/>
          </p:cNvSpPr>
          <p:nvPr>
            <p:ph idx="1"/>
          </p:nvPr>
        </p:nvSpPr>
        <p:spPr>
          <a:xfrm>
            <a:off x="628650" y="2203938"/>
            <a:ext cx="7886700" cy="3973024"/>
          </a:xfrm>
        </p:spPr>
        <p:txBody>
          <a:bodyPr/>
          <a:lstStyle/>
          <a:p>
            <a:r>
              <a:rPr lang="es-CO" sz="2400" dirty="0" smtClean="0"/>
              <a:t>Se plantea </a:t>
            </a:r>
            <a:r>
              <a:rPr lang="es-CO" sz="2400" dirty="0"/>
              <a:t>que la regionalización debe conseguir integrar una red de servicios que garantice al menos un 90 al 95 % de los servicios necesarios y, por supuesto, solo una decena de departamentos cumpliría esta condición</a:t>
            </a:r>
            <a:r>
              <a:rPr lang="es-CO" sz="2400" dirty="0" smtClean="0"/>
              <a:t>.</a:t>
            </a:r>
          </a:p>
          <a:p>
            <a:endParaRPr lang="es-CO" sz="2400" dirty="0"/>
          </a:p>
          <a:p>
            <a:r>
              <a:rPr lang="es-CO" sz="2400" dirty="0"/>
              <a:t>También pueden y deben contratar algunos servicios de alta complejidad fuera de la región, en la metrópoli más cercana, de las cinco que en el país cuentan con la totalidad de los servicios de salud, pero solamente en los casos en que no estén disponibles en el mismo departamento o región. </a:t>
            </a:r>
          </a:p>
          <a:p>
            <a:endParaRPr lang="es-CO" dirty="0"/>
          </a:p>
        </p:txBody>
      </p:sp>
    </p:spTree>
    <p:extLst>
      <p:ext uri="{BB962C8B-B14F-4D97-AF65-F5344CB8AC3E}">
        <p14:creationId xmlns:p14="http://schemas.microsoft.com/office/powerpoint/2010/main" val="3339658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28650" y="750277"/>
            <a:ext cx="7886700" cy="1488830"/>
          </a:xfrm>
        </p:spPr>
        <p:txBody>
          <a:bodyPr/>
          <a:lstStyle/>
          <a:p>
            <a:r>
              <a:rPr lang="es-CO" dirty="0"/>
              <a:t>P</a:t>
            </a:r>
            <a:r>
              <a:rPr lang="es-CO" dirty="0" smtClean="0"/>
              <a:t>rincipio </a:t>
            </a:r>
            <a:r>
              <a:rPr lang="es-CO" dirty="0"/>
              <a:t>de “Contigüidad” y Rutas integrales de atención</a:t>
            </a:r>
            <a:br>
              <a:rPr lang="es-CO" dirty="0"/>
            </a:br>
            <a:endParaRPr lang="es-CO" dirty="0"/>
          </a:p>
        </p:txBody>
      </p:sp>
      <p:sp>
        <p:nvSpPr>
          <p:cNvPr id="4" name="Marcador de contenido 3"/>
          <p:cNvSpPr>
            <a:spLocks noGrp="1"/>
          </p:cNvSpPr>
          <p:nvPr>
            <p:ph idx="1"/>
          </p:nvPr>
        </p:nvSpPr>
        <p:spPr>
          <a:xfrm>
            <a:off x="628650" y="2239107"/>
            <a:ext cx="7886700" cy="4407878"/>
          </a:xfrm>
        </p:spPr>
        <p:txBody>
          <a:bodyPr/>
          <a:lstStyle/>
          <a:p>
            <a:endParaRPr lang="es-CO" sz="2400" dirty="0" smtClean="0"/>
          </a:p>
          <a:p>
            <a:r>
              <a:rPr lang="es-CO" sz="2400" dirty="0" smtClean="0"/>
              <a:t>Los proveedores </a:t>
            </a:r>
            <a:r>
              <a:rPr lang="es-CO" sz="2400" dirty="0"/>
              <a:t>deben garantizar que todos los servicios disponibles en cada departamento estén incluidos en la red de servicios, para evitar remisiones innecesarias que sólo apunten a la conveniencia del contratista, pero que rompen el principio de “contigüidad” que precisan las rutas integrales de atención en salud, para garantizar que la oferta sea accesible a los afiliados. </a:t>
            </a:r>
            <a:endParaRPr lang="es-CO" sz="2400" dirty="0" smtClean="0"/>
          </a:p>
          <a:p>
            <a:r>
              <a:rPr lang="es-CO" sz="2400" dirty="0" smtClean="0"/>
              <a:t>Este </a:t>
            </a:r>
            <a:r>
              <a:rPr lang="es-CO" sz="2400" dirty="0"/>
              <a:t>principio sólo se puede romper si no es posible contratar algún servicio a precios razonables o el existente presenta serios problemas de calidad.</a:t>
            </a:r>
          </a:p>
          <a:p>
            <a:endParaRPr lang="es-CO" dirty="0"/>
          </a:p>
        </p:txBody>
      </p:sp>
    </p:spTree>
    <p:extLst>
      <p:ext uri="{BB962C8B-B14F-4D97-AF65-F5344CB8AC3E}">
        <p14:creationId xmlns:p14="http://schemas.microsoft.com/office/powerpoint/2010/main" val="294308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a:r>
            <a:br>
              <a:rPr lang="es-MX" dirty="0" smtClean="0"/>
            </a:br>
            <a:r>
              <a:rPr lang="es-CO" dirty="0" smtClean="0"/>
              <a:t>Red de servicios / Rutas integrales de Atención</a:t>
            </a:r>
            <a:endParaRPr lang="es-CO" dirty="0"/>
          </a:p>
        </p:txBody>
      </p:sp>
      <p:sp>
        <p:nvSpPr>
          <p:cNvPr id="3" name="Marcador de contenido 2"/>
          <p:cNvSpPr>
            <a:spLocks noGrp="1"/>
          </p:cNvSpPr>
          <p:nvPr>
            <p:ph idx="1"/>
          </p:nvPr>
        </p:nvSpPr>
        <p:spPr>
          <a:xfrm>
            <a:off x="628650" y="2473568"/>
            <a:ext cx="8034704" cy="3821723"/>
          </a:xfrm>
        </p:spPr>
        <p:txBody>
          <a:bodyPr/>
          <a:lstStyle/>
          <a:p>
            <a:r>
              <a:rPr lang="es-CO" sz="2200" dirty="0"/>
              <a:t>L</a:t>
            </a:r>
            <a:r>
              <a:rPr lang="es-CO" sz="2200" dirty="0" smtClean="0"/>
              <a:t>as </a:t>
            </a:r>
            <a:r>
              <a:rPr lang="es-CO" sz="2200" dirty="0"/>
              <a:t>regiones deben responder </a:t>
            </a:r>
            <a:r>
              <a:rPr lang="es-CO" sz="2200" dirty="0" smtClean="0"/>
              <a:t>en lo posible a </a:t>
            </a:r>
            <a:r>
              <a:rPr lang="es-CO" sz="2200" dirty="0"/>
              <a:t>la organización natural de los departamentos que se agrupan, en términos </a:t>
            </a:r>
            <a:r>
              <a:rPr lang="es-CO" sz="2200" dirty="0" smtClean="0"/>
              <a:t>culturales, de </a:t>
            </a:r>
            <a:r>
              <a:rPr lang="es-CO" sz="2200" dirty="0"/>
              <a:t>comunicaciones, mercados y servicios de salud, con sus sistemas de referencia y contra-referencia y ruta de la </a:t>
            </a:r>
            <a:r>
              <a:rPr lang="es-CO" sz="2200" dirty="0" smtClean="0"/>
              <a:t>salud.</a:t>
            </a:r>
          </a:p>
          <a:p>
            <a:r>
              <a:rPr lang="es-CO" sz="2200" dirty="0"/>
              <a:t>N</a:t>
            </a:r>
            <a:r>
              <a:rPr lang="es-CO" sz="2200" dirty="0" smtClean="0"/>
              <a:t>o </a:t>
            </a:r>
            <a:r>
              <a:rPr lang="es-CO" sz="2200" dirty="0"/>
              <a:t>resulta aceptable que el socio de una UT con clínica de alta tecnología organice una red de servicios que obligue a confluir la ruta de servicios por su conveniencia hacia el departamento que tiene su sede, desde departamentos que naturalmente no confluyen a este, en función de la distancia, las características regionales y las vías de comunicación.</a:t>
            </a:r>
          </a:p>
        </p:txBody>
      </p:sp>
    </p:spTree>
    <p:extLst>
      <p:ext uri="{BB962C8B-B14F-4D97-AF65-F5344CB8AC3E}">
        <p14:creationId xmlns:p14="http://schemas.microsoft.com/office/powerpoint/2010/main" val="1276506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7905" y="864745"/>
            <a:ext cx="9046095" cy="5700178"/>
          </a:xfrm>
          <a:prstGeom prst="rect">
            <a:avLst/>
          </a:prstGeom>
        </p:spPr>
      </p:pic>
    </p:spTree>
    <p:extLst>
      <p:ext uri="{BB962C8B-B14F-4D97-AF65-F5344CB8AC3E}">
        <p14:creationId xmlns:p14="http://schemas.microsoft.com/office/powerpoint/2010/main" val="3638572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628650" y="597877"/>
            <a:ext cx="7886700" cy="1277815"/>
          </a:xfrm>
        </p:spPr>
        <p:txBody>
          <a:bodyPr/>
          <a:lstStyle/>
          <a:p>
            <a:r>
              <a:rPr lang="es-CO" dirty="0" smtClean="0"/>
              <a:t>Modelo </a:t>
            </a:r>
            <a:r>
              <a:rPr lang="es-CO" dirty="0"/>
              <a:t>de contratación / Regionalización</a:t>
            </a:r>
            <a:br>
              <a:rPr lang="es-CO" dirty="0"/>
            </a:br>
            <a:endParaRPr lang="es-CO" dirty="0"/>
          </a:p>
        </p:txBody>
      </p:sp>
      <p:sp>
        <p:nvSpPr>
          <p:cNvPr id="6" name="Marcador de contenido 5"/>
          <p:cNvSpPr>
            <a:spLocks noGrp="1"/>
          </p:cNvSpPr>
          <p:nvPr>
            <p:ph idx="1"/>
          </p:nvPr>
        </p:nvSpPr>
        <p:spPr>
          <a:xfrm>
            <a:off x="628650" y="2016369"/>
            <a:ext cx="7886700" cy="4160594"/>
          </a:xfrm>
        </p:spPr>
        <p:txBody>
          <a:bodyPr/>
          <a:lstStyle/>
          <a:p>
            <a:r>
              <a:rPr lang="es-CO" sz="2400" dirty="0" smtClean="0"/>
              <a:t>Existe </a:t>
            </a:r>
            <a:r>
              <a:rPr lang="es-CO" sz="2400" dirty="0"/>
              <a:t>un consenso entre los maestros, FECODE, FOMAG y el Consejo Directivo del FOMAG, en que la agrupación de la contratación de servicios de salud en grandes regiones, establecida en la contratación 2012-2016 resultó una experiencia peor que las regiones más pequeñas, definidas para la contratación 2008-2012.</a:t>
            </a:r>
          </a:p>
          <a:p>
            <a:r>
              <a:rPr lang="es-CO" sz="2400" dirty="0"/>
              <a:t>La justificación de estas grandes regiones dada por los responsables de FOMAG en 2012, tenía que ver con la mejor distribución del riesgo financiero de los proveedores en regiones más grandes, donde se mezclaran departamentos con alta demanda y costo de servicios con departamentos con baja demanda y costo de servicios, </a:t>
            </a:r>
            <a:r>
              <a:rPr lang="es-CO" sz="2400" dirty="0" err="1"/>
              <a:t>vgr</a:t>
            </a:r>
            <a:r>
              <a:rPr lang="es-CO" sz="2400" dirty="0"/>
              <a:t>. Bogotá con los departamentos de la Amazonía.</a:t>
            </a:r>
          </a:p>
        </p:txBody>
      </p:sp>
    </p:spTree>
    <p:extLst>
      <p:ext uri="{BB962C8B-B14F-4D97-AF65-F5344CB8AC3E}">
        <p14:creationId xmlns:p14="http://schemas.microsoft.com/office/powerpoint/2010/main" val="1794993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MX" dirty="0" smtClean="0"/>
              <a:t/>
            </a:r>
            <a:br>
              <a:rPr lang="es-MX" dirty="0" smtClean="0"/>
            </a:br>
            <a:r>
              <a:rPr lang="es-CO" dirty="0" smtClean="0"/>
              <a:t>Antecedente</a:t>
            </a:r>
            <a:endParaRPr lang="es-CO" dirty="0"/>
          </a:p>
        </p:txBody>
      </p:sp>
      <p:sp>
        <p:nvSpPr>
          <p:cNvPr id="4" name="Marcador de contenido 3"/>
          <p:cNvSpPr>
            <a:spLocks noGrp="1"/>
          </p:cNvSpPr>
          <p:nvPr>
            <p:ph idx="1"/>
          </p:nvPr>
        </p:nvSpPr>
        <p:spPr/>
        <p:txBody>
          <a:bodyPr/>
          <a:lstStyle/>
          <a:p>
            <a:r>
              <a:rPr lang="es-CO" sz="2400" dirty="0"/>
              <a:t>Esta contratación por grandes regiones alejó demasiado a los afiliados de la cabeza responsable de los servicios en cada región y la administración lejana o a distancia de los operadores-proveedores no funcionó con efectividad, por lo que se presentan muchos fallos en condiciones claves de la prestación de servicios como la accesibilidad, así como la operatividad de los sistemas de referencia y contra-referencia de pacientes y la aplicación de los modelos de prestación de servicios que garantizaran pertinencia, oportunidad y seguridad, condiciones que requieren ser monitoreadas en la red de servicios de cada departamento.</a:t>
            </a:r>
          </a:p>
          <a:p>
            <a:endParaRPr lang="es-CO" dirty="0"/>
          </a:p>
        </p:txBody>
      </p:sp>
    </p:spTree>
    <p:extLst>
      <p:ext uri="{BB962C8B-B14F-4D97-AF65-F5344CB8AC3E}">
        <p14:creationId xmlns:p14="http://schemas.microsoft.com/office/powerpoint/2010/main" val="412261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a:r>
            <a:br>
              <a:rPr lang="es-MX" dirty="0" smtClean="0"/>
            </a:br>
            <a:r>
              <a:rPr lang="es-MX" dirty="0" smtClean="0"/>
              <a:t>Recomendación</a:t>
            </a:r>
            <a:endParaRPr lang="es-CO" dirty="0"/>
          </a:p>
        </p:txBody>
      </p:sp>
      <p:sp>
        <p:nvSpPr>
          <p:cNvPr id="3" name="Marcador de contenido 2"/>
          <p:cNvSpPr>
            <a:spLocks noGrp="1"/>
          </p:cNvSpPr>
          <p:nvPr>
            <p:ph idx="1"/>
          </p:nvPr>
        </p:nvSpPr>
        <p:spPr>
          <a:xfrm>
            <a:off x="628650" y="2145323"/>
            <a:ext cx="7886700" cy="4031640"/>
          </a:xfrm>
        </p:spPr>
        <p:txBody>
          <a:bodyPr/>
          <a:lstStyle/>
          <a:p>
            <a:r>
              <a:rPr lang="es-CO" sz="2400" dirty="0"/>
              <a:t>S</a:t>
            </a:r>
            <a:r>
              <a:rPr lang="es-CO" sz="2400" dirty="0" smtClean="0"/>
              <a:t>e </a:t>
            </a:r>
            <a:r>
              <a:rPr lang="es-CO" sz="2400" dirty="0"/>
              <a:t>recomienda, concepto en el que coincide el grupo de expertos y los directivos de </a:t>
            </a:r>
            <a:r>
              <a:rPr lang="es-CO" sz="2400" dirty="0" smtClean="0"/>
              <a:t>Fiduprevisora, </a:t>
            </a:r>
            <a:r>
              <a:rPr lang="es-CO" sz="2400" dirty="0"/>
              <a:t>un tamaño intermedio de regiones, que integren poblaciones entre 50.000 y 100.000 afiliados aproximadamente. Se han propuesto </a:t>
            </a:r>
            <a:r>
              <a:rPr lang="es-CO" sz="2400" dirty="0" smtClean="0"/>
              <a:t>diez </a:t>
            </a:r>
            <a:r>
              <a:rPr lang="es-CO" sz="2400" dirty="0"/>
              <a:t>regiones y una región especial constituida por departamentos de la </a:t>
            </a:r>
            <a:r>
              <a:rPr lang="es-CO" sz="2400" dirty="0" smtClean="0"/>
              <a:t>Orinoquía y la Amazonía </a:t>
            </a:r>
            <a:r>
              <a:rPr lang="es-CO" sz="2400" dirty="0"/>
              <a:t>a los que sólo se llega por vía </a:t>
            </a:r>
            <a:r>
              <a:rPr lang="es-CO" sz="2400" dirty="0" smtClean="0"/>
              <a:t>aérea, además de San Andrés.</a:t>
            </a:r>
            <a:endParaRPr lang="es-CO" sz="2400" dirty="0"/>
          </a:p>
        </p:txBody>
      </p:sp>
    </p:spTree>
    <p:extLst>
      <p:ext uri="{BB962C8B-B14F-4D97-AF65-F5344CB8AC3E}">
        <p14:creationId xmlns:p14="http://schemas.microsoft.com/office/powerpoint/2010/main" val="182470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9273790"/>
              </p:ext>
            </p:extLst>
          </p:nvPr>
        </p:nvGraphicFramePr>
        <p:xfrm>
          <a:off x="574431" y="937837"/>
          <a:ext cx="7983414" cy="5767761"/>
        </p:xfrm>
        <a:graphic>
          <a:graphicData uri="http://schemas.openxmlformats.org/drawingml/2006/table">
            <a:tbl>
              <a:tblPr/>
              <a:tblGrid>
                <a:gridCol w="2022001"/>
                <a:gridCol w="1220172"/>
                <a:gridCol w="1098155"/>
                <a:gridCol w="1220172"/>
                <a:gridCol w="1202742"/>
                <a:gridCol w="1220172"/>
              </a:tblGrid>
              <a:tr h="370784">
                <a:tc>
                  <a:txBody>
                    <a:bodyPr/>
                    <a:lstStyle/>
                    <a:p>
                      <a:pPr algn="ctr" fontAlgn="ctr"/>
                      <a:r>
                        <a:rPr lang="es-CO" sz="1050" b="1" i="0" u="none" strike="noStrike" dirty="0">
                          <a:solidFill>
                            <a:srgbClr val="000000"/>
                          </a:solidFill>
                          <a:effectLst/>
                          <a:latin typeface="Calibri" panose="020F0502020204030204" pitchFamily="34" charset="0"/>
                        </a:rPr>
                        <a:t>Departamento</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s-CO" sz="1050" b="1" i="0" u="none" strike="noStrike">
                          <a:solidFill>
                            <a:srgbClr val="000000"/>
                          </a:solidFill>
                          <a:effectLst/>
                          <a:latin typeface="Calibri" panose="020F0502020204030204" pitchFamily="34" charset="0"/>
                        </a:rPr>
                        <a:t>BENEFICIARIO</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s-CO" sz="1050" b="1" i="0" u="none" strike="noStrike">
                          <a:solidFill>
                            <a:srgbClr val="000000"/>
                          </a:solidFill>
                          <a:effectLst/>
                          <a:latin typeface="Calibri" panose="020F0502020204030204" pitchFamily="34" charset="0"/>
                        </a:rPr>
                        <a:t>Cotizante Dependiente</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s-CO" sz="1050" b="1" i="0" u="none" strike="noStrike">
                          <a:solidFill>
                            <a:srgbClr val="000000"/>
                          </a:solidFill>
                          <a:effectLst/>
                          <a:latin typeface="Calibri" panose="020F0502020204030204" pitchFamily="34" charset="0"/>
                        </a:rPr>
                        <a:t>cotizantes</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s-CO" sz="1050" b="1" i="0" u="none" strike="noStrike">
                          <a:solidFill>
                            <a:srgbClr val="000000"/>
                          </a:solidFill>
                          <a:effectLst/>
                          <a:latin typeface="Calibri" panose="020F0502020204030204" pitchFamily="34" charset="0"/>
                        </a:rPr>
                        <a:t>Total Por Departamento</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s-CO" sz="1050" b="1" i="0" u="none" strike="noStrike">
                          <a:solidFill>
                            <a:srgbClr val="000000"/>
                          </a:solidFill>
                          <a:effectLst/>
                          <a:latin typeface="Calibri" panose="020F0502020204030204" pitchFamily="34" charset="0"/>
                        </a:rPr>
                        <a:t>TOTAL USUARIOS</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dirty="0">
                          <a:solidFill>
                            <a:srgbClr val="000000"/>
                          </a:solidFill>
                          <a:effectLst/>
                          <a:latin typeface="Calibri" panose="020F0502020204030204" pitchFamily="34" charset="0"/>
                        </a:rPr>
                        <a:t>HUILA</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12.780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13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12.762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25.555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s-CO" sz="1600" b="1" i="0" u="none" strike="noStrike">
                          <a:solidFill>
                            <a:srgbClr val="000000"/>
                          </a:solidFill>
                          <a:effectLst/>
                          <a:latin typeface="Calibri" panose="020F0502020204030204" pitchFamily="34" charset="0"/>
                        </a:rPr>
                        <a:t>           53.913   </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dirty="0">
                          <a:solidFill>
                            <a:srgbClr val="000000"/>
                          </a:solidFill>
                          <a:effectLst/>
                          <a:latin typeface="Calibri" panose="020F0502020204030204" pitchFamily="34" charset="0"/>
                        </a:rPr>
                        <a:t>TOLIMA</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13.664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19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14.675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28.358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67789">
                <a:tc>
                  <a:txBody>
                    <a:bodyPr/>
                    <a:lstStyle/>
                    <a:p>
                      <a:pPr algn="l" fontAlgn="b"/>
                      <a:endParaRPr lang="es-CO" sz="11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600" b="1"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08986">
                <a:tc>
                  <a:txBody>
                    <a:bodyPr/>
                    <a:lstStyle/>
                    <a:p>
                      <a:pPr algn="ctr" fontAlgn="ctr"/>
                      <a:r>
                        <a:rPr lang="es-CO" sz="1100" b="1" i="0" u="none" strike="noStrike">
                          <a:solidFill>
                            <a:srgbClr val="000000"/>
                          </a:solidFill>
                          <a:effectLst/>
                          <a:latin typeface="Calibri" panose="020F0502020204030204" pitchFamily="34" charset="0"/>
                        </a:rPr>
                        <a:t>VALLE DEL CAUCA </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22.060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29.759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51.843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s-CO" sz="1600" b="1" i="0" u="none" strike="noStrike">
                          <a:solidFill>
                            <a:srgbClr val="000000"/>
                          </a:solidFill>
                          <a:effectLst/>
                          <a:latin typeface="Calibri" panose="020F0502020204030204" pitchFamily="34" charset="0"/>
                        </a:rPr>
                        <a:t>           79.197   </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a:solidFill>
                            <a:srgbClr val="000000"/>
                          </a:solidFill>
                          <a:effectLst/>
                          <a:latin typeface="Calibri" panose="020F0502020204030204" pitchFamily="34" charset="0"/>
                        </a:rPr>
                        <a:t>CAUCA</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12.109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15.244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27.354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67789">
                <a:tc>
                  <a:txBody>
                    <a:bodyPr/>
                    <a:lstStyle/>
                    <a:p>
                      <a:pPr algn="l" fontAlgn="b"/>
                      <a:endParaRPr lang="es-CO" sz="11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600" b="1"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a:solidFill>
                            <a:srgbClr val="000000"/>
                          </a:solidFill>
                          <a:effectLst/>
                          <a:latin typeface="Calibri" panose="020F0502020204030204" pitchFamily="34" charset="0"/>
                        </a:rPr>
                        <a:t>NARIÑO</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16.236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2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17.608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33.846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s-CO" sz="1600" b="1" i="0" u="none" strike="noStrike" dirty="0">
                          <a:solidFill>
                            <a:srgbClr val="000000"/>
                          </a:solidFill>
                          <a:effectLst/>
                          <a:latin typeface="Calibri" panose="020F0502020204030204" pitchFamily="34" charset="0"/>
                        </a:rPr>
                        <a:t>           54.990   </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a:solidFill>
                            <a:srgbClr val="000000"/>
                          </a:solidFill>
                          <a:effectLst/>
                          <a:latin typeface="Calibri" panose="020F0502020204030204" pitchFamily="34" charset="0"/>
                        </a:rPr>
                        <a:t>CAQUETA</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6.009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5.510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11.519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67789">
                <a:tc>
                  <a:txBody>
                    <a:bodyPr/>
                    <a:lstStyle/>
                    <a:p>
                      <a:pPr algn="ctr" fontAlgn="ctr"/>
                      <a:r>
                        <a:rPr lang="es-CO" sz="1100" b="1" i="0" u="none" strike="noStrike">
                          <a:solidFill>
                            <a:srgbClr val="000000"/>
                          </a:solidFill>
                          <a:effectLst/>
                          <a:latin typeface="Calibri" panose="020F0502020204030204" pitchFamily="34" charset="0"/>
                        </a:rPr>
                        <a:t>PUTUMAYO</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5.118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4.506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9.625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67789">
                <a:tc>
                  <a:txBody>
                    <a:bodyPr/>
                    <a:lstStyle/>
                    <a:p>
                      <a:pPr algn="l" fontAlgn="b"/>
                      <a:endParaRPr lang="es-CO" sz="11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600" b="1"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dirty="0">
                          <a:solidFill>
                            <a:srgbClr val="000000"/>
                          </a:solidFill>
                          <a:effectLst/>
                          <a:latin typeface="Calibri" panose="020F0502020204030204" pitchFamily="34" charset="0"/>
                        </a:rPr>
                        <a:t>CUNDINAMARCA</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13.824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20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23.167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37.011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s-CO" sz="1600" b="1" i="0" u="none" strike="noStrike">
                          <a:solidFill>
                            <a:srgbClr val="000000"/>
                          </a:solidFill>
                          <a:effectLst/>
                          <a:latin typeface="Calibri" panose="020F0502020204030204" pitchFamily="34" charset="0"/>
                        </a:rPr>
                        <a:t>         131.424   </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dirty="0">
                          <a:solidFill>
                            <a:srgbClr val="000000"/>
                          </a:solidFill>
                          <a:effectLst/>
                          <a:latin typeface="Calibri" panose="020F0502020204030204" pitchFamily="34" charset="0"/>
                        </a:rPr>
                        <a:t>BOGOTA D.C</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38.476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67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55.870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94.413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67789">
                <a:tc>
                  <a:txBody>
                    <a:bodyPr/>
                    <a:lstStyle/>
                    <a:p>
                      <a:pPr algn="l" fontAlgn="b"/>
                      <a:endParaRPr lang="es-CO" sz="11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600" b="1"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a:solidFill>
                            <a:srgbClr val="000000"/>
                          </a:solidFill>
                          <a:effectLst/>
                          <a:latin typeface="Calibri" panose="020F0502020204030204" pitchFamily="34" charset="0"/>
                        </a:rPr>
                        <a:t>CASANARE</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5.547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4.505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10.056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s-CO" sz="1600" b="1" i="0" u="none" strike="noStrike" dirty="0">
                          <a:solidFill>
                            <a:srgbClr val="000000"/>
                          </a:solidFill>
                          <a:effectLst/>
                          <a:latin typeface="Calibri" panose="020F0502020204030204" pitchFamily="34" charset="0"/>
                        </a:rPr>
                        <a:t>           57.912   </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dirty="0">
                          <a:solidFill>
                            <a:srgbClr val="000000"/>
                          </a:solidFill>
                          <a:effectLst/>
                          <a:latin typeface="Calibri" panose="020F0502020204030204" pitchFamily="34" charset="0"/>
                        </a:rPr>
                        <a:t>BOYACA</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14.451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15.835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30.300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67789">
                <a:tc>
                  <a:txBody>
                    <a:bodyPr/>
                    <a:lstStyle/>
                    <a:p>
                      <a:pPr algn="ctr" fontAlgn="ctr"/>
                      <a:r>
                        <a:rPr lang="es-CO" sz="1100" b="1" i="0" u="none" strike="noStrike" dirty="0">
                          <a:solidFill>
                            <a:srgbClr val="000000"/>
                          </a:solidFill>
                          <a:effectLst/>
                          <a:latin typeface="Calibri" panose="020F0502020204030204" pitchFamily="34" charset="0"/>
                        </a:rPr>
                        <a:t>META</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8.305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5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9.246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17.556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67789">
                <a:tc>
                  <a:txBody>
                    <a:bodyPr/>
                    <a:lstStyle/>
                    <a:p>
                      <a:pPr algn="l" fontAlgn="b"/>
                      <a:endParaRPr lang="es-CO" sz="11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600" b="1" i="0" u="none" strike="noStrike" dirty="0">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dirty="0">
                          <a:solidFill>
                            <a:srgbClr val="000000"/>
                          </a:solidFill>
                          <a:effectLst/>
                          <a:latin typeface="Calibri" panose="020F0502020204030204" pitchFamily="34" charset="0"/>
                        </a:rPr>
                        <a:t>CORDOBA</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23.175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6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18.478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41.659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s-CO" sz="1600" b="1" i="0" u="none" strike="noStrike" dirty="0">
                          <a:solidFill>
                            <a:srgbClr val="000000"/>
                          </a:solidFill>
                          <a:effectLst/>
                          <a:latin typeface="Calibri" panose="020F0502020204030204" pitchFamily="34" charset="0"/>
                        </a:rPr>
                        <a:t>         103.353   </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67789">
                <a:tc>
                  <a:txBody>
                    <a:bodyPr/>
                    <a:lstStyle/>
                    <a:p>
                      <a:pPr algn="ctr" fontAlgn="ctr"/>
                      <a:r>
                        <a:rPr lang="es-CO" sz="1100" b="1" i="0" u="none" strike="noStrike" dirty="0">
                          <a:solidFill>
                            <a:srgbClr val="000000"/>
                          </a:solidFill>
                          <a:effectLst/>
                          <a:latin typeface="Calibri" panose="020F0502020204030204" pitchFamily="34" charset="0"/>
                        </a:rPr>
                        <a:t>SUCRE</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13.388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8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10.458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23.854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67789">
                <a:tc>
                  <a:txBody>
                    <a:bodyPr/>
                    <a:lstStyle/>
                    <a:p>
                      <a:pPr algn="ctr" fontAlgn="ctr"/>
                      <a:r>
                        <a:rPr lang="es-CO" sz="1100" b="1" i="0" u="none" strike="noStrike" dirty="0">
                          <a:solidFill>
                            <a:srgbClr val="000000"/>
                          </a:solidFill>
                          <a:effectLst/>
                          <a:latin typeface="Calibri" panose="020F0502020204030204" pitchFamily="34" charset="0"/>
                        </a:rPr>
                        <a:t>BOLIVAR</a:t>
                      </a:r>
                    </a:p>
                  </a:txBody>
                  <a:tcPr marL="7620" marR="7620" marT="762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19.224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18.612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37.840   </a:t>
                      </a:r>
                    </a:p>
                  </a:txBody>
                  <a:tcPr marL="7620" marR="7620" marT="762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bl>
          </a:graphicData>
        </a:graphic>
      </p:graphicFrame>
    </p:spTree>
    <p:extLst>
      <p:ext uri="{BB962C8B-B14F-4D97-AF65-F5344CB8AC3E}">
        <p14:creationId xmlns:p14="http://schemas.microsoft.com/office/powerpoint/2010/main" val="3012080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17016981"/>
              </p:ext>
            </p:extLst>
          </p:nvPr>
        </p:nvGraphicFramePr>
        <p:xfrm>
          <a:off x="445477" y="937842"/>
          <a:ext cx="8299939" cy="5797913"/>
        </p:xfrm>
        <a:graphic>
          <a:graphicData uri="http://schemas.openxmlformats.org/drawingml/2006/table">
            <a:tbl>
              <a:tblPr/>
              <a:tblGrid>
                <a:gridCol w="2102167"/>
                <a:gridCol w="1268550"/>
                <a:gridCol w="1141695"/>
                <a:gridCol w="1268550"/>
                <a:gridCol w="1250427"/>
                <a:gridCol w="1268550"/>
              </a:tblGrid>
              <a:tr h="237715">
                <a:tc>
                  <a:txBody>
                    <a:bodyPr/>
                    <a:lstStyle/>
                    <a:p>
                      <a:pPr algn="ctr" fontAlgn="ctr"/>
                      <a:r>
                        <a:rPr lang="es-CO" sz="1100" b="1" i="0" u="none" strike="noStrike" dirty="0">
                          <a:solidFill>
                            <a:srgbClr val="000000"/>
                          </a:solidFill>
                          <a:effectLst/>
                          <a:latin typeface="Calibri" panose="020F0502020204030204" pitchFamily="34" charset="0"/>
                        </a:rPr>
                        <a:t>MAGDALENA</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16.147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14.515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30.670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s-CO" sz="1600" b="1" i="0" u="none" strike="noStrike">
                          <a:solidFill>
                            <a:srgbClr val="000000"/>
                          </a:solidFill>
                          <a:effectLst/>
                          <a:latin typeface="Calibri" panose="020F0502020204030204" pitchFamily="34" charset="0"/>
                        </a:rPr>
                        <a:t>           81.500   </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a:solidFill>
                            <a:srgbClr val="000000"/>
                          </a:solidFill>
                          <a:effectLst/>
                          <a:latin typeface="Calibri" panose="020F0502020204030204" pitchFamily="34" charset="0"/>
                        </a:rPr>
                        <a:t>LA GUAJIRA</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7.043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6.488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13.535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ctr" fontAlgn="ctr"/>
                      <a:r>
                        <a:rPr lang="es-CO" sz="1100" b="1" i="0" u="none" strike="noStrike">
                          <a:solidFill>
                            <a:srgbClr val="000000"/>
                          </a:solidFill>
                          <a:effectLst/>
                          <a:latin typeface="Calibri" panose="020F0502020204030204" pitchFamily="34" charset="0"/>
                        </a:rPr>
                        <a:t>ATLANTICO</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19.732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22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17.541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37.295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l" fontAlgn="b"/>
                      <a:endParaRPr lang="es-CO" sz="16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endParaRPr lang="es-CO" sz="1600" b="1" i="0" u="none" strike="noStrike">
                        <a:solidFill>
                          <a:srgbClr val="000000"/>
                        </a:solidFill>
                        <a:effectLst/>
                        <a:latin typeface="Calibri" panose="020F0502020204030204" pitchFamily="34" charset="0"/>
                      </a:endParaRPr>
                    </a:p>
                  </a:txBody>
                  <a:tcPr marL="6940" marR="6940" marT="694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51429">
                <a:tc>
                  <a:txBody>
                    <a:bodyPr/>
                    <a:lstStyle/>
                    <a:p>
                      <a:pPr algn="ctr" fontAlgn="ctr"/>
                      <a:r>
                        <a:rPr lang="es-CO" sz="1100" b="1" i="0" u="none" strike="noStrike" dirty="0">
                          <a:solidFill>
                            <a:srgbClr val="000000"/>
                          </a:solidFill>
                          <a:effectLst/>
                          <a:latin typeface="Calibri" panose="020F0502020204030204" pitchFamily="34" charset="0"/>
                        </a:rPr>
                        <a:t>NORTE DE SANTANDER</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13.442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10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13.416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26.868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s-CO" sz="1600" b="1" i="0" u="none" strike="noStrike" dirty="0">
                          <a:solidFill>
                            <a:srgbClr val="000000"/>
                          </a:solidFill>
                          <a:effectLst/>
                          <a:latin typeface="Calibri" panose="020F0502020204030204" pitchFamily="34" charset="0"/>
                        </a:rPr>
                        <a:t>           96.705   </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a:solidFill>
                            <a:srgbClr val="000000"/>
                          </a:solidFill>
                          <a:effectLst/>
                          <a:latin typeface="Calibri" panose="020F0502020204030204" pitchFamily="34" charset="0"/>
                        </a:rPr>
                        <a:t>SANTANDER </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21.379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33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23.158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44.570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ctr" fontAlgn="ctr"/>
                      <a:r>
                        <a:rPr lang="es-CO" sz="1100" b="1" i="0" u="none" strike="noStrike" dirty="0">
                          <a:solidFill>
                            <a:srgbClr val="000000"/>
                          </a:solidFill>
                          <a:effectLst/>
                          <a:latin typeface="Calibri" panose="020F0502020204030204" pitchFamily="34" charset="0"/>
                        </a:rPr>
                        <a:t>CESAR</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13.683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11.575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25.267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l" fontAlgn="b"/>
                      <a:endParaRPr lang="es-CO" sz="1600" b="0" i="0" u="none" strike="noStrike" dirty="0">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endParaRPr lang="es-CO" sz="1600" b="1" i="0" u="none" strike="noStrike">
                        <a:solidFill>
                          <a:srgbClr val="000000"/>
                        </a:solidFill>
                        <a:effectLst/>
                        <a:latin typeface="Calibri" panose="020F0502020204030204" pitchFamily="34" charset="0"/>
                      </a:endParaRPr>
                    </a:p>
                  </a:txBody>
                  <a:tcPr marL="6940" marR="6940" marT="694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a:solidFill>
                            <a:srgbClr val="000000"/>
                          </a:solidFill>
                          <a:effectLst/>
                          <a:latin typeface="Calibri" panose="020F0502020204030204" pitchFamily="34" charset="0"/>
                        </a:rPr>
                        <a:t>ANTIOQUIA</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44.529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57.165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101.722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algn="ctr" fontAlgn="ctr"/>
                      <a:r>
                        <a:rPr lang="es-CO" sz="1600" b="1" i="0" u="none" strike="noStrike">
                          <a:solidFill>
                            <a:srgbClr val="000000"/>
                          </a:solidFill>
                          <a:effectLst/>
                          <a:latin typeface="Calibri" panose="020F0502020204030204" pitchFamily="34" charset="0"/>
                        </a:rPr>
                        <a:t>         114.847   </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a:solidFill>
                            <a:srgbClr val="000000"/>
                          </a:solidFill>
                          <a:effectLst/>
                          <a:latin typeface="Calibri" panose="020F0502020204030204" pitchFamily="34" charset="0"/>
                        </a:rPr>
                        <a:t>CHOCO</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5.826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7.298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13.125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l" fontAlgn="b"/>
                      <a:endParaRPr lang="es-CO" sz="16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endParaRPr lang="es-CO" sz="1600" b="1" i="0" u="none" strike="noStrike">
                        <a:solidFill>
                          <a:srgbClr val="000000"/>
                        </a:solidFill>
                        <a:effectLst/>
                        <a:latin typeface="Calibri" panose="020F0502020204030204" pitchFamily="34" charset="0"/>
                      </a:endParaRPr>
                    </a:p>
                  </a:txBody>
                  <a:tcPr marL="6940" marR="6940" marT="694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a:solidFill>
                            <a:srgbClr val="000000"/>
                          </a:solidFill>
                          <a:effectLst/>
                          <a:latin typeface="Calibri" panose="020F0502020204030204" pitchFamily="34" charset="0"/>
                        </a:rPr>
                        <a:t>CALDAS</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7.972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3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12.413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20.388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s-CO" sz="1600" b="1" i="0" u="none" strike="noStrike">
                          <a:solidFill>
                            <a:srgbClr val="000000"/>
                          </a:solidFill>
                          <a:effectLst/>
                          <a:latin typeface="Calibri" panose="020F0502020204030204" pitchFamily="34" charset="0"/>
                        </a:rPr>
                        <a:t>           49.110   </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a:solidFill>
                            <a:srgbClr val="000000"/>
                          </a:solidFill>
                          <a:effectLst/>
                          <a:latin typeface="Calibri" panose="020F0502020204030204" pitchFamily="34" charset="0"/>
                        </a:rPr>
                        <a:t>QUINDIO</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4.682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14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6.628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11.324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ctr" fontAlgn="ctr"/>
                      <a:r>
                        <a:rPr lang="es-CO" sz="1100" b="1" i="0" u="none" strike="noStrike">
                          <a:solidFill>
                            <a:srgbClr val="000000"/>
                          </a:solidFill>
                          <a:effectLst/>
                          <a:latin typeface="Calibri" panose="020F0502020204030204" pitchFamily="34" charset="0"/>
                        </a:rPr>
                        <a:t>RISARALDA</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7.581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6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9.811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17.398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l" fontAlgn="b"/>
                      <a:endParaRPr lang="es-CO" sz="1600" b="0" i="0" u="none" strike="noStrike" dirty="0">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600" b="1"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dirty="0">
                          <a:solidFill>
                            <a:srgbClr val="000000"/>
                          </a:solidFill>
                          <a:effectLst/>
                          <a:latin typeface="Calibri" panose="020F0502020204030204" pitchFamily="34" charset="0"/>
                        </a:rPr>
                        <a:t>GUAINIA</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437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472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909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7">
                  <a:txBody>
                    <a:bodyPr/>
                    <a:lstStyle/>
                    <a:p>
                      <a:pPr algn="ctr" fontAlgn="ctr"/>
                      <a:r>
                        <a:rPr lang="es-CO" sz="1600" b="1" i="0" u="none" strike="noStrike">
                          <a:solidFill>
                            <a:srgbClr val="000000"/>
                          </a:solidFill>
                          <a:effectLst/>
                          <a:latin typeface="Calibri" panose="020F0502020204030204" pitchFamily="34" charset="0"/>
                        </a:rPr>
                        <a:t>           14.623   </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dirty="0">
                          <a:solidFill>
                            <a:srgbClr val="000000"/>
                          </a:solidFill>
                          <a:effectLst/>
                          <a:latin typeface="Calibri" panose="020F0502020204030204" pitchFamily="34" charset="0"/>
                        </a:rPr>
                        <a:t>GUAVIARE</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920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1.004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1.925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ctr" fontAlgn="ctr"/>
                      <a:r>
                        <a:rPr lang="es-CO" sz="1100" b="1" i="0" u="none" strike="noStrike" dirty="0">
                          <a:solidFill>
                            <a:srgbClr val="000000"/>
                          </a:solidFill>
                          <a:effectLst/>
                          <a:latin typeface="Calibri" panose="020F0502020204030204" pitchFamily="34" charset="0"/>
                        </a:rPr>
                        <a:t>VAUPES</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790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439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1.229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ctr" fontAlgn="ctr"/>
                      <a:r>
                        <a:rPr lang="es-CO" sz="1100" b="1" i="0" u="none" strike="noStrike" dirty="0">
                          <a:solidFill>
                            <a:srgbClr val="000000"/>
                          </a:solidFill>
                          <a:effectLst/>
                          <a:latin typeface="Calibri" panose="020F0502020204030204" pitchFamily="34" charset="0"/>
                        </a:rPr>
                        <a:t>AMAZONAS</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1.195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1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923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2.119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51429">
                <a:tc>
                  <a:txBody>
                    <a:bodyPr/>
                    <a:lstStyle/>
                    <a:p>
                      <a:pPr algn="ctr" fontAlgn="ctr"/>
                      <a:r>
                        <a:rPr lang="es-CO" sz="1100" b="1" i="0" u="none" strike="noStrike" dirty="0">
                          <a:solidFill>
                            <a:srgbClr val="000000"/>
                          </a:solidFill>
                          <a:effectLst/>
                          <a:latin typeface="Calibri" panose="020F0502020204030204" pitchFamily="34" charset="0"/>
                        </a:rPr>
                        <a:t>SAN ANDRES Y PROVIDENCIA</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306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647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953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ctr" fontAlgn="ctr"/>
                      <a:r>
                        <a:rPr lang="es-CO" sz="1100" b="1" i="0" u="none" strike="noStrike" dirty="0">
                          <a:solidFill>
                            <a:srgbClr val="000000"/>
                          </a:solidFill>
                          <a:effectLst/>
                          <a:latin typeface="Calibri" panose="020F0502020204030204" pitchFamily="34" charset="0"/>
                        </a:rPr>
                        <a:t>VICHADA</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689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760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1.449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ctr" fontAlgn="ctr"/>
                      <a:r>
                        <a:rPr lang="es-CO" sz="1100" b="1" i="0" u="none" strike="noStrike" dirty="0">
                          <a:solidFill>
                            <a:srgbClr val="000000"/>
                          </a:solidFill>
                          <a:effectLst/>
                          <a:latin typeface="Calibri" panose="020F0502020204030204" pitchFamily="34" charset="0"/>
                        </a:rPr>
                        <a:t>ARAUCA</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3.086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Calibri" panose="020F0502020204030204" pitchFamily="34" charset="0"/>
                        </a:rPr>
                        <a:t>              2.953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Calibri" panose="020F0502020204030204" pitchFamily="34" charset="0"/>
                        </a:rPr>
                        <a:t>             6.039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endParaRPr lang="es-CO"/>
                    </a:p>
                  </a:txBody>
                  <a:tcPr/>
                </a:tc>
              </a:tr>
              <a:tr h="237715">
                <a:tc>
                  <a:txBody>
                    <a:bodyPr/>
                    <a:lstStyle/>
                    <a:p>
                      <a:pPr algn="l" fontAlgn="b"/>
                      <a:endParaRPr lang="es-CO" sz="1600" b="0" i="0" u="none" strike="noStrike" dirty="0">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s-CO" sz="1400" b="0" i="0" u="none" strike="noStrike" dirty="0">
                        <a:solidFill>
                          <a:srgbClr val="000000"/>
                        </a:solidFill>
                        <a:effectLst/>
                        <a:latin typeface="Calibri" panose="020F0502020204030204" pitchFamily="34" charset="0"/>
                      </a:endParaRPr>
                    </a:p>
                  </a:txBody>
                  <a:tcPr marL="6940" marR="6940" marT="694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endParaRPr lang="es-CO" sz="1600" b="0" i="0" u="none" strike="noStrike" dirty="0">
                        <a:solidFill>
                          <a:srgbClr val="000000"/>
                        </a:solidFill>
                        <a:effectLst/>
                        <a:latin typeface="Calibri" panose="020F0502020204030204" pitchFamily="34" charset="0"/>
                      </a:endParaRPr>
                    </a:p>
                  </a:txBody>
                  <a:tcPr marL="6940" marR="6940" marT="6940" marB="0" anchor="ctr">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7715">
                <a:tc>
                  <a:txBody>
                    <a:bodyPr/>
                    <a:lstStyle/>
                    <a:p>
                      <a:pPr algn="ctr" fontAlgn="ctr"/>
                      <a:r>
                        <a:rPr lang="es-CO" sz="1100" b="1" i="0" u="none" strike="noStrike" dirty="0">
                          <a:solidFill>
                            <a:srgbClr val="000000"/>
                          </a:solidFill>
                          <a:effectLst/>
                          <a:latin typeface="Calibri" panose="020F0502020204030204" pitchFamily="34" charset="0"/>
                        </a:rPr>
                        <a:t>TOTAL PAIS</a:t>
                      </a:r>
                    </a:p>
                  </a:txBody>
                  <a:tcPr marL="6940" marR="6940" marT="694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alibri" panose="020F0502020204030204" pitchFamily="34" charset="0"/>
                        </a:rPr>
                        <a:t>         393.805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alibri" panose="020F0502020204030204" pitchFamily="34" charset="0"/>
                        </a:rPr>
                        <a:t>              328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alibri" panose="020F0502020204030204" pitchFamily="34" charset="0"/>
                        </a:rPr>
                        <a:t>         443.441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2">
                  <a:txBody>
                    <a:bodyPr/>
                    <a:lstStyle/>
                    <a:p>
                      <a:pPr algn="ctr" fontAlgn="b"/>
                      <a:r>
                        <a:rPr lang="es-CO" sz="1400" b="1" i="0" u="none" strike="noStrike" dirty="0">
                          <a:solidFill>
                            <a:srgbClr val="000000"/>
                          </a:solidFill>
                          <a:effectLst/>
                          <a:latin typeface="Calibri" panose="020F0502020204030204" pitchFamily="34" charset="0"/>
                        </a:rPr>
                        <a:t>                                      837.574   </a:t>
                      </a:r>
                    </a:p>
                  </a:txBody>
                  <a:tcPr marL="6940" marR="6940" marT="694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s-CO"/>
                    </a:p>
                  </a:txBody>
                  <a:tcPr/>
                </a:tc>
              </a:tr>
            </a:tbl>
          </a:graphicData>
        </a:graphic>
      </p:graphicFrame>
    </p:spTree>
    <p:extLst>
      <p:ext uri="{BB962C8B-B14F-4D97-AF65-F5344CB8AC3E}">
        <p14:creationId xmlns:p14="http://schemas.microsoft.com/office/powerpoint/2010/main" val="1499916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a:r>
            <a:br>
              <a:rPr lang="es-MX" dirty="0" smtClean="0"/>
            </a:br>
            <a:r>
              <a:rPr lang="es-MX" dirty="0" smtClean="0"/>
              <a:t>Criterios tomados en cuenta</a:t>
            </a:r>
            <a:endParaRPr lang="es-CO" dirty="0"/>
          </a:p>
        </p:txBody>
      </p:sp>
      <p:sp>
        <p:nvSpPr>
          <p:cNvPr id="3" name="Marcador de contenido 2"/>
          <p:cNvSpPr>
            <a:spLocks noGrp="1"/>
          </p:cNvSpPr>
          <p:nvPr>
            <p:ph idx="1"/>
          </p:nvPr>
        </p:nvSpPr>
        <p:spPr/>
        <p:txBody>
          <a:bodyPr/>
          <a:lstStyle/>
          <a:p>
            <a:endParaRPr lang="es-MX" dirty="0" smtClean="0"/>
          </a:p>
          <a:p>
            <a:r>
              <a:rPr lang="es-MX" sz="3200" dirty="0" smtClean="0"/>
              <a:t>Criterio poblacional</a:t>
            </a:r>
          </a:p>
          <a:p>
            <a:r>
              <a:rPr lang="es-MX" sz="3200" dirty="0" smtClean="0"/>
              <a:t>Redes de servicio y Rutas integrales de atención</a:t>
            </a:r>
            <a:endParaRPr lang="es-CO" sz="3200" dirty="0"/>
          </a:p>
        </p:txBody>
      </p:sp>
    </p:spTree>
    <p:extLst>
      <p:ext uri="{BB962C8B-B14F-4D97-AF65-F5344CB8AC3E}">
        <p14:creationId xmlns:p14="http://schemas.microsoft.com/office/powerpoint/2010/main" val="245512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886700" cy="1217490"/>
          </a:xfrm>
        </p:spPr>
        <p:txBody>
          <a:bodyPr/>
          <a:lstStyle/>
          <a:p>
            <a:r>
              <a:rPr lang="es-MX" dirty="0" smtClean="0"/>
              <a:t/>
            </a:r>
            <a:br>
              <a:rPr lang="es-MX" dirty="0" smtClean="0"/>
            </a:br>
            <a:r>
              <a:rPr lang="es-MX" dirty="0"/>
              <a:t>Criterio poblacional </a:t>
            </a:r>
            <a:r>
              <a:rPr lang="es-MX" dirty="0" smtClean="0"/>
              <a:t>/ Pool </a:t>
            </a:r>
            <a:r>
              <a:rPr lang="es-MX" dirty="0"/>
              <a:t>de riesgo</a:t>
            </a:r>
            <a:br>
              <a:rPr lang="es-MX" dirty="0"/>
            </a:br>
            <a:r>
              <a:rPr lang="es-MX" dirty="0"/>
              <a:t> </a:t>
            </a:r>
            <a:endParaRPr lang="es-CO" dirty="0"/>
          </a:p>
        </p:txBody>
      </p:sp>
      <p:sp>
        <p:nvSpPr>
          <p:cNvPr id="3" name="Marcador de contenido 2"/>
          <p:cNvSpPr>
            <a:spLocks noGrp="1"/>
          </p:cNvSpPr>
          <p:nvPr>
            <p:ph idx="1"/>
          </p:nvPr>
        </p:nvSpPr>
        <p:spPr>
          <a:xfrm>
            <a:off x="628649" y="1825624"/>
            <a:ext cx="8046427" cy="4622067"/>
          </a:xfrm>
        </p:spPr>
        <p:txBody>
          <a:bodyPr/>
          <a:lstStyle/>
          <a:p>
            <a:endParaRPr lang="es-CO" sz="2400" b="1" dirty="0" smtClean="0"/>
          </a:p>
          <a:p>
            <a:endParaRPr lang="es-MX" sz="2200" dirty="0" smtClean="0"/>
          </a:p>
          <a:p>
            <a:r>
              <a:rPr lang="es-MX" sz="2400" dirty="0" smtClean="0"/>
              <a:t>Las normas en el SGSSS han ascendido el requisito de conformación de </a:t>
            </a:r>
            <a:r>
              <a:rPr lang="es-MX" sz="2400" dirty="0" err="1" smtClean="0"/>
              <a:t>pooles</a:t>
            </a:r>
            <a:r>
              <a:rPr lang="es-MX" sz="2400" dirty="0" smtClean="0"/>
              <a:t> de riesgo hasta mínimos de 200.000 afiliados. </a:t>
            </a:r>
          </a:p>
          <a:p>
            <a:r>
              <a:rPr lang="es-MX" sz="2400" dirty="0" smtClean="0"/>
              <a:t>En este caso, la concentración poblacional y no competencia en el territorio así como la propuesta de reaseguro para disminuir el riesgo financiero se ha propuesto reducir este requisito a un mínimo de 50.000 afiliados</a:t>
            </a:r>
            <a:endParaRPr lang="es-CO" sz="2400" dirty="0"/>
          </a:p>
        </p:txBody>
      </p:sp>
    </p:spTree>
    <p:extLst>
      <p:ext uri="{BB962C8B-B14F-4D97-AF65-F5344CB8AC3E}">
        <p14:creationId xmlns:p14="http://schemas.microsoft.com/office/powerpoint/2010/main" val="176104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51986"/>
            <a:ext cx="7886700" cy="1325563"/>
          </a:xfrm>
        </p:spPr>
        <p:txBody>
          <a:bodyPr/>
          <a:lstStyle/>
          <a:p>
            <a:r>
              <a:rPr lang="es-CO" sz="4000" dirty="0" smtClean="0"/>
              <a:t>Criterio </a:t>
            </a:r>
            <a:r>
              <a:rPr lang="es-CO" sz="4000" dirty="0"/>
              <a:t>poblacional </a:t>
            </a:r>
            <a:r>
              <a:rPr lang="es-CO" sz="4000" dirty="0" smtClean="0"/>
              <a:t>/ Complejidad del mandato y gasto administrativo</a:t>
            </a:r>
            <a:endParaRPr lang="es-CO" sz="4000" dirty="0"/>
          </a:p>
        </p:txBody>
      </p:sp>
      <p:sp>
        <p:nvSpPr>
          <p:cNvPr id="3" name="Marcador de contenido 2"/>
          <p:cNvSpPr>
            <a:spLocks noGrp="1"/>
          </p:cNvSpPr>
          <p:nvPr>
            <p:ph idx="1"/>
          </p:nvPr>
        </p:nvSpPr>
        <p:spPr>
          <a:xfrm>
            <a:off x="628650" y="2297723"/>
            <a:ext cx="7886700" cy="3879240"/>
          </a:xfrm>
        </p:spPr>
        <p:txBody>
          <a:bodyPr/>
          <a:lstStyle/>
          <a:p>
            <a:pPr marL="0" indent="0">
              <a:buNone/>
            </a:pPr>
            <a:endParaRPr lang="es-CO" sz="2400" dirty="0" smtClean="0"/>
          </a:p>
          <a:p>
            <a:pPr marL="0" indent="0">
              <a:buNone/>
            </a:pPr>
            <a:r>
              <a:rPr lang="es-CO" sz="2400" dirty="0" smtClean="0"/>
              <a:t>Con </a:t>
            </a:r>
            <a:r>
              <a:rPr lang="es-CO" sz="2400" dirty="0"/>
              <a:t>un número de afiliados inferior a 50.000, la capacidad de negociación de tarifas con las IPS, en especial las de mayor complejidad, así como con algunos servicios de apoyo diagnóstico y terapéutico, e incluso medicamentos e insumos, se reduce dramáticamente. </a:t>
            </a:r>
            <a:endParaRPr lang="es-CO" sz="2400" dirty="0" smtClean="0"/>
          </a:p>
          <a:p>
            <a:pPr marL="0" indent="0">
              <a:buNone/>
            </a:pPr>
            <a:r>
              <a:rPr lang="es-CO" sz="2400" dirty="0" smtClean="0"/>
              <a:t>Adicionalmente </a:t>
            </a:r>
            <a:r>
              <a:rPr lang="es-CO" sz="2400" dirty="0"/>
              <a:t>los costos de administración e intermediación serían muy elevados.</a:t>
            </a:r>
          </a:p>
        </p:txBody>
      </p:sp>
    </p:spTree>
    <p:extLst>
      <p:ext uri="{BB962C8B-B14F-4D97-AF65-F5344CB8AC3E}">
        <p14:creationId xmlns:p14="http://schemas.microsoft.com/office/powerpoint/2010/main" val="137921978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8149</TotalTime>
  <Words>1562</Words>
  <Application>Microsoft Office PowerPoint</Application>
  <PresentationFormat>Presentación en pantalla (4:3)</PresentationFormat>
  <Paragraphs>452</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18</vt:i4>
      </vt:variant>
    </vt:vector>
  </HeadingPairs>
  <TitlesOfParts>
    <vt:vector size="25" baseType="lpstr">
      <vt:lpstr>Arial</vt:lpstr>
      <vt:lpstr>Britannic Bold</vt:lpstr>
      <vt:lpstr>Calibri</vt:lpstr>
      <vt:lpstr>Calibri Light</vt:lpstr>
      <vt:lpstr>Tema de Office</vt:lpstr>
      <vt:lpstr>Diseño personalizado</vt:lpstr>
      <vt:lpstr>1_Diseño personalizado</vt:lpstr>
      <vt:lpstr>Presentación de PowerPoint</vt:lpstr>
      <vt:lpstr>Modelo de contratación / Regionalización </vt:lpstr>
      <vt:lpstr> Antecedente</vt:lpstr>
      <vt:lpstr> Recomendación</vt:lpstr>
      <vt:lpstr>Presentación de PowerPoint</vt:lpstr>
      <vt:lpstr>Presentación de PowerPoint</vt:lpstr>
      <vt:lpstr> Criterios tomados en cuenta</vt:lpstr>
      <vt:lpstr> Criterio poblacional / Pool de riesgo  </vt:lpstr>
      <vt:lpstr>Criterio poblacional / Complejidad del mandato y gasto administrativo</vt:lpstr>
      <vt:lpstr>Criterio poblacional / Efectos de reducir el pool de riesgo</vt:lpstr>
      <vt:lpstr>Presentación de PowerPoint</vt:lpstr>
      <vt:lpstr>Presentación de PowerPoint</vt:lpstr>
      <vt:lpstr>Presentación de PowerPoint</vt:lpstr>
      <vt:lpstr>Regionalización con pool de riesgo con límite inferior en 25000 </vt:lpstr>
      <vt:lpstr>Red de servicios / Rutas integrales de Atención</vt:lpstr>
      <vt:lpstr>Principio de “Contigüidad” y Rutas integrales de atención </vt:lpstr>
      <vt:lpstr> Red de servicios / Rutas integrales de Atención</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Garcia</dc:creator>
  <cp:lastModifiedBy>Lenovo</cp:lastModifiedBy>
  <cp:revision>290</cp:revision>
  <dcterms:created xsi:type="dcterms:W3CDTF">2015-08-25T00:18:07Z</dcterms:created>
  <dcterms:modified xsi:type="dcterms:W3CDTF">2016-09-03T00:46:28Z</dcterms:modified>
</cp:coreProperties>
</file>