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1EE27-0A70-4833-852D-508FCFA6CEB9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C3FC1BD1-9BCF-4187-9C21-B5CDB1F8631B}">
      <dgm:prSet/>
      <dgm:spPr/>
      <dgm:t>
        <a:bodyPr/>
        <a:lstStyle/>
        <a:p>
          <a:pPr rtl="0"/>
          <a:r>
            <a:rPr lang="es-ES" b="1" smtClean="0"/>
            <a:t>La doctrina, la legislación y la jurisprudencia distinguen las siguientes clases de enfermedades: </a:t>
          </a:r>
          <a:endParaRPr lang="es-CO"/>
        </a:p>
      </dgm:t>
    </dgm:pt>
    <dgm:pt modelId="{82B32093-1302-4983-A0D5-0BFFF0E89626}" type="parTrans" cxnId="{8CD69638-89CB-4C6B-8C32-1EF996886C97}">
      <dgm:prSet/>
      <dgm:spPr/>
      <dgm:t>
        <a:bodyPr/>
        <a:lstStyle/>
        <a:p>
          <a:endParaRPr lang="es-CO"/>
        </a:p>
      </dgm:t>
    </dgm:pt>
    <dgm:pt modelId="{A4C42D46-5B98-4B1B-9247-08F9D8AB26BE}" type="sibTrans" cxnId="{8CD69638-89CB-4C6B-8C32-1EF996886C97}">
      <dgm:prSet/>
      <dgm:spPr/>
      <dgm:t>
        <a:bodyPr/>
        <a:lstStyle/>
        <a:p>
          <a:endParaRPr lang="es-CO"/>
        </a:p>
      </dgm:t>
    </dgm:pt>
    <dgm:pt modelId="{BD834669-36A9-4C33-9C03-B122EF010CF3}">
      <dgm:prSet/>
      <dgm:spPr/>
      <dgm:t>
        <a:bodyPr/>
        <a:lstStyle/>
        <a:p>
          <a:pPr rtl="0"/>
          <a:r>
            <a:rPr lang="es-ES" b="1" smtClean="0"/>
            <a:t>1.1.1 Enfermedades laborales incluidas en la tabla .</a:t>
          </a:r>
          <a:endParaRPr lang="es-CO"/>
        </a:p>
      </dgm:t>
    </dgm:pt>
    <dgm:pt modelId="{E6713668-3447-4C58-B2D4-481063317E2A}" type="parTrans" cxnId="{B9533273-2D87-4E82-9170-4316D357BCB7}">
      <dgm:prSet/>
      <dgm:spPr/>
      <dgm:t>
        <a:bodyPr/>
        <a:lstStyle/>
        <a:p>
          <a:endParaRPr lang="es-CO"/>
        </a:p>
      </dgm:t>
    </dgm:pt>
    <dgm:pt modelId="{99BD4729-9186-440F-8623-E400F967C8FC}" type="sibTrans" cxnId="{B9533273-2D87-4E82-9170-4316D357BCB7}">
      <dgm:prSet/>
      <dgm:spPr/>
      <dgm:t>
        <a:bodyPr/>
        <a:lstStyle/>
        <a:p>
          <a:endParaRPr lang="es-CO"/>
        </a:p>
      </dgm:t>
    </dgm:pt>
    <dgm:pt modelId="{27BC46B6-589A-423B-A5F7-B8316C09A896}">
      <dgm:prSet/>
      <dgm:spPr/>
      <dgm:t>
        <a:bodyPr/>
        <a:lstStyle/>
        <a:p>
          <a:pPr rtl="0"/>
          <a:r>
            <a:rPr lang="es-ES" b="1" dirty="0" smtClean="0"/>
            <a:t>1.1.2 Enfermedades laborales no incluidas en la tabla.</a:t>
          </a:r>
          <a:endParaRPr lang="es-CO" dirty="0"/>
        </a:p>
      </dgm:t>
    </dgm:pt>
    <dgm:pt modelId="{AA1D739E-4171-46C6-A41D-EE658FA2EDBF}" type="parTrans" cxnId="{08998FC1-2E56-4A10-BEEF-CC4BC911C5CC}">
      <dgm:prSet/>
      <dgm:spPr/>
      <dgm:t>
        <a:bodyPr/>
        <a:lstStyle/>
        <a:p>
          <a:endParaRPr lang="es-CO"/>
        </a:p>
      </dgm:t>
    </dgm:pt>
    <dgm:pt modelId="{7B09E0EE-5092-40B8-8D6D-BA4A967941C4}" type="sibTrans" cxnId="{08998FC1-2E56-4A10-BEEF-CC4BC911C5CC}">
      <dgm:prSet/>
      <dgm:spPr/>
      <dgm:t>
        <a:bodyPr/>
        <a:lstStyle/>
        <a:p>
          <a:endParaRPr lang="es-CO"/>
        </a:p>
      </dgm:t>
    </dgm:pt>
    <dgm:pt modelId="{E803B057-BDE5-41B5-9C60-B7CAF5BEC941}">
      <dgm:prSet/>
      <dgm:spPr/>
      <dgm:t>
        <a:bodyPr/>
        <a:lstStyle/>
        <a:p>
          <a:pPr rtl="0"/>
          <a:r>
            <a:rPr lang="es-ES" b="1" smtClean="0"/>
            <a:t>1.1.3 Enfermedades comunes agravadas por un evento laborales, y </a:t>
          </a:r>
          <a:endParaRPr lang="es-CO"/>
        </a:p>
      </dgm:t>
    </dgm:pt>
    <dgm:pt modelId="{4FCE9472-CBD8-4AD2-B923-5B064FF4470D}" type="parTrans" cxnId="{D9BE3BDC-F0A1-4E35-9535-1CB79354BE9A}">
      <dgm:prSet/>
      <dgm:spPr/>
      <dgm:t>
        <a:bodyPr/>
        <a:lstStyle/>
        <a:p>
          <a:endParaRPr lang="es-CO"/>
        </a:p>
      </dgm:t>
    </dgm:pt>
    <dgm:pt modelId="{D0595B7C-9338-40A0-A7F3-A4A2E4AFEFA8}" type="sibTrans" cxnId="{D9BE3BDC-F0A1-4E35-9535-1CB79354BE9A}">
      <dgm:prSet/>
      <dgm:spPr/>
      <dgm:t>
        <a:bodyPr/>
        <a:lstStyle/>
        <a:p>
          <a:endParaRPr lang="es-CO"/>
        </a:p>
      </dgm:t>
    </dgm:pt>
    <dgm:pt modelId="{C3D56BA6-AF4B-4C70-9A38-BBAAAEA10D44}">
      <dgm:prSet/>
      <dgm:spPr/>
      <dgm:t>
        <a:bodyPr/>
        <a:lstStyle/>
        <a:p>
          <a:pPr rtl="0"/>
          <a:r>
            <a:rPr lang="es-ES" b="1" smtClean="0"/>
            <a:t>1.1.4 Enfermedades comunes. </a:t>
          </a:r>
          <a:endParaRPr lang="es-CO"/>
        </a:p>
      </dgm:t>
    </dgm:pt>
    <dgm:pt modelId="{4E4E155C-6E90-4AA8-9AA1-0328214338AA}" type="parTrans" cxnId="{7D6516E3-76EE-458C-9BE7-31B968765F71}">
      <dgm:prSet/>
      <dgm:spPr/>
      <dgm:t>
        <a:bodyPr/>
        <a:lstStyle/>
        <a:p>
          <a:endParaRPr lang="es-CO"/>
        </a:p>
      </dgm:t>
    </dgm:pt>
    <dgm:pt modelId="{58630521-3C3F-4770-8FDB-E46C0C58B8C1}" type="sibTrans" cxnId="{7D6516E3-76EE-458C-9BE7-31B968765F71}">
      <dgm:prSet/>
      <dgm:spPr/>
      <dgm:t>
        <a:bodyPr/>
        <a:lstStyle/>
        <a:p>
          <a:endParaRPr lang="es-CO"/>
        </a:p>
      </dgm:t>
    </dgm:pt>
    <dgm:pt modelId="{C1CCBAD2-B342-49D0-9DC9-96536390340E}" type="pres">
      <dgm:prSet presAssocID="{FCC1EE27-0A70-4833-852D-508FCFA6CE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093156B3-50A5-4026-8FC7-353641C86FF2}" type="pres">
      <dgm:prSet presAssocID="{C3FC1BD1-9BCF-4187-9C21-B5CDB1F8631B}" presName="hierRoot1" presStyleCnt="0">
        <dgm:presLayoutVars>
          <dgm:hierBranch val="init"/>
        </dgm:presLayoutVars>
      </dgm:prSet>
      <dgm:spPr/>
    </dgm:pt>
    <dgm:pt modelId="{9C269AC4-3C97-499C-B21D-E7866FE5FFF7}" type="pres">
      <dgm:prSet presAssocID="{C3FC1BD1-9BCF-4187-9C21-B5CDB1F8631B}" presName="rootComposite1" presStyleCnt="0"/>
      <dgm:spPr/>
    </dgm:pt>
    <dgm:pt modelId="{494DF439-9F66-445E-AEBE-80B20E9D247A}" type="pres">
      <dgm:prSet presAssocID="{C3FC1BD1-9BCF-4187-9C21-B5CDB1F8631B}" presName="rootText1" presStyleLbl="node0" presStyleIdx="0" presStyleCnt="1" custScaleX="90909" custScaleY="17715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02B4382-BFBE-4E67-84C1-A4A40C4AFFBD}" type="pres">
      <dgm:prSet presAssocID="{C3FC1BD1-9BCF-4187-9C21-B5CDB1F8631B}" presName="rootConnector1" presStyleLbl="node1" presStyleIdx="0" presStyleCnt="0"/>
      <dgm:spPr/>
      <dgm:t>
        <a:bodyPr/>
        <a:lstStyle/>
        <a:p>
          <a:endParaRPr lang="es-CO"/>
        </a:p>
      </dgm:t>
    </dgm:pt>
    <dgm:pt modelId="{A1647EA7-14DF-40EA-AFD3-B9F0A27268A4}" type="pres">
      <dgm:prSet presAssocID="{C3FC1BD1-9BCF-4187-9C21-B5CDB1F8631B}" presName="hierChild2" presStyleCnt="0"/>
      <dgm:spPr/>
    </dgm:pt>
    <dgm:pt modelId="{4E258116-0AED-49C8-9178-360C592106BF}" type="pres">
      <dgm:prSet presAssocID="{E6713668-3447-4C58-B2D4-481063317E2A}" presName="Name64" presStyleLbl="parChTrans1D2" presStyleIdx="0" presStyleCnt="4"/>
      <dgm:spPr/>
      <dgm:t>
        <a:bodyPr/>
        <a:lstStyle/>
        <a:p>
          <a:endParaRPr lang="es-CO"/>
        </a:p>
      </dgm:t>
    </dgm:pt>
    <dgm:pt modelId="{2E3AEC56-169F-4EED-8A08-60133539582E}" type="pres">
      <dgm:prSet presAssocID="{BD834669-36A9-4C33-9C03-B122EF010CF3}" presName="hierRoot2" presStyleCnt="0">
        <dgm:presLayoutVars>
          <dgm:hierBranch val="init"/>
        </dgm:presLayoutVars>
      </dgm:prSet>
      <dgm:spPr/>
    </dgm:pt>
    <dgm:pt modelId="{FBEE69EC-AABA-4366-B5FD-CECB1A5BA0BD}" type="pres">
      <dgm:prSet presAssocID="{BD834669-36A9-4C33-9C03-B122EF010CF3}" presName="rootComposite" presStyleCnt="0"/>
      <dgm:spPr/>
    </dgm:pt>
    <dgm:pt modelId="{1452C860-7471-46B6-9437-4F39CD6595D6}" type="pres">
      <dgm:prSet presAssocID="{BD834669-36A9-4C33-9C03-B122EF010CF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642FC28-EDF0-4763-8A2B-C0E6572C79C0}" type="pres">
      <dgm:prSet presAssocID="{BD834669-36A9-4C33-9C03-B122EF010CF3}" presName="rootConnector" presStyleLbl="node2" presStyleIdx="0" presStyleCnt="4"/>
      <dgm:spPr/>
      <dgm:t>
        <a:bodyPr/>
        <a:lstStyle/>
        <a:p>
          <a:endParaRPr lang="es-CO"/>
        </a:p>
      </dgm:t>
    </dgm:pt>
    <dgm:pt modelId="{2742AB6D-88D2-4CEA-BF7A-A5D03C2CC763}" type="pres">
      <dgm:prSet presAssocID="{BD834669-36A9-4C33-9C03-B122EF010CF3}" presName="hierChild4" presStyleCnt="0"/>
      <dgm:spPr/>
    </dgm:pt>
    <dgm:pt modelId="{BC04D0C5-21D3-4286-918C-FE0938D31DF9}" type="pres">
      <dgm:prSet presAssocID="{BD834669-36A9-4C33-9C03-B122EF010CF3}" presName="hierChild5" presStyleCnt="0"/>
      <dgm:spPr/>
    </dgm:pt>
    <dgm:pt modelId="{C864B8D2-6139-40DA-A797-2A3054918F90}" type="pres">
      <dgm:prSet presAssocID="{AA1D739E-4171-46C6-A41D-EE658FA2EDBF}" presName="Name64" presStyleLbl="parChTrans1D2" presStyleIdx="1" presStyleCnt="4"/>
      <dgm:spPr/>
      <dgm:t>
        <a:bodyPr/>
        <a:lstStyle/>
        <a:p>
          <a:endParaRPr lang="es-CO"/>
        </a:p>
      </dgm:t>
    </dgm:pt>
    <dgm:pt modelId="{546A235B-1233-41B1-B863-6343306E8AA5}" type="pres">
      <dgm:prSet presAssocID="{27BC46B6-589A-423B-A5F7-B8316C09A896}" presName="hierRoot2" presStyleCnt="0">
        <dgm:presLayoutVars>
          <dgm:hierBranch val="init"/>
        </dgm:presLayoutVars>
      </dgm:prSet>
      <dgm:spPr/>
    </dgm:pt>
    <dgm:pt modelId="{D0F5F7B3-CDE6-44E1-9AD6-90660D21C772}" type="pres">
      <dgm:prSet presAssocID="{27BC46B6-589A-423B-A5F7-B8316C09A896}" presName="rootComposite" presStyleCnt="0"/>
      <dgm:spPr/>
    </dgm:pt>
    <dgm:pt modelId="{D37B51E8-DE25-4DC6-B788-3D6C6DECA1BD}" type="pres">
      <dgm:prSet presAssocID="{27BC46B6-589A-423B-A5F7-B8316C09A89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D80CD63-DE90-4FD4-A035-776A92C9E628}" type="pres">
      <dgm:prSet presAssocID="{27BC46B6-589A-423B-A5F7-B8316C09A896}" presName="rootConnector" presStyleLbl="node2" presStyleIdx="1" presStyleCnt="4"/>
      <dgm:spPr/>
      <dgm:t>
        <a:bodyPr/>
        <a:lstStyle/>
        <a:p>
          <a:endParaRPr lang="es-CO"/>
        </a:p>
      </dgm:t>
    </dgm:pt>
    <dgm:pt modelId="{AA32AA48-88E8-420E-92F4-4E369A0DE33D}" type="pres">
      <dgm:prSet presAssocID="{27BC46B6-589A-423B-A5F7-B8316C09A896}" presName="hierChild4" presStyleCnt="0"/>
      <dgm:spPr/>
    </dgm:pt>
    <dgm:pt modelId="{978F0C81-18AD-4886-A63E-D71A9478E431}" type="pres">
      <dgm:prSet presAssocID="{27BC46B6-589A-423B-A5F7-B8316C09A896}" presName="hierChild5" presStyleCnt="0"/>
      <dgm:spPr/>
    </dgm:pt>
    <dgm:pt modelId="{683B6C4C-D7D8-4F60-9C12-A977381A1F46}" type="pres">
      <dgm:prSet presAssocID="{4FCE9472-CBD8-4AD2-B923-5B064FF4470D}" presName="Name64" presStyleLbl="parChTrans1D2" presStyleIdx="2" presStyleCnt="4"/>
      <dgm:spPr/>
      <dgm:t>
        <a:bodyPr/>
        <a:lstStyle/>
        <a:p>
          <a:endParaRPr lang="es-CO"/>
        </a:p>
      </dgm:t>
    </dgm:pt>
    <dgm:pt modelId="{E3362100-EBA9-4338-80F6-E463F310A869}" type="pres">
      <dgm:prSet presAssocID="{E803B057-BDE5-41B5-9C60-B7CAF5BEC941}" presName="hierRoot2" presStyleCnt="0">
        <dgm:presLayoutVars>
          <dgm:hierBranch val="init"/>
        </dgm:presLayoutVars>
      </dgm:prSet>
      <dgm:spPr/>
    </dgm:pt>
    <dgm:pt modelId="{5AC48FF3-6D93-4CA0-A553-A266D3704B84}" type="pres">
      <dgm:prSet presAssocID="{E803B057-BDE5-41B5-9C60-B7CAF5BEC941}" presName="rootComposite" presStyleCnt="0"/>
      <dgm:spPr/>
    </dgm:pt>
    <dgm:pt modelId="{F08C5FE9-7BA3-4858-A5B6-3C56A52CD408}" type="pres">
      <dgm:prSet presAssocID="{E803B057-BDE5-41B5-9C60-B7CAF5BEC94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5DBAD21-65F4-4EE9-B69A-A86F0B15AE30}" type="pres">
      <dgm:prSet presAssocID="{E803B057-BDE5-41B5-9C60-B7CAF5BEC941}" presName="rootConnector" presStyleLbl="node2" presStyleIdx="2" presStyleCnt="4"/>
      <dgm:spPr/>
      <dgm:t>
        <a:bodyPr/>
        <a:lstStyle/>
        <a:p>
          <a:endParaRPr lang="es-CO"/>
        </a:p>
      </dgm:t>
    </dgm:pt>
    <dgm:pt modelId="{9DB9DD8E-6D4B-4D24-9C84-D4D46BDCE8C5}" type="pres">
      <dgm:prSet presAssocID="{E803B057-BDE5-41B5-9C60-B7CAF5BEC941}" presName="hierChild4" presStyleCnt="0"/>
      <dgm:spPr/>
    </dgm:pt>
    <dgm:pt modelId="{6A2FE2FC-13E4-4241-AD87-31690A4CDEF6}" type="pres">
      <dgm:prSet presAssocID="{E803B057-BDE5-41B5-9C60-B7CAF5BEC941}" presName="hierChild5" presStyleCnt="0"/>
      <dgm:spPr/>
    </dgm:pt>
    <dgm:pt modelId="{A67ADBCA-18B1-4977-BAA3-D53C45B8AB15}" type="pres">
      <dgm:prSet presAssocID="{4E4E155C-6E90-4AA8-9AA1-0328214338AA}" presName="Name64" presStyleLbl="parChTrans1D2" presStyleIdx="3" presStyleCnt="4"/>
      <dgm:spPr/>
      <dgm:t>
        <a:bodyPr/>
        <a:lstStyle/>
        <a:p>
          <a:endParaRPr lang="es-CO"/>
        </a:p>
      </dgm:t>
    </dgm:pt>
    <dgm:pt modelId="{D7EF7BBF-4B2D-499E-91CB-D217F4F1741F}" type="pres">
      <dgm:prSet presAssocID="{C3D56BA6-AF4B-4C70-9A38-BBAAAEA10D44}" presName="hierRoot2" presStyleCnt="0">
        <dgm:presLayoutVars>
          <dgm:hierBranch val="init"/>
        </dgm:presLayoutVars>
      </dgm:prSet>
      <dgm:spPr/>
    </dgm:pt>
    <dgm:pt modelId="{AA29256C-0DA2-4476-9642-02E1391539DE}" type="pres">
      <dgm:prSet presAssocID="{C3D56BA6-AF4B-4C70-9A38-BBAAAEA10D44}" presName="rootComposite" presStyleCnt="0"/>
      <dgm:spPr/>
    </dgm:pt>
    <dgm:pt modelId="{6B3B04B0-B335-450D-A54D-0F676716D464}" type="pres">
      <dgm:prSet presAssocID="{C3D56BA6-AF4B-4C70-9A38-BBAAAEA10D4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C8BC471-BCFA-44F7-8AAB-3EAE3E44A7A8}" type="pres">
      <dgm:prSet presAssocID="{C3D56BA6-AF4B-4C70-9A38-BBAAAEA10D44}" presName="rootConnector" presStyleLbl="node2" presStyleIdx="3" presStyleCnt="4"/>
      <dgm:spPr/>
      <dgm:t>
        <a:bodyPr/>
        <a:lstStyle/>
        <a:p>
          <a:endParaRPr lang="es-CO"/>
        </a:p>
      </dgm:t>
    </dgm:pt>
    <dgm:pt modelId="{1DF347B7-1071-4EC5-9625-A1464C80F915}" type="pres">
      <dgm:prSet presAssocID="{C3D56BA6-AF4B-4C70-9A38-BBAAAEA10D44}" presName="hierChild4" presStyleCnt="0"/>
      <dgm:spPr/>
    </dgm:pt>
    <dgm:pt modelId="{E2AB705C-2ED2-4BED-8348-A22238907EEE}" type="pres">
      <dgm:prSet presAssocID="{C3D56BA6-AF4B-4C70-9A38-BBAAAEA10D44}" presName="hierChild5" presStyleCnt="0"/>
      <dgm:spPr/>
    </dgm:pt>
    <dgm:pt modelId="{DBA3D83A-A68F-405F-A9A2-CE05811BD3D4}" type="pres">
      <dgm:prSet presAssocID="{C3FC1BD1-9BCF-4187-9C21-B5CDB1F8631B}" presName="hierChild3" presStyleCnt="0"/>
      <dgm:spPr/>
    </dgm:pt>
  </dgm:ptLst>
  <dgm:cxnLst>
    <dgm:cxn modelId="{DE773B40-3839-4F65-91C3-54DCBDFC8745}" type="presOf" srcId="{27BC46B6-589A-423B-A5F7-B8316C09A896}" destId="{D37B51E8-DE25-4DC6-B788-3D6C6DECA1BD}" srcOrd="0" destOrd="0" presId="urn:microsoft.com/office/officeart/2009/3/layout/HorizontalOrganizationChart"/>
    <dgm:cxn modelId="{E35A89C8-611B-4C8C-8183-DA8EE2D61C28}" type="presOf" srcId="{C3FC1BD1-9BCF-4187-9C21-B5CDB1F8631B}" destId="{494DF439-9F66-445E-AEBE-80B20E9D247A}" srcOrd="0" destOrd="0" presId="urn:microsoft.com/office/officeart/2009/3/layout/HorizontalOrganizationChart"/>
    <dgm:cxn modelId="{8CD69638-89CB-4C6B-8C32-1EF996886C97}" srcId="{FCC1EE27-0A70-4833-852D-508FCFA6CEB9}" destId="{C3FC1BD1-9BCF-4187-9C21-B5CDB1F8631B}" srcOrd="0" destOrd="0" parTransId="{82B32093-1302-4983-A0D5-0BFFF0E89626}" sibTransId="{A4C42D46-5B98-4B1B-9247-08F9D8AB26BE}"/>
    <dgm:cxn modelId="{D9BE3BDC-F0A1-4E35-9535-1CB79354BE9A}" srcId="{C3FC1BD1-9BCF-4187-9C21-B5CDB1F8631B}" destId="{E803B057-BDE5-41B5-9C60-B7CAF5BEC941}" srcOrd="2" destOrd="0" parTransId="{4FCE9472-CBD8-4AD2-B923-5B064FF4470D}" sibTransId="{D0595B7C-9338-40A0-A7F3-A4A2E4AFEFA8}"/>
    <dgm:cxn modelId="{0C7C6CC1-0F57-4F92-A5FA-71F7316D3C34}" type="presOf" srcId="{4FCE9472-CBD8-4AD2-B923-5B064FF4470D}" destId="{683B6C4C-D7D8-4F60-9C12-A977381A1F46}" srcOrd="0" destOrd="0" presId="urn:microsoft.com/office/officeart/2009/3/layout/HorizontalOrganizationChart"/>
    <dgm:cxn modelId="{9B9DC193-38F5-4DD9-97A2-B3899168794B}" type="presOf" srcId="{BD834669-36A9-4C33-9C03-B122EF010CF3}" destId="{B642FC28-EDF0-4763-8A2B-C0E6572C79C0}" srcOrd="1" destOrd="0" presId="urn:microsoft.com/office/officeart/2009/3/layout/HorizontalOrganizationChart"/>
    <dgm:cxn modelId="{08998FC1-2E56-4A10-BEEF-CC4BC911C5CC}" srcId="{C3FC1BD1-9BCF-4187-9C21-B5CDB1F8631B}" destId="{27BC46B6-589A-423B-A5F7-B8316C09A896}" srcOrd="1" destOrd="0" parTransId="{AA1D739E-4171-46C6-A41D-EE658FA2EDBF}" sibTransId="{7B09E0EE-5092-40B8-8D6D-BA4A967941C4}"/>
    <dgm:cxn modelId="{DE32B675-162B-42BD-9011-11F7F438891B}" type="presOf" srcId="{C3FC1BD1-9BCF-4187-9C21-B5CDB1F8631B}" destId="{302B4382-BFBE-4E67-84C1-A4A40C4AFFBD}" srcOrd="1" destOrd="0" presId="urn:microsoft.com/office/officeart/2009/3/layout/HorizontalOrganizationChart"/>
    <dgm:cxn modelId="{29D97D48-4AE6-4E66-AE80-EF589AFF417E}" type="presOf" srcId="{4E4E155C-6E90-4AA8-9AA1-0328214338AA}" destId="{A67ADBCA-18B1-4977-BAA3-D53C45B8AB15}" srcOrd="0" destOrd="0" presId="urn:microsoft.com/office/officeart/2009/3/layout/HorizontalOrganizationChart"/>
    <dgm:cxn modelId="{5113032B-638F-47F4-8A2A-66A5AD94A7F4}" type="presOf" srcId="{AA1D739E-4171-46C6-A41D-EE658FA2EDBF}" destId="{C864B8D2-6139-40DA-A797-2A3054918F90}" srcOrd="0" destOrd="0" presId="urn:microsoft.com/office/officeart/2009/3/layout/HorizontalOrganizationChart"/>
    <dgm:cxn modelId="{0EFDAC4E-FC1A-4CFC-A74E-6BDCE309060A}" type="presOf" srcId="{C3D56BA6-AF4B-4C70-9A38-BBAAAEA10D44}" destId="{6B3B04B0-B335-450D-A54D-0F676716D464}" srcOrd="0" destOrd="0" presId="urn:microsoft.com/office/officeart/2009/3/layout/HorizontalOrganizationChart"/>
    <dgm:cxn modelId="{B9533273-2D87-4E82-9170-4316D357BCB7}" srcId="{C3FC1BD1-9BCF-4187-9C21-B5CDB1F8631B}" destId="{BD834669-36A9-4C33-9C03-B122EF010CF3}" srcOrd="0" destOrd="0" parTransId="{E6713668-3447-4C58-B2D4-481063317E2A}" sibTransId="{99BD4729-9186-440F-8623-E400F967C8FC}"/>
    <dgm:cxn modelId="{688FC3B1-7D10-45AC-A84B-73072EBF4F08}" type="presOf" srcId="{27BC46B6-589A-423B-A5F7-B8316C09A896}" destId="{8D80CD63-DE90-4FD4-A035-776A92C9E628}" srcOrd="1" destOrd="0" presId="urn:microsoft.com/office/officeart/2009/3/layout/HorizontalOrganizationChart"/>
    <dgm:cxn modelId="{147407E4-3CD1-443B-9DB9-8095FE4A898E}" type="presOf" srcId="{BD834669-36A9-4C33-9C03-B122EF010CF3}" destId="{1452C860-7471-46B6-9437-4F39CD6595D6}" srcOrd="0" destOrd="0" presId="urn:microsoft.com/office/officeart/2009/3/layout/HorizontalOrganizationChart"/>
    <dgm:cxn modelId="{68F15B6A-22D8-44A6-8073-5CA12310B3A7}" type="presOf" srcId="{C3D56BA6-AF4B-4C70-9A38-BBAAAEA10D44}" destId="{DC8BC471-BCFA-44F7-8AAB-3EAE3E44A7A8}" srcOrd="1" destOrd="0" presId="urn:microsoft.com/office/officeart/2009/3/layout/HorizontalOrganizationChart"/>
    <dgm:cxn modelId="{14518520-4DD4-4EB8-B25D-66E8DC52344E}" type="presOf" srcId="{E803B057-BDE5-41B5-9C60-B7CAF5BEC941}" destId="{25DBAD21-65F4-4EE9-B69A-A86F0B15AE30}" srcOrd="1" destOrd="0" presId="urn:microsoft.com/office/officeart/2009/3/layout/HorizontalOrganizationChart"/>
    <dgm:cxn modelId="{035352DF-82C7-4CD1-9CA1-2622E8587A86}" type="presOf" srcId="{FCC1EE27-0A70-4833-852D-508FCFA6CEB9}" destId="{C1CCBAD2-B342-49D0-9DC9-96536390340E}" srcOrd="0" destOrd="0" presId="urn:microsoft.com/office/officeart/2009/3/layout/HorizontalOrganizationChart"/>
    <dgm:cxn modelId="{AEF91AA9-0F61-4370-AC38-28F99488C29E}" type="presOf" srcId="{E803B057-BDE5-41B5-9C60-B7CAF5BEC941}" destId="{F08C5FE9-7BA3-4858-A5B6-3C56A52CD408}" srcOrd="0" destOrd="0" presId="urn:microsoft.com/office/officeart/2009/3/layout/HorizontalOrganizationChart"/>
    <dgm:cxn modelId="{D5F84717-4444-45DF-81E2-7D19025B42D0}" type="presOf" srcId="{E6713668-3447-4C58-B2D4-481063317E2A}" destId="{4E258116-0AED-49C8-9178-360C592106BF}" srcOrd="0" destOrd="0" presId="urn:microsoft.com/office/officeart/2009/3/layout/HorizontalOrganizationChart"/>
    <dgm:cxn modelId="{7D6516E3-76EE-458C-9BE7-31B968765F71}" srcId="{C3FC1BD1-9BCF-4187-9C21-B5CDB1F8631B}" destId="{C3D56BA6-AF4B-4C70-9A38-BBAAAEA10D44}" srcOrd="3" destOrd="0" parTransId="{4E4E155C-6E90-4AA8-9AA1-0328214338AA}" sibTransId="{58630521-3C3F-4770-8FDB-E46C0C58B8C1}"/>
    <dgm:cxn modelId="{7C49F026-2091-407D-8F47-47C38D26544C}" type="presParOf" srcId="{C1CCBAD2-B342-49D0-9DC9-96536390340E}" destId="{093156B3-50A5-4026-8FC7-353641C86FF2}" srcOrd="0" destOrd="0" presId="urn:microsoft.com/office/officeart/2009/3/layout/HorizontalOrganizationChart"/>
    <dgm:cxn modelId="{F7203BA2-0A47-404B-9D0F-151A99CF6D06}" type="presParOf" srcId="{093156B3-50A5-4026-8FC7-353641C86FF2}" destId="{9C269AC4-3C97-499C-B21D-E7866FE5FFF7}" srcOrd="0" destOrd="0" presId="urn:microsoft.com/office/officeart/2009/3/layout/HorizontalOrganizationChart"/>
    <dgm:cxn modelId="{55FB7AD6-0690-4AFC-B4AD-BDBA80F297F9}" type="presParOf" srcId="{9C269AC4-3C97-499C-B21D-E7866FE5FFF7}" destId="{494DF439-9F66-445E-AEBE-80B20E9D247A}" srcOrd="0" destOrd="0" presId="urn:microsoft.com/office/officeart/2009/3/layout/HorizontalOrganizationChart"/>
    <dgm:cxn modelId="{2673D0F6-1ACA-4C82-B55A-8A737B170351}" type="presParOf" srcId="{9C269AC4-3C97-499C-B21D-E7866FE5FFF7}" destId="{302B4382-BFBE-4E67-84C1-A4A40C4AFFBD}" srcOrd="1" destOrd="0" presId="urn:microsoft.com/office/officeart/2009/3/layout/HorizontalOrganizationChart"/>
    <dgm:cxn modelId="{B682A5BB-7EC0-4AF5-81E1-96159E2BFF71}" type="presParOf" srcId="{093156B3-50A5-4026-8FC7-353641C86FF2}" destId="{A1647EA7-14DF-40EA-AFD3-B9F0A27268A4}" srcOrd="1" destOrd="0" presId="urn:microsoft.com/office/officeart/2009/3/layout/HorizontalOrganizationChart"/>
    <dgm:cxn modelId="{F4032827-CB7E-4BF3-AEA1-F5F8A50F7759}" type="presParOf" srcId="{A1647EA7-14DF-40EA-AFD3-B9F0A27268A4}" destId="{4E258116-0AED-49C8-9178-360C592106BF}" srcOrd="0" destOrd="0" presId="urn:microsoft.com/office/officeart/2009/3/layout/HorizontalOrganizationChart"/>
    <dgm:cxn modelId="{AD107A85-D3A2-472B-80BF-F53FD68C5E9D}" type="presParOf" srcId="{A1647EA7-14DF-40EA-AFD3-B9F0A27268A4}" destId="{2E3AEC56-169F-4EED-8A08-60133539582E}" srcOrd="1" destOrd="0" presId="urn:microsoft.com/office/officeart/2009/3/layout/HorizontalOrganizationChart"/>
    <dgm:cxn modelId="{2278373A-219C-4501-94C0-DA9B8FFC1DB0}" type="presParOf" srcId="{2E3AEC56-169F-4EED-8A08-60133539582E}" destId="{FBEE69EC-AABA-4366-B5FD-CECB1A5BA0BD}" srcOrd="0" destOrd="0" presId="urn:microsoft.com/office/officeart/2009/3/layout/HorizontalOrganizationChart"/>
    <dgm:cxn modelId="{AFB57892-3064-40FB-86F5-B134A98CAFDE}" type="presParOf" srcId="{FBEE69EC-AABA-4366-B5FD-CECB1A5BA0BD}" destId="{1452C860-7471-46B6-9437-4F39CD6595D6}" srcOrd="0" destOrd="0" presId="urn:microsoft.com/office/officeart/2009/3/layout/HorizontalOrganizationChart"/>
    <dgm:cxn modelId="{EFE66BAA-026D-4150-AD0C-C7D371C32EC3}" type="presParOf" srcId="{FBEE69EC-AABA-4366-B5FD-CECB1A5BA0BD}" destId="{B642FC28-EDF0-4763-8A2B-C0E6572C79C0}" srcOrd="1" destOrd="0" presId="urn:microsoft.com/office/officeart/2009/3/layout/HorizontalOrganizationChart"/>
    <dgm:cxn modelId="{36E08ECA-F361-4224-BA20-6AB2F4A6750E}" type="presParOf" srcId="{2E3AEC56-169F-4EED-8A08-60133539582E}" destId="{2742AB6D-88D2-4CEA-BF7A-A5D03C2CC763}" srcOrd="1" destOrd="0" presId="urn:microsoft.com/office/officeart/2009/3/layout/HorizontalOrganizationChart"/>
    <dgm:cxn modelId="{3C618583-9E0B-4786-850D-6F6253163D29}" type="presParOf" srcId="{2E3AEC56-169F-4EED-8A08-60133539582E}" destId="{BC04D0C5-21D3-4286-918C-FE0938D31DF9}" srcOrd="2" destOrd="0" presId="urn:microsoft.com/office/officeart/2009/3/layout/HorizontalOrganizationChart"/>
    <dgm:cxn modelId="{A612D936-591B-491B-A0B4-DDF2B6900D8E}" type="presParOf" srcId="{A1647EA7-14DF-40EA-AFD3-B9F0A27268A4}" destId="{C864B8D2-6139-40DA-A797-2A3054918F90}" srcOrd="2" destOrd="0" presId="urn:microsoft.com/office/officeart/2009/3/layout/HorizontalOrganizationChart"/>
    <dgm:cxn modelId="{36D37928-F3BC-411B-8702-6F73B9D1D986}" type="presParOf" srcId="{A1647EA7-14DF-40EA-AFD3-B9F0A27268A4}" destId="{546A235B-1233-41B1-B863-6343306E8AA5}" srcOrd="3" destOrd="0" presId="urn:microsoft.com/office/officeart/2009/3/layout/HorizontalOrganizationChart"/>
    <dgm:cxn modelId="{1498E8DC-EB17-4C5F-B928-F8F6B9D300F2}" type="presParOf" srcId="{546A235B-1233-41B1-B863-6343306E8AA5}" destId="{D0F5F7B3-CDE6-44E1-9AD6-90660D21C772}" srcOrd="0" destOrd="0" presId="urn:microsoft.com/office/officeart/2009/3/layout/HorizontalOrganizationChart"/>
    <dgm:cxn modelId="{235A9DC1-4FCE-4B24-AA34-5260992D4668}" type="presParOf" srcId="{D0F5F7B3-CDE6-44E1-9AD6-90660D21C772}" destId="{D37B51E8-DE25-4DC6-B788-3D6C6DECA1BD}" srcOrd="0" destOrd="0" presId="urn:microsoft.com/office/officeart/2009/3/layout/HorizontalOrganizationChart"/>
    <dgm:cxn modelId="{074AFA83-20D0-413C-9DCF-0335487A1C85}" type="presParOf" srcId="{D0F5F7B3-CDE6-44E1-9AD6-90660D21C772}" destId="{8D80CD63-DE90-4FD4-A035-776A92C9E628}" srcOrd="1" destOrd="0" presId="urn:microsoft.com/office/officeart/2009/3/layout/HorizontalOrganizationChart"/>
    <dgm:cxn modelId="{AF45C9A0-CC68-49AD-965C-64C8F000D989}" type="presParOf" srcId="{546A235B-1233-41B1-B863-6343306E8AA5}" destId="{AA32AA48-88E8-420E-92F4-4E369A0DE33D}" srcOrd="1" destOrd="0" presId="urn:microsoft.com/office/officeart/2009/3/layout/HorizontalOrganizationChart"/>
    <dgm:cxn modelId="{439CBD34-F47E-45A7-912C-18EE2D212548}" type="presParOf" srcId="{546A235B-1233-41B1-B863-6343306E8AA5}" destId="{978F0C81-18AD-4886-A63E-D71A9478E431}" srcOrd="2" destOrd="0" presId="urn:microsoft.com/office/officeart/2009/3/layout/HorizontalOrganizationChart"/>
    <dgm:cxn modelId="{B70A8BBB-A576-4643-948F-0B09A80DCC45}" type="presParOf" srcId="{A1647EA7-14DF-40EA-AFD3-B9F0A27268A4}" destId="{683B6C4C-D7D8-4F60-9C12-A977381A1F46}" srcOrd="4" destOrd="0" presId="urn:microsoft.com/office/officeart/2009/3/layout/HorizontalOrganizationChart"/>
    <dgm:cxn modelId="{D7121DBF-05D3-4DEB-AE6E-AE1558D34E72}" type="presParOf" srcId="{A1647EA7-14DF-40EA-AFD3-B9F0A27268A4}" destId="{E3362100-EBA9-4338-80F6-E463F310A869}" srcOrd="5" destOrd="0" presId="urn:microsoft.com/office/officeart/2009/3/layout/HorizontalOrganizationChart"/>
    <dgm:cxn modelId="{9EB2A535-3F4C-4B88-970C-EF997075C78C}" type="presParOf" srcId="{E3362100-EBA9-4338-80F6-E463F310A869}" destId="{5AC48FF3-6D93-4CA0-A553-A266D3704B84}" srcOrd="0" destOrd="0" presId="urn:microsoft.com/office/officeart/2009/3/layout/HorizontalOrganizationChart"/>
    <dgm:cxn modelId="{65605684-F1E5-4DE2-A878-42C036C39A68}" type="presParOf" srcId="{5AC48FF3-6D93-4CA0-A553-A266D3704B84}" destId="{F08C5FE9-7BA3-4858-A5B6-3C56A52CD408}" srcOrd="0" destOrd="0" presId="urn:microsoft.com/office/officeart/2009/3/layout/HorizontalOrganizationChart"/>
    <dgm:cxn modelId="{1C5DD704-9B59-4C65-9D0E-E0830FCF09FC}" type="presParOf" srcId="{5AC48FF3-6D93-4CA0-A553-A266D3704B84}" destId="{25DBAD21-65F4-4EE9-B69A-A86F0B15AE30}" srcOrd="1" destOrd="0" presId="urn:microsoft.com/office/officeart/2009/3/layout/HorizontalOrganizationChart"/>
    <dgm:cxn modelId="{C2D9729D-6D42-4850-8E4C-980F28C0EF20}" type="presParOf" srcId="{E3362100-EBA9-4338-80F6-E463F310A869}" destId="{9DB9DD8E-6D4B-4D24-9C84-D4D46BDCE8C5}" srcOrd="1" destOrd="0" presId="urn:microsoft.com/office/officeart/2009/3/layout/HorizontalOrganizationChart"/>
    <dgm:cxn modelId="{E667E01D-DD93-43CD-9005-A500AFF3292F}" type="presParOf" srcId="{E3362100-EBA9-4338-80F6-E463F310A869}" destId="{6A2FE2FC-13E4-4241-AD87-31690A4CDEF6}" srcOrd="2" destOrd="0" presId="urn:microsoft.com/office/officeart/2009/3/layout/HorizontalOrganizationChart"/>
    <dgm:cxn modelId="{F4AA46EB-D7DB-494D-B6D5-AF5F5D2EC313}" type="presParOf" srcId="{A1647EA7-14DF-40EA-AFD3-B9F0A27268A4}" destId="{A67ADBCA-18B1-4977-BAA3-D53C45B8AB15}" srcOrd="6" destOrd="0" presId="urn:microsoft.com/office/officeart/2009/3/layout/HorizontalOrganizationChart"/>
    <dgm:cxn modelId="{0A9982F9-35E4-4463-AFE8-AD9666CAA830}" type="presParOf" srcId="{A1647EA7-14DF-40EA-AFD3-B9F0A27268A4}" destId="{D7EF7BBF-4B2D-499E-91CB-D217F4F1741F}" srcOrd="7" destOrd="0" presId="urn:microsoft.com/office/officeart/2009/3/layout/HorizontalOrganizationChart"/>
    <dgm:cxn modelId="{ED3DCF90-4C8D-43F5-A460-9FFEE1B7629B}" type="presParOf" srcId="{D7EF7BBF-4B2D-499E-91CB-D217F4F1741F}" destId="{AA29256C-0DA2-4476-9642-02E1391539DE}" srcOrd="0" destOrd="0" presId="urn:microsoft.com/office/officeart/2009/3/layout/HorizontalOrganizationChart"/>
    <dgm:cxn modelId="{AB6EDFA1-6CB3-4D2E-BAB3-D38DC5D6AFA7}" type="presParOf" srcId="{AA29256C-0DA2-4476-9642-02E1391539DE}" destId="{6B3B04B0-B335-450D-A54D-0F676716D464}" srcOrd="0" destOrd="0" presId="urn:microsoft.com/office/officeart/2009/3/layout/HorizontalOrganizationChart"/>
    <dgm:cxn modelId="{C51A87B4-BBF8-4DC3-8E95-36F227D8669D}" type="presParOf" srcId="{AA29256C-0DA2-4476-9642-02E1391539DE}" destId="{DC8BC471-BCFA-44F7-8AAB-3EAE3E44A7A8}" srcOrd="1" destOrd="0" presId="urn:microsoft.com/office/officeart/2009/3/layout/HorizontalOrganizationChart"/>
    <dgm:cxn modelId="{CF44AA88-9B30-4D3B-B9F2-E54539F4DA79}" type="presParOf" srcId="{D7EF7BBF-4B2D-499E-91CB-D217F4F1741F}" destId="{1DF347B7-1071-4EC5-9625-A1464C80F915}" srcOrd="1" destOrd="0" presId="urn:microsoft.com/office/officeart/2009/3/layout/HorizontalOrganizationChart"/>
    <dgm:cxn modelId="{2CA0D757-AEFB-40AD-846B-6B56DFE95865}" type="presParOf" srcId="{D7EF7BBF-4B2D-499E-91CB-D217F4F1741F}" destId="{E2AB705C-2ED2-4BED-8348-A22238907EEE}" srcOrd="2" destOrd="0" presId="urn:microsoft.com/office/officeart/2009/3/layout/HorizontalOrganizationChart"/>
    <dgm:cxn modelId="{C6B8EFF7-90D2-4249-9815-E2F3C00EA9CD}" type="presParOf" srcId="{093156B3-50A5-4026-8FC7-353641C86FF2}" destId="{DBA3D83A-A68F-405F-A9A2-CE05811BD3D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40AA41-5199-4D88-BFAB-5280F12307B8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19E35C3A-A77B-4A0E-8B6F-2C06FAE9432C}">
      <dgm:prSet/>
      <dgm:spPr/>
      <dgm:t>
        <a:bodyPr/>
        <a:lstStyle/>
        <a:p>
          <a:pPr rtl="0"/>
          <a:r>
            <a:rPr lang="es-ES" smtClean="0"/>
            <a:t>Enfermedades laborales no incluidas en la tabla</a:t>
          </a:r>
          <a:endParaRPr lang="es-CO"/>
        </a:p>
      </dgm:t>
    </dgm:pt>
    <dgm:pt modelId="{5E5731BC-A95A-407E-A789-630A47CD4C3B}" type="parTrans" cxnId="{B4E656EB-F99D-4388-87ED-45CC5784F967}">
      <dgm:prSet/>
      <dgm:spPr/>
      <dgm:t>
        <a:bodyPr/>
        <a:lstStyle/>
        <a:p>
          <a:endParaRPr lang="es-CO"/>
        </a:p>
      </dgm:t>
    </dgm:pt>
    <dgm:pt modelId="{FF4E9529-BD9A-48A8-A54D-FE2C3B274952}" type="sibTrans" cxnId="{B4E656EB-F99D-4388-87ED-45CC5784F967}">
      <dgm:prSet/>
      <dgm:spPr/>
      <dgm:t>
        <a:bodyPr/>
        <a:lstStyle/>
        <a:p>
          <a:endParaRPr lang="es-CO"/>
        </a:p>
      </dgm:t>
    </dgm:pt>
    <dgm:pt modelId="{F148ACA7-57FB-4793-BDCC-75B972483BDA}">
      <dgm:prSet/>
      <dgm:spPr/>
      <dgm:t>
        <a:bodyPr/>
        <a:lstStyle/>
        <a:p>
          <a:pPr rtl="0"/>
          <a:r>
            <a:rPr lang="es-ES" smtClean="0"/>
            <a:t>En este tipo de enfermedades la causalidad no se presume, </a:t>
          </a:r>
          <a:endParaRPr lang="es-CO"/>
        </a:p>
      </dgm:t>
    </dgm:pt>
    <dgm:pt modelId="{78A26833-2634-4716-AA3C-D5306F57A970}" type="parTrans" cxnId="{AD9316D9-EEA2-4FA3-99B9-6C6C11B3FFB1}">
      <dgm:prSet/>
      <dgm:spPr/>
      <dgm:t>
        <a:bodyPr/>
        <a:lstStyle/>
        <a:p>
          <a:endParaRPr lang="es-CO"/>
        </a:p>
      </dgm:t>
    </dgm:pt>
    <dgm:pt modelId="{3F95B129-7A70-488E-99BB-22012A500EB8}" type="sibTrans" cxnId="{AD9316D9-EEA2-4FA3-99B9-6C6C11B3FFB1}">
      <dgm:prSet/>
      <dgm:spPr/>
      <dgm:t>
        <a:bodyPr/>
        <a:lstStyle/>
        <a:p>
          <a:endParaRPr lang="es-CO"/>
        </a:p>
      </dgm:t>
    </dgm:pt>
    <dgm:pt modelId="{A62397D2-1BF3-4FF7-A35C-6F6EBA3AD4AF}">
      <dgm:prSet/>
      <dgm:spPr/>
      <dgm:t>
        <a:bodyPr/>
        <a:lstStyle/>
        <a:p>
          <a:pPr rtl="0"/>
          <a:r>
            <a:rPr lang="es-ES" smtClean="0"/>
            <a:t>es decir que es necesario probarla con base en estudios que demuestren que el factor de riesgo ocupacional causa la enfermedad. </a:t>
          </a:r>
          <a:endParaRPr lang="es-CO"/>
        </a:p>
      </dgm:t>
    </dgm:pt>
    <dgm:pt modelId="{24C733E6-1054-4549-BCBF-0211063FA0A5}" type="parTrans" cxnId="{320A1B47-9936-4BC2-8D72-794594C28AF1}">
      <dgm:prSet/>
      <dgm:spPr/>
      <dgm:t>
        <a:bodyPr/>
        <a:lstStyle/>
        <a:p>
          <a:endParaRPr lang="es-CO"/>
        </a:p>
      </dgm:t>
    </dgm:pt>
    <dgm:pt modelId="{749E6BA0-BA2D-40B2-9650-9E0D497562F0}" type="sibTrans" cxnId="{320A1B47-9936-4BC2-8D72-794594C28AF1}">
      <dgm:prSet/>
      <dgm:spPr/>
      <dgm:t>
        <a:bodyPr/>
        <a:lstStyle/>
        <a:p>
          <a:endParaRPr lang="es-CO"/>
        </a:p>
      </dgm:t>
    </dgm:pt>
    <dgm:pt modelId="{6085557E-0287-4DF3-9ABF-090CD8D261C2}">
      <dgm:prSet/>
      <dgm:spPr/>
      <dgm:t>
        <a:bodyPr/>
        <a:lstStyle/>
        <a:p>
          <a:pPr rtl="0"/>
          <a:r>
            <a:rPr lang="es-ES" smtClean="0"/>
            <a:t>Por tanto, es necesario demostrar la existencia de la enfermedad, la exposición en el trabajo al factor de riesgo ocupacional y finalmente el nexo causal </a:t>
          </a:r>
          <a:endParaRPr lang="es-CO"/>
        </a:p>
      </dgm:t>
    </dgm:pt>
    <dgm:pt modelId="{ED16054F-CEAF-450E-8F40-41C0186A8A79}" type="parTrans" cxnId="{5086CB68-DBAA-410A-AF9B-81B4F087642C}">
      <dgm:prSet/>
      <dgm:spPr/>
      <dgm:t>
        <a:bodyPr/>
        <a:lstStyle/>
        <a:p>
          <a:endParaRPr lang="es-CO"/>
        </a:p>
      </dgm:t>
    </dgm:pt>
    <dgm:pt modelId="{36359276-F1A1-4AD5-A97A-3340A3B0A028}" type="sibTrans" cxnId="{5086CB68-DBAA-410A-AF9B-81B4F087642C}">
      <dgm:prSet/>
      <dgm:spPr/>
      <dgm:t>
        <a:bodyPr/>
        <a:lstStyle/>
        <a:p>
          <a:endParaRPr lang="es-CO"/>
        </a:p>
      </dgm:t>
    </dgm:pt>
    <dgm:pt modelId="{F9C29A58-EF2B-4104-9FCA-55CD8FBCED95}" type="pres">
      <dgm:prSet presAssocID="{0B40AA41-5199-4D88-BFAB-5280F12307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FA8EA59B-381F-4C24-A570-F0F40BE709F0}" type="pres">
      <dgm:prSet presAssocID="{19E35C3A-A77B-4A0E-8B6F-2C06FAE9432C}" presName="hierRoot1" presStyleCnt="0">
        <dgm:presLayoutVars>
          <dgm:hierBranch val="init"/>
        </dgm:presLayoutVars>
      </dgm:prSet>
      <dgm:spPr/>
    </dgm:pt>
    <dgm:pt modelId="{E6E56EB3-7E13-452E-B682-CC05B8B3D170}" type="pres">
      <dgm:prSet presAssocID="{19E35C3A-A77B-4A0E-8B6F-2C06FAE9432C}" presName="rootComposite1" presStyleCnt="0"/>
      <dgm:spPr/>
    </dgm:pt>
    <dgm:pt modelId="{E9307F5D-AB83-458E-B346-E84157DD9837}" type="pres">
      <dgm:prSet presAssocID="{19E35C3A-A77B-4A0E-8B6F-2C06FAE9432C}" presName="rootText1" presStyleLbl="node0" presStyleIdx="0" presStyleCnt="1" custScaleX="342046" custScaleY="6209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7B15A25-839E-4A9A-A6D2-EDE9E92EA5E4}" type="pres">
      <dgm:prSet presAssocID="{19E35C3A-A77B-4A0E-8B6F-2C06FAE9432C}" presName="rootConnector1" presStyleLbl="node1" presStyleIdx="0" presStyleCnt="0"/>
      <dgm:spPr/>
      <dgm:t>
        <a:bodyPr/>
        <a:lstStyle/>
        <a:p>
          <a:endParaRPr lang="es-CO"/>
        </a:p>
      </dgm:t>
    </dgm:pt>
    <dgm:pt modelId="{BAD17B10-FDFE-4379-8367-5F60E70E95E8}" type="pres">
      <dgm:prSet presAssocID="{19E35C3A-A77B-4A0E-8B6F-2C06FAE9432C}" presName="hierChild2" presStyleCnt="0"/>
      <dgm:spPr/>
    </dgm:pt>
    <dgm:pt modelId="{A145AB5F-B3E5-46BE-A642-3EE0BEEF0B0B}" type="pres">
      <dgm:prSet presAssocID="{78A26833-2634-4716-AA3C-D5306F57A970}" presName="Name37" presStyleLbl="parChTrans1D2" presStyleIdx="0" presStyleCnt="3"/>
      <dgm:spPr/>
      <dgm:t>
        <a:bodyPr/>
        <a:lstStyle/>
        <a:p>
          <a:endParaRPr lang="es-CO"/>
        </a:p>
      </dgm:t>
    </dgm:pt>
    <dgm:pt modelId="{DE757B33-C025-4528-809F-9E8D2040A872}" type="pres">
      <dgm:prSet presAssocID="{F148ACA7-57FB-4793-BDCC-75B972483BDA}" presName="hierRoot2" presStyleCnt="0">
        <dgm:presLayoutVars>
          <dgm:hierBranch val="init"/>
        </dgm:presLayoutVars>
      </dgm:prSet>
      <dgm:spPr/>
    </dgm:pt>
    <dgm:pt modelId="{E49D824A-BC09-4C67-B6B5-AFACA0046264}" type="pres">
      <dgm:prSet presAssocID="{F148ACA7-57FB-4793-BDCC-75B972483BDA}" presName="rootComposite" presStyleCnt="0"/>
      <dgm:spPr/>
    </dgm:pt>
    <dgm:pt modelId="{F4BD898C-2FE9-4F27-87E0-EFA6CB7C6681}" type="pres">
      <dgm:prSet presAssocID="{F148ACA7-57FB-4793-BDCC-75B972483BDA}" presName="rootText" presStyleLbl="node2" presStyleIdx="0" presStyleCnt="3" custScaleY="21435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77E68A3-C8EA-4BE5-8380-FF954B5D44E6}" type="pres">
      <dgm:prSet presAssocID="{F148ACA7-57FB-4793-BDCC-75B972483BDA}" presName="rootConnector" presStyleLbl="node2" presStyleIdx="0" presStyleCnt="3"/>
      <dgm:spPr/>
      <dgm:t>
        <a:bodyPr/>
        <a:lstStyle/>
        <a:p>
          <a:endParaRPr lang="es-CO"/>
        </a:p>
      </dgm:t>
    </dgm:pt>
    <dgm:pt modelId="{423EAB72-E988-4BB6-98A5-135D092E0C47}" type="pres">
      <dgm:prSet presAssocID="{F148ACA7-57FB-4793-BDCC-75B972483BDA}" presName="hierChild4" presStyleCnt="0"/>
      <dgm:spPr/>
    </dgm:pt>
    <dgm:pt modelId="{F321029B-B10C-402E-BE8B-201F6C8BB352}" type="pres">
      <dgm:prSet presAssocID="{F148ACA7-57FB-4793-BDCC-75B972483BDA}" presName="hierChild5" presStyleCnt="0"/>
      <dgm:spPr/>
    </dgm:pt>
    <dgm:pt modelId="{B1F668F2-0ECE-461B-A73E-0078F17CDDDD}" type="pres">
      <dgm:prSet presAssocID="{24C733E6-1054-4549-BCBF-0211063FA0A5}" presName="Name37" presStyleLbl="parChTrans1D2" presStyleIdx="1" presStyleCnt="3"/>
      <dgm:spPr/>
      <dgm:t>
        <a:bodyPr/>
        <a:lstStyle/>
        <a:p>
          <a:endParaRPr lang="es-CO"/>
        </a:p>
      </dgm:t>
    </dgm:pt>
    <dgm:pt modelId="{82E9B1F3-EC8F-4DCD-BD48-3DD64DD4308D}" type="pres">
      <dgm:prSet presAssocID="{A62397D2-1BF3-4FF7-A35C-6F6EBA3AD4AF}" presName="hierRoot2" presStyleCnt="0">
        <dgm:presLayoutVars>
          <dgm:hierBranch val="init"/>
        </dgm:presLayoutVars>
      </dgm:prSet>
      <dgm:spPr/>
    </dgm:pt>
    <dgm:pt modelId="{EF20C8A2-1F4E-4C53-97AD-B3C2CD1FEBEA}" type="pres">
      <dgm:prSet presAssocID="{A62397D2-1BF3-4FF7-A35C-6F6EBA3AD4AF}" presName="rootComposite" presStyleCnt="0"/>
      <dgm:spPr/>
    </dgm:pt>
    <dgm:pt modelId="{047AEE81-00B4-4D3A-A104-12FACDCEB505}" type="pres">
      <dgm:prSet presAssocID="{A62397D2-1BF3-4FF7-A35C-6F6EBA3AD4AF}" presName="rootText" presStyleLbl="node2" presStyleIdx="1" presStyleCnt="3" custScaleY="21435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69EFCB2-80EB-4E2C-9FDF-2DC361A48368}" type="pres">
      <dgm:prSet presAssocID="{A62397D2-1BF3-4FF7-A35C-6F6EBA3AD4AF}" presName="rootConnector" presStyleLbl="node2" presStyleIdx="1" presStyleCnt="3"/>
      <dgm:spPr/>
      <dgm:t>
        <a:bodyPr/>
        <a:lstStyle/>
        <a:p>
          <a:endParaRPr lang="es-CO"/>
        </a:p>
      </dgm:t>
    </dgm:pt>
    <dgm:pt modelId="{D7AB93BA-3730-4B70-B9F4-3358D30D66E8}" type="pres">
      <dgm:prSet presAssocID="{A62397D2-1BF3-4FF7-A35C-6F6EBA3AD4AF}" presName="hierChild4" presStyleCnt="0"/>
      <dgm:spPr/>
    </dgm:pt>
    <dgm:pt modelId="{4826E54E-D301-48A4-AD41-27AEC5C7CBAF}" type="pres">
      <dgm:prSet presAssocID="{A62397D2-1BF3-4FF7-A35C-6F6EBA3AD4AF}" presName="hierChild5" presStyleCnt="0"/>
      <dgm:spPr/>
    </dgm:pt>
    <dgm:pt modelId="{6E72F870-518B-4016-9D4E-829E3FAE9C7A}" type="pres">
      <dgm:prSet presAssocID="{ED16054F-CEAF-450E-8F40-41C0186A8A79}" presName="Name37" presStyleLbl="parChTrans1D2" presStyleIdx="2" presStyleCnt="3"/>
      <dgm:spPr/>
      <dgm:t>
        <a:bodyPr/>
        <a:lstStyle/>
        <a:p>
          <a:endParaRPr lang="es-CO"/>
        </a:p>
      </dgm:t>
    </dgm:pt>
    <dgm:pt modelId="{432797A4-4B83-4649-AFFC-ED0CABA6CD69}" type="pres">
      <dgm:prSet presAssocID="{6085557E-0287-4DF3-9ABF-090CD8D261C2}" presName="hierRoot2" presStyleCnt="0">
        <dgm:presLayoutVars>
          <dgm:hierBranch val="init"/>
        </dgm:presLayoutVars>
      </dgm:prSet>
      <dgm:spPr/>
    </dgm:pt>
    <dgm:pt modelId="{9D48FACC-D49F-4E86-BA5E-CFEB032C3FA5}" type="pres">
      <dgm:prSet presAssocID="{6085557E-0287-4DF3-9ABF-090CD8D261C2}" presName="rootComposite" presStyleCnt="0"/>
      <dgm:spPr/>
    </dgm:pt>
    <dgm:pt modelId="{BB9EB635-FD52-44D2-839D-3F6A42D2D9A8}" type="pres">
      <dgm:prSet presAssocID="{6085557E-0287-4DF3-9ABF-090CD8D261C2}" presName="rootText" presStyleLbl="node2" presStyleIdx="2" presStyleCnt="3" custScaleY="21435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78A099C-072B-4BA2-813F-FCB9CADD9B3E}" type="pres">
      <dgm:prSet presAssocID="{6085557E-0287-4DF3-9ABF-090CD8D261C2}" presName="rootConnector" presStyleLbl="node2" presStyleIdx="2" presStyleCnt="3"/>
      <dgm:spPr/>
      <dgm:t>
        <a:bodyPr/>
        <a:lstStyle/>
        <a:p>
          <a:endParaRPr lang="es-CO"/>
        </a:p>
      </dgm:t>
    </dgm:pt>
    <dgm:pt modelId="{926ED477-0359-4DC2-A3D8-436E19E5647B}" type="pres">
      <dgm:prSet presAssocID="{6085557E-0287-4DF3-9ABF-090CD8D261C2}" presName="hierChild4" presStyleCnt="0"/>
      <dgm:spPr/>
    </dgm:pt>
    <dgm:pt modelId="{3902AC31-B0F7-4BFE-8CCD-82D1F1AEE587}" type="pres">
      <dgm:prSet presAssocID="{6085557E-0287-4DF3-9ABF-090CD8D261C2}" presName="hierChild5" presStyleCnt="0"/>
      <dgm:spPr/>
    </dgm:pt>
    <dgm:pt modelId="{59B5B68F-CF04-4DD6-9316-896BEB5265F0}" type="pres">
      <dgm:prSet presAssocID="{19E35C3A-A77B-4A0E-8B6F-2C06FAE9432C}" presName="hierChild3" presStyleCnt="0"/>
      <dgm:spPr/>
    </dgm:pt>
  </dgm:ptLst>
  <dgm:cxnLst>
    <dgm:cxn modelId="{F00B1583-07CF-4EF7-8027-65F4455C7FD8}" type="presOf" srcId="{24C733E6-1054-4549-BCBF-0211063FA0A5}" destId="{B1F668F2-0ECE-461B-A73E-0078F17CDDDD}" srcOrd="0" destOrd="0" presId="urn:microsoft.com/office/officeart/2005/8/layout/orgChart1"/>
    <dgm:cxn modelId="{D8D2543F-38D1-4E36-B8F3-D4AF39B8DC35}" type="presOf" srcId="{78A26833-2634-4716-AA3C-D5306F57A970}" destId="{A145AB5F-B3E5-46BE-A642-3EE0BEEF0B0B}" srcOrd="0" destOrd="0" presId="urn:microsoft.com/office/officeart/2005/8/layout/orgChart1"/>
    <dgm:cxn modelId="{1524AE06-CCC0-48A1-8146-66E80EF7804A}" type="presOf" srcId="{0B40AA41-5199-4D88-BFAB-5280F12307B8}" destId="{F9C29A58-EF2B-4104-9FCA-55CD8FBCED95}" srcOrd="0" destOrd="0" presId="urn:microsoft.com/office/officeart/2005/8/layout/orgChart1"/>
    <dgm:cxn modelId="{B4E656EB-F99D-4388-87ED-45CC5784F967}" srcId="{0B40AA41-5199-4D88-BFAB-5280F12307B8}" destId="{19E35C3A-A77B-4A0E-8B6F-2C06FAE9432C}" srcOrd="0" destOrd="0" parTransId="{5E5731BC-A95A-407E-A789-630A47CD4C3B}" sibTransId="{FF4E9529-BD9A-48A8-A54D-FE2C3B274952}"/>
    <dgm:cxn modelId="{AA6F2172-E960-4F90-B3F1-320522F791C8}" type="presOf" srcId="{6085557E-0287-4DF3-9ABF-090CD8D261C2}" destId="{BB9EB635-FD52-44D2-839D-3F6A42D2D9A8}" srcOrd="0" destOrd="0" presId="urn:microsoft.com/office/officeart/2005/8/layout/orgChart1"/>
    <dgm:cxn modelId="{E85BE93B-5DBC-4A55-8731-801AF604864A}" type="presOf" srcId="{19E35C3A-A77B-4A0E-8B6F-2C06FAE9432C}" destId="{E9307F5D-AB83-458E-B346-E84157DD9837}" srcOrd="0" destOrd="0" presId="urn:microsoft.com/office/officeart/2005/8/layout/orgChart1"/>
    <dgm:cxn modelId="{5086CB68-DBAA-410A-AF9B-81B4F087642C}" srcId="{19E35C3A-A77B-4A0E-8B6F-2C06FAE9432C}" destId="{6085557E-0287-4DF3-9ABF-090CD8D261C2}" srcOrd="2" destOrd="0" parTransId="{ED16054F-CEAF-450E-8F40-41C0186A8A79}" sibTransId="{36359276-F1A1-4AD5-A97A-3340A3B0A028}"/>
    <dgm:cxn modelId="{15FEA6DB-72D4-41E8-91A2-A8F8A656A124}" type="presOf" srcId="{6085557E-0287-4DF3-9ABF-090CD8D261C2}" destId="{F78A099C-072B-4BA2-813F-FCB9CADD9B3E}" srcOrd="1" destOrd="0" presId="urn:microsoft.com/office/officeart/2005/8/layout/orgChart1"/>
    <dgm:cxn modelId="{1E4C72C3-3EFC-41EF-B323-6BC27BC34B0D}" type="presOf" srcId="{F148ACA7-57FB-4793-BDCC-75B972483BDA}" destId="{177E68A3-C8EA-4BE5-8380-FF954B5D44E6}" srcOrd="1" destOrd="0" presId="urn:microsoft.com/office/officeart/2005/8/layout/orgChart1"/>
    <dgm:cxn modelId="{061B8239-C2C6-4288-A6F5-F3A1BD30AC39}" type="presOf" srcId="{F148ACA7-57FB-4793-BDCC-75B972483BDA}" destId="{F4BD898C-2FE9-4F27-87E0-EFA6CB7C6681}" srcOrd="0" destOrd="0" presId="urn:microsoft.com/office/officeart/2005/8/layout/orgChart1"/>
    <dgm:cxn modelId="{DC78F211-DFA3-48B8-ABB3-F39A9521FEB1}" type="presOf" srcId="{A62397D2-1BF3-4FF7-A35C-6F6EBA3AD4AF}" destId="{047AEE81-00B4-4D3A-A104-12FACDCEB505}" srcOrd="0" destOrd="0" presId="urn:microsoft.com/office/officeart/2005/8/layout/orgChart1"/>
    <dgm:cxn modelId="{320A1B47-9936-4BC2-8D72-794594C28AF1}" srcId="{19E35C3A-A77B-4A0E-8B6F-2C06FAE9432C}" destId="{A62397D2-1BF3-4FF7-A35C-6F6EBA3AD4AF}" srcOrd="1" destOrd="0" parTransId="{24C733E6-1054-4549-BCBF-0211063FA0A5}" sibTransId="{749E6BA0-BA2D-40B2-9650-9E0D497562F0}"/>
    <dgm:cxn modelId="{7E74AD49-168D-4B20-9FD2-C4E0400342C0}" type="presOf" srcId="{A62397D2-1BF3-4FF7-A35C-6F6EBA3AD4AF}" destId="{469EFCB2-80EB-4E2C-9FDF-2DC361A48368}" srcOrd="1" destOrd="0" presId="urn:microsoft.com/office/officeart/2005/8/layout/orgChart1"/>
    <dgm:cxn modelId="{9732FB59-D9FD-4A6D-8466-85FD9587F1A5}" type="presOf" srcId="{19E35C3A-A77B-4A0E-8B6F-2C06FAE9432C}" destId="{47B15A25-839E-4A9A-A6D2-EDE9E92EA5E4}" srcOrd="1" destOrd="0" presId="urn:microsoft.com/office/officeart/2005/8/layout/orgChart1"/>
    <dgm:cxn modelId="{86121CFF-EB62-4E85-91AB-4F157A9D99B0}" type="presOf" srcId="{ED16054F-CEAF-450E-8F40-41C0186A8A79}" destId="{6E72F870-518B-4016-9D4E-829E3FAE9C7A}" srcOrd="0" destOrd="0" presId="urn:microsoft.com/office/officeart/2005/8/layout/orgChart1"/>
    <dgm:cxn modelId="{AD9316D9-EEA2-4FA3-99B9-6C6C11B3FFB1}" srcId="{19E35C3A-A77B-4A0E-8B6F-2C06FAE9432C}" destId="{F148ACA7-57FB-4793-BDCC-75B972483BDA}" srcOrd="0" destOrd="0" parTransId="{78A26833-2634-4716-AA3C-D5306F57A970}" sibTransId="{3F95B129-7A70-488E-99BB-22012A500EB8}"/>
    <dgm:cxn modelId="{E7B3DDBB-3C65-48C3-A099-A43B24E0FB32}" type="presParOf" srcId="{F9C29A58-EF2B-4104-9FCA-55CD8FBCED95}" destId="{FA8EA59B-381F-4C24-A570-F0F40BE709F0}" srcOrd="0" destOrd="0" presId="urn:microsoft.com/office/officeart/2005/8/layout/orgChart1"/>
    <dgm:cxn modelId="{2EC490DC-F3B5-48B4-8301-3B8CA3A85B7A}" type="presParOf" srcId="{FA8EA59B-381F-4C24-A570-F0F40BE709F0}" destId="{E6E56EB3-7E13-452E-B682-CC05B8B3D170}" srcOrd="0" destOrd="0" presId="urn:microsoft.com/office/officeart/2005/8/layout/orgChart1"/>
    <dgm:cxn modelId="{6201ECBB-4182-4D02-BEE6-5AB7931D4575}" type="presParOf" srcId="{E6E56EB3-7E13-452E-B682-CC05B8B3D170}" destId="{E9307F5D-AB83-458E-B346-E84157DD9837}" srcOrd="0" destOrd="0" presId="urn:microsoft.com/office/officeart/2005/8/layout/orgChart1"/>
    <dgm:cxn modelId="{E0CECEA5-534D-49FD-BE96-7A195C8E1D14}" type="presParOf" srcId="{E6E56EB3-7E13-452E-B682-CC05B8B3D170}" destId="{47B15A25-839E-4A9A-A6D2-EDE9E92EA5E4}" srcOrd="1" destOrd="0" presId="urn:microsoft.com/office/officeart/2005/8/layout/orgChart1"/>
    <dgm:cxn modelId="{A24AD165-4CF7-48E3-8727-8F21F8A5898E}" type="presParOf" srcId="{FA8EA59B-381F-4C24-A570-F0F40BE709F0}" destId="{BAD17B10-FDFE-4379-8367-5F60E70E95E8}" srcOrd="1" destOrd="0" presId="urn:microsoft.com/office/officeart/2005/8/layout/orgChart1"/>
    <dgm:cxn modelId="{4DA300C4-774C-4008-B0CA-A8B7A3437F05}" type="presParOf" srcId="{BAD17B10-FDFE-4379-8367-5F60E70E95E8}" destId="{A145AB5F-B3E5-46BE-A642-3EE0BEEF0B0B}" srcOrd="0" destOrd="0" presId="urn:microsoft.com/office/officeart/2005/8/layout/orgChart1"/>
    <dgm:cxn modelId="{43EA7CD4-675A-46C0-B71D-51858FC30795}" type="presParOf" srcId="{BAD17B10-FDFE-4379-8367-5F60E70E95E8}" destId="{DE757B33-C025-4528-809F-9E8D2040A872}" srcOrd="1" destOrd="0" presId="urn:microsoft.com/office/officeart/2005/8/layout/orgChart1"/>
    <dgm:cxn modelId="{46DEFDB1-832A-4739-9164-BA22B0D514C6}" type="presParOf" srcId="{DE757B33-C025-4528-809F-9E8D2040A872}" destId="{E49D824A-BC09-4C67-B6B5-AFACA0046264}" srcOrd="0" destOrd="0" presId="urn:microsoft.com/office/officeart/2005/8/layout/orgChart1"/>
    <dgm:cxn modelId="{8A557B05-71F8-4FB0-B29D-8459217B9869}" type="presParOf" srcId="{E49D824A-BC09-4C67-B6B5-AFACA0046264}" destId="{F4BD898C-2FE9-4F27-87E0-EFA6CB7C6681}" srcOrd="0" destOrd="0" presId="urn:microsoft.com/office/officeart/2005/8/layout/orgChart1"/>
    <dgm:cxn modelId="{5F5E302B-DE7B-4CDE-8384-2E77D63D3AB9}" type="presParOf" srcId="{E49D824A-BC09-4C67-B6B5-AFACA0046264}" destId="{177E68A3-C8EA-4BE5-8380-FF954B5D44E6}" srcOrd="1" destOrd="0" presId="urn:microsoft.com/office/officeart/2005/8/layout/orgChart1"/>
    <dgm:cxn modelId="{719FB907-F195-40D1-8F2D-22C4A5CC5B0A}" type="presParOf" srcId="{DE757B33-C025-4528-809F-9E8D2040A872}" destId="{423EAB72-E988-4BB6-98A5-135D092E0C47}" srcOrd="1" destOrd="0" presId="urn:microsoft.com/office/officeart/2005/8/layout/orgChart1"/>
    <dgm:cxn modelId="{743D512A-6556-4D83-82BA-0CEC834A9E0B}" type="presParOf" srcId="{DE757B33-C025-4528-809F-9E8D2040A872}" destId="{F321029B-B10C-402E-BE8B-201F6C8BB352}" srcOrd="2" destOrd="0" presId="urn:microsoft.com/office/officeart/2005/8/layout/orgChart1"/>
    <dgm:cxn modelId="{160B1196-A9B0-4979-9A18-D46D33AA63A0}" type="presParOf" srcId="{BAD17B10-FDFE-4379-8367-5F60E70E95E8}" destId="{B1F668F2-0ECE-461B-A73E-0078F17CDDDD}" srcOrd="2" destOrd="0" presId="urn:microsoft.com/office/officeart/2005/8/layout/orgChart1"/>
    <dgm:cxn modelId="{90B1E68E-3CA4-4438-A11C-A8D8A24BA384}" type="presParOf" srcId="{BAD17B10-FDFE-4379-8367-5F60E70E95E8}" destId="{82E9B1F3-EC8F-4DCD-BD48-3DD64DD4308D}" srcOrd="3" destOrd="0" presId="urn:microsoft.com/office/officeart/2005/8/layout/orgChart1"/>
    <dgm:cxn modelId="{B0B7A6CA-2022-4679-AF8A-7FA3A51DA21F}" type="presParOf" srcId="{82E9B1F3-EC8F-4DCD-BD48-3DD64DD4308D}" destId="{EF20C8A2-1F4E-4C53-97AD-B3C2CD1FEBEA}" srcOrd="0" destOrd="0" presId="urn:microsoft.com/office/officeart/2005/8/layout/orgChart1"/>
    <dgm:cxn modelId="{91D14254-8E9A-421D-A317-B93A721D9E54}" type="presParOf" srcId="{EF20C8A2-1F4E-4C53-97AD-B3C2CD1FEBEA}" destId="{047AEE81-00B4-4D3A-A104-12FACDCEB505}" srcOrd="0" destOrd="0" presId="urn:microsoft.com/office/officeart/2005/8/layout/orgChart1"/>
    <dgm:cxn modelId="{D8E196F5-2F97-4775-8A0B-6905F76ED15B}" type="presParOf" srcId="{EF20C8A2-1F4E-4C53-97AD-B3C2CD1FEBEA}" destId="{469EFCB2-80EB-4E2C-9FDF-2DC361A48368}" srcOrd="1" destOrd="0" presId="urn:microsoft.com/office/officeart/2005/8/layout/orgChart1"/>
    <dgm:cxn modelId="{8E653EF7-0A8A-4582-AEE2-200F09B1100B}" type="presParOf" srcId="{82E9B1F3-EC8F-4DCD-BD48-3DD64DD4308D}" destId="{D7AB93BA-3730-4B70-B9F4-3358D30D66E8}" srcOrd="1" destOrd="0" presId="urn:microsoft.com/office/officeart/2005/8/layout/orgChart1"/>
    <dgm:cxn modelId="{316F66D4-0E55-4AE4-8706-D5A11F6BF1EF}" type="presParOf" srcId="{82E9B1F3-EC8F-4DCD-BD48-3DD64DD4308D}" destId="{4826E54E-D301-48A4-AD41-27AEC5C7CBAF}" srcOrd="2" destOrd="0" presId="urn:microsoft.com/office/officeart/2005/8/layout/orgChart1"/>
    <dgm:cxn modelId="{96AE36B1-6089-48A9-ADE3-66A096C1FBA1}" type="presParOf" srcId="{BAD17B10-FDFE-4379-8367-5F60E70E95E8}" destId="{6E72F870-518B-4016-9D4E-829E3FAE9C7A}" srcOrd="4" destOrd="0" presId="urn:microsoft.com/office/officeart/2005/8/layout/orgChart1"/>
    <dgm:cxn modelId="{41624956-E313-4B80-954A-36E554D9C948}" type="presParOf" srcId="{BAD17B10-FDFE-4379-8367-5F60E70E95E8}" destId="{432797A4-4B83-4649-AFFC-ED0CABA6CD69}" srcOrd="5" destOrd="0" presId="urn:microsoft.com/office/officeart/2005/8/layout/orgChart1"/>
    <dgm:cxn modelId="{12EF6865-9C23-49A5-AA5C-630C61828981}" type="presParOf" srcId="{432797A4-4B83-4649-AFFC-ED0CABA6CD69}" destId="{9D48FACC-D49F-4E86-BA5E-CFEB032C3FA5}" srcOrd="0" destOrd="0" presId="urn:microsoft.com/office/officeart/2005/8/layout/orgChart1"/>
    <dgm:cxn modelId="{42521192-C79A-41D6-973A-60A0F26D0650}" type="presParOf" srcId="{9D48FACC-D49F-4E86-BA5E-CFEB032C3FA5}" destId="{BB9EB635-FD52-44D2-839D-3F6A42D2D9A8}" srcOrd="0" destOrd="0" presId="urn:microsoft.com/office/officeart/2005/8/layout/orgChart1"/>
    <dgm:cxn modelId="{F7F45B66-A835-473C-B9C9-4A43522EEC18}" type="presParOf" srcId="{9D48FACC-D49F-4E86-BA5E-CFEB032C3FA5}" destId="{F78A099C-072B-4BA2-813F-FCB9CADD9B3E}" srcOrd="1" destOrd="0" presId="urn:microsoft.com/office/officeart/2005/8/layout/orgChart1"/>
    <dgm:cxn modelId="{435A77BF-8C02-4331-9A03-D2AA0AFE5C07}" type="presParOf" srcId="{432797A4-4B83-4649-AFFC-ED0CABA6CD69}" destId="{926ED477-0359-4DC2-A3D8-436E19E5647B}" srcOrd="1" destOrd="0" presId="urn:microsoft.com/office/officeart/2005/8/layout/orgChart1"/>
    <dgm:cxn modelId="{0E6BD074-2023-410C-AAF6-79E82A9FA2F3}" type="presParOf" srcId="{432797A4-4B83-4649-AFFC-ED0CABA6CD69}" destId="{3902AC31-B0F7-4BFE-8CCD-82D1F1AEE587}" srcOrd="2" destOrd="0" presId="urn:microsoft.com/office/officeart/2005/8/layout/orgChart1"/>
    <dgm:cxn modelId="{484EE687-E6FE-4445-84A2-6DAA41E6E8DC}" type="presParOf" srcId="{FA8EA59B-381F-4C24-A570-F0F40BE709F0}" destId="{59B5B68F-CF04-4DD6-9316-896BEB5265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C938B5-653E-4150-8A0C-64AC0038F48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D3F28F8A-0C30-43BF-975E-532C52EE3DEA}">
      <dgm:prSet custT="1"/>
      <dgm:spPr/>
      <dgm:t>
        <a:bodyPr/>
        <a:lstStyle/>
        <a:p>
          <a:pPr rtl="0"/>
          <a:r>
            <a:rPr lang="es-ES" sz="2000" smtClean="0"/>
            <a:t>1.1.3 Enfermedades comunes agravadas por un evento laboral.  </a:t>
          </a:r>
          <a:endParaRPr lang="es-CO" sz="2000"/>
        </a:p>
      </dgm:t>
    </dgm:pt>
    <dgm:pt modelId="{318871A7-0E5F-4615-9966-C69597A61E44}" type="parTrans" cxnId="{939AAA07-A4CF-4CEA-8C97-F158ED779F41}">
      <dgm:prSet/>
      <dgm:spPr/>
      <dgm:t>
        <a:bodyPr/>
        <a:lstStyle/>
        <a:p>
          <a:endParaRPr lang="es-CO" sz="2800"/>
        </a:p>
      </dgm:t>
    </dgm:pt>
    <dgm:pt modelId="{5172433A-BEF8-4CDD-95C7-7C53471E34A0}" type="sibTrans" cxnId="{939AAA07-A4CF-4CEA-8C97-F158ED779F41}">
      <dgm:prSet/>
      <dgm:spPr/>
      <dgm:t>
        <a:bodyPr/>
        <a:lstStyle/>
        <a:p>
          <a:endParaRPr lang="es-CO" sz="2800"/>
        </a:p>
      </dgm:t>
    </dgm:pt>
    <dgm:pt modelId="{D332D954-85D3-43C2-BA94-BBB4133A21B0}">
      <dgm:prSet custT="1"/>
      <dgm:spPr/>
      <dgm:t>
        <a:bodyPr/>
        <a:lstStyle/>
        <a:p>
          <a:pPr rtl="0"/>
          <a:r>
            <a:rPr lang="es-ES" sz="2000" smtClean="0"/>
            <a:t>En este grupo se encuentran aquellas enfermedades que se agravan como consecuencia de un factor de riesgo ocupacional;</a:t>
          </a:r>
          <a:endParaRPr lang="es-CO" sz="2000"/>
        </a:p>
      </dgm:t>
    </dgm:pt>
    <dgm:pt modelId="{98749003-6C72-4DDC-B861-80724A43E4C1}" type="parTrans" cxnId="{D0B956B5-9C3E-41AC-ABC2-41D1316C33C0}">
      <dgm:prSet custT="1"/>
      <dgm:spPr/>
      <dgm:t>
        <a:bodyPr/>
        <a:lstStyle/>
        <a:p>
          <a:endParaRPr lang="es-CO" sz="1000"/>
        </a:p>
      </dgm:t>
    </dgm:pt>
    <dgm:pt modelId="{5594AB07-F37A-4FF0-ACAE-B273DDF201A3}" type="sibTrans" cxnId="{D0B956B5-9C3E-41AC-ABC2-41D1316C33C0}">
      <dgm:prSet/>
      <dgm:spPr/>
      <dgm:t>
        <a:bodyPr/>
        <a:lstStyle/>
        <a:p>
          <a:endParaRPr lang="es-CO" sz="2800"/>
        </a:p>
      </dgm:t>
    </dgm:pt>
    <dgm:pt modelId="{40F60B0E-54C1-4D26-AB40-C569F18E65AB}">
      <dgm:prSet custT="1"/>
      <dgm:spPr/>
      <dgm:t>
        <a:bodyPr/>
        <a:lstStyle/>
        <a:p>
          <a:pPr rtl="0"/>
          <a:r>
            <a:rPr lang="es-ES" sz="2000" smtClean="0"/>
            <a:t>por ejemplo, un educador con hipertensión arterial crónica, que en ejercicio de su actividad laboral presenta exposición a factores ocupacionales sicosociales, que causan una urgencia hipertensiva. </a:t>
          </a:r>
          <a:endParaRPr lang="es-CO" sz="2000"/>
        </a:p>
      </dgm:t>
    </dgm:pt>
    <dgm:pt modelId="{E8956303-2E24-4D0B-AC03-FD764B8CC680}" type="parTrans" cxnId="{7C1CDCEF-9441-4002-8CF4-16FB50EFD86E}">
      <dgm:prSet custT="1"/>
      <dgm:spPr/>
      <dgm:t>
        <a:bodyPr/>
        <a:lstStyle/>
        <a:p>
          <a:endParaRPr lang="es-CO" sz="800"/>
        </a:p>
      </dgm:t>
    </dgm:pt>
    <dgm:pt modelId="{C90BA4D4-7499-4859-A708-C4ACF1D00B81}" type="sibTrans" cxnId="{7C1CDCEF-9441-4002-8CF4-16FB50EFD86E}">
      <dgm:prSet/>
      <dgm:spPr/>
      <dgm:t>
        <a:bodyPr/>
        <a:lstStyle/>
        <a:p>
          <a:endParaRPr lang="es-CO" sz="2800"/>
        </a:p>
      </dgm:t>
    </dgm:pt>
    <dgm:pt modelId="{707A6562-9BCF-4CF3-A3AD-11443B6C1528}">
      <dgm:prSet custT="1"/>
      <dgm:spPr/>
      <dgm:t>
        <a:bodyPr/>
        <a:lstStyle/>
        <a:p>
          <a:pPr rtl="0"/>
          <a:r>
            <a:rPr lang="es-ES" sz="2000" smtClean="0"/>
            <a:t>Evidentemente, el factor ocupacional agrava la hipertensión arterial llevándolo a una urgencia hipertensiva con sus posibles consecuencias.</a:t>
          </a:r>
          <a:endParaRPr lang="es-CO" sz="2000"/>
        </a:p>
      </dgm:t>
    </dgm:pt>
    <dgm:pt modelId="{EC82C062-F6E3-493D-8879-64B21EF366AD}" type="parTrans" cxnId="{1697F443-901F-4F25-B0A4-692ED3CD02D1}">
      <dgm:prSet custT="1"/>
      <dgm:spPr/>
      <dgm:t>
        <a:bodyPr/>
        <a:lstStyle/>
        <a:p>
          <a:endParaRPr lang="es-CO" sz="800"/>
        </a:p>
      </dgm:t>
    </dgm:pt>
    <dgm:pt modelId="{76A0712B-EE7E-4337-AB30-FB3505C4F22B}" type="sibTrans" cxnId="{1697F443-901F-4F25-B0A4-692ED3CD02D1}">
      <dgm:prSet/>
      <dgm:spPr/>
      <dgm:t>
        <a:bodyPr/>
        <a:lstStyle/>
        <a:p>
          <a:endParaRPr lang="es-CO" sz="2800"/>
        </a:p>
      </dgm:t>
    </dgm:pt>
    <dgm:pt modelId="{04ABCF18-02C0-46A7-9C97-64576EDE31B7}">
      <dgm:prSet custT="1"/>
      <dgm:spPr/>
      <dgm:t>
        <a:bodyPr/>
        <a:lstStyle/>
        <a:p>
          <a:pPr rtl="0"/>
          <a:r>
            <a:rPr lang="es-ES" sz="2000" smtClean="0"/>
            <a:t>En tal sentido y bajo estas circunstancias, este agravamiento debe ser considerado como de origen laboral. </a:t>
          </a:r>
          <a:endParaRPr lang="es-CO" sz="2000"/>
        </a:p>
      </dgm:t>
    </dgm:pt>
    <dgm:pt modelId="{811A52B2-C95F-4E15-8F72-FC95F00289D5}" type="parTrans" cxnId="{108A2C25-66EB-4666-A786-7D3433BF043F}">
      <dgm:prSet custT="1"/>
      <dgm:spPr/>
      <dgm:t>
        <a:bodyPr/>
        <a:lstStyle/>
        <a:p>
          <a:endParaRPr lang="es-CO" sz="1000"/>
        </a:p>
      </dgm:t>
    </dgm:pt>
    <dgm:pt modelId="{78D61F5B-2DB3-4C6C-8369-4880CCFD29A0}" type="sibTrans" cxnId="{108A2C25-66EB-4666-A786-7D3433BF043F}">
      <dgm:prSet/>
      <dgm:spPr/>
      <dgm:t>
        <a:bodyPr/>
        <a:lstStyle/>
        <a:p>
          <a:endParaRPr lang="es-CO" sz="2800"/>
        </a:p>
      </dgm:t>
    </dgm:pt>
    <dgm:pt modelId="{095162CA-EBC8-459D-A996-1ACF21AC73B3}" type="pres">
      <dgm:prSet presAssocID="{C9C938B5-653E-4150-8A0C-64AC0038F48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9FED9D4-005F-4792-9417-53A8917DD82B}" type="pres">
      <dgm:prSet presAssocID="{D3F28F8A-0C30-43BF-975E-532C52EE3DEA}" presName="root1" presStyleCnt="0"/>
      <dgm:spPr/>
    </dgm:pt>
    <dgm:pt modelId="{F054E3BF-F9BD-403A-AAEF-1C972CF4B63D}" type="pres">
      <dgm:prSet presAssocID="{D3F28F8A-0C30-43BF-975E-532C52EE3DEA}" presName="LevelOneTextNode" presStyleLbl="node0" presStyleIdx="0" presStyleCnt="1" custScaleY="16105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E1AAFBF-0333-4367-B86B-4277876FB4EC}" type="pres">
      <dgm:prSet presAssocID="{D3F28F8A-0C30-43BF-975E-532C52EE3DEA}" presName="level2hierChild" presStyleCnt="0"/>
      <dgm:spPr/>
    </dgm:pt>
    <dgm:pt modelId="{41855259-F5D4-4943-86CB-069D59EEF97A}" type="pres">
      <dgm:prSet presAssocID="{98749003-6C72-4DDC-B861-80724A43E4C1}" presName="conn2-1" presStyleLbl="parChTrans1D2" presStyleIdx="0" presStyleCnt="4"/>
      <dgm:spPr/>
      <dgm:t>
        <a:bodyPr/>
        <a:lstStyle/>
        <a:p>
          <a:endParaRPr lang="es-CO"/>
        </a:p>
      </dgm:t>
    </dgm:pt>
    <dgm:pt modelId="{54623117-3901-4027-A6EC-93DF5120FF0E}" type="pres">
      <dgm:prSet presAssocID="{98749003-6C72-4DDC-B861-80724A43E4C1}" presName="connTx" presStyleLbl="parChTrans1D2" presStyleIdx="0" presStyleCnt="4"/>
      <dgm:spPr/>
      <dgm:t>
        <a:bodyPr/>
        <a:lstStyle/>
        <a:p>
          <a:endParaRPr lang="es-CO"/>
        </a:p>
      </dgm:t>
    </dgm:pt>
    <dgm:pt modelId="{2FE7171C-677C-44F1-A193-8372E832C75B}" type="pres">
      <dgm:prSet presAssocID="{D332D954-85D3-43C2-BA94-BBB4133A21B0}" presName="root2" presStyleCnt="0"/>
      <dgm:spPr/>
    </dgm:pt>
    <dgm:pt modelId="{E104086E-6632-43FE-B7A4-A26A7590DE05}" type="pres">
      <dgm:prSet presAssocID="{D332D954-85D3-43C2-BA94-BBB4133A21B0}" presName="LevelTwoTextNode" presStyleLbl="node2" presStyleIdx="0" presStyleCnt="4" custScaleX="235795" custLinFactNeighborX="50830" custLinFactNeighborY="141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DB159D8-4A1D-4498-913E-71EB9ACE69EF}" type="pres">
      <dgm:prSet presAssocID="{D332D954-85D3-43C2-BA94-BBB4133A21B0}" presName="level3hierChild" presStyleCnt="0"/>
      <dgm:spPr/>
    </dgm:pt>
    <dgm:pt modelId="{9D939766-491C-43C0-8F16-0C8921A195EE}" type="pres">
      <dgm:prSet presAssocID="{E8956303-2E24-4D0B-AC03-FD764B8CC680}" presName="conn2-1" presStyleLbl="parChTrans1D2" presStyleIdx="1" presStyleCnt="4"/>
      <dgm:spPr/>
      <dgm:t>
        <a:bodyPr/>
        <a:lstStyle/>
        <a:p>
          <a:endParaRPr lang="es-CO"/>
        </a:p>
      </dgm:t>
    </dgm:pt>
    <dgm:pt modelId="{8C3139A0-4944-4890-85C6-87FCE9ECA955}" type="pres">
      <dgm:prSet presAssocID="{E8956303-2E24-4D0B-AC03-FD764B8CC680}" presName="connTx" presStyleLbl="parChTrans1D2" presStyleIdx="1" presStyleCnt="4"/>
      <dgm:spPr/>
      <dgm:t>
        <a:bodyPr/>
        <a:lstStyle/>
        <a:p>
          <a:endParaRPr lang="es-CO"/>
        </a:p>
      </dgm:t>
    </dgm:pt>
    <dgm:pt modelId="{D45B4129-5B46-49CE-9BD7-2AE2E99AE006}" type="pres">
      <dgm:prSet presAssocID="{40F60B0E-54C1-4D26-AB40-C569F18E65AB}" presName="root2" presStyleCnt="0"/>
      <dgm:spPr/>
    </dgm:pt>
    <dgm:pt modelId="{C24B18CD-46F6-4A5D-92F9-6654BC2AF399}" type="pres">
      <dgm:prSet presAssocID="{40F60B0E-54C1-4D26-AB40-C569F18E65AB}" presName="LevelTwoTextNode" presStyleLbl="node2" presStyleIdx="1" presStyleCnt="4" custScaleX="235795" custLinFactNeighborX="50830" custLinFactNeighborY="141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64C7333-2396-48EF-AD28-A5A16A3CD254}" type="pres">
      <dgm:prSet presAssocID="{40F60B0E-54C1-4D26-AB40-C569F18E65AB}" presName="level3hierChild" presStyleCnt="0"/>
      <dgm:spPr/>
    </dgm:pt>
    <dgm:pt modelId="{E9DAE113-3230-4888-BFAA-78A9EEB27D73}" type="pres">
      <dgm:prSet presAssocID="{EC82C062-F6E3-493D-8879-64B21EF366AD}" presName="conn2-1" presStyleLbl="parChTrans1D2" presStyleIdx="2" presStyleCnt="4"/>
      <dgm:spPr/>
      <dgm:t>
        <a:bodyPr/>
        <a:lstStyle/>
        <a:p>
          <a:endParaRPr lang="es-CO"/>
        </a:p>
      </dgm:t>
    </dgm:pt>
    <dgm:pt modelId="{D43822B0-F514-41C1-ACF6-97D63B240BB7}" type="pres">
      <dgm:prSet presAssocID="{EC82C062-F6E3-493D-8879-64B21EF366AD}" presName="connTx" presStyleLbl="parChTrans1D2" presStyleIdx="2" presStyleCnt="4"/>
      <dgm:spPr/>
      <dgm:t>
        <a:bodyPr/>
        <a:lstStyle/>
        <a:p>
          <a:endParaRPr lang="es-CO"/>
        </a:p>
      </dgm:t>
    </dgm:pt>
    <dgm:pt modelId="{208CA8D6-68C4-4821-BBF0-857D212951EE}" type="pres">
      <dgm:prSet presAssocID="{707A6562-9BCF-4CF3-A3AD-11443B6C1528}" presName="root2" presStyleCnt="0"/>
      <dgm:spPr/>
    </dgm:pt>
    <dgm:pt modelId="{E0E28014-FF7C-4874-9AE1-6F9F83716561}" type="pres">
      <dgm:prSet presAssocID="{707A6562-9BCF-4CF3-A3AD-11443B6C1528}" presName="LevelTwoTextNode" presStyleLbl="node2" presStyleIdx="2" presStyleCnt="4" custScaleX="235795" custLinFactNeighborX="50830" custLinFactNeighborY="141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B691064-3AC2-4102-BDB8-7EF0CF950AF2}" type="pres">
      <dgm:prSet presAssocID="{707A6562-9BCF-4CF3-A3AD-11443B6C1528}" presName="level3hierChild" presStyleCnt="0"/>
      <dgm:spPr/>
    </dgm:pt>
    <dgm:pt modelId="{F9C9C751-A677-4F2C-A03C-E530F5F06C51}" type="pres">
      <dgm:prSet presAssocID="{811A52B2-C95F-4E15-8F72-FC95F00289D5}" presName="conn2-1" presStyleLbl="parChTrans1D2" presStyleIdx="3" presStyleCnt="4"/>
      <dgm:spPr/>
      <dgm:t>
        <a:bodyPr/>
        <a:lstStyle/>
        <a:p>
          <a:endParaRPr lang="es-CO"/>
        </a:p>
      </dgm:t>
    </dgm:pt>
    <dgm:pt modelId="{A4C066DF-7D55-465A-A133-9FEE1F603546}" type="pres">
      <dgm:prSet presAssocID="{811A52B2-C95F-4E15-8F72-FC95F00289D5}" presName="connTx" presStyleLbl="parChTrans1D2" presStyleIdx="3" presStyleCnt="4"/>
      <dgm:spPr/>
      <dgm:t>
        <a:bodyPr/>
        <a:lstStyle/>
        <a:p>
          <a:endParaRPr lang="es-CO"/>
        </a:p>
      </dgm:t>
    </dgm:pt>
    <dgm:pt modelId="{C5B38F62-3182-4031-84B5-3FC17DB585EA}" type="pres">
      <dgm:prSet presAssocID="{04ABCF18-02C0-46A7-9C97-64576EDE31B7}" presName="root2" presStyleCnt="0"/>
      <dgm:spPr/>
    </dgm:pt>
    <dgm:pt modelId="{AE7D332B-D479-4DA6-A731-0EE56D85A040}" type="pres">
      <dgm:prSet presAssocID="{04ABCF18-02C0-46A7-9C97-64576EDE31B7}" presName="LevelTwoTextNode" presStyleLbl="node2" presStyleIdx="3" presStyleCnt="4" custScaleX="235795" custLinFactNeighborX="50830" custLinFactNeighborY="141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F0603B1-7DE8-43BD-9770-ECAD7E92C716}" type="pres">
      <dgm:prSet presAssocID="{04ABCF18-02C0-46A7-9C97-64576EDE31B7}" presName="level3hierChild" presStyleCnt="0"/>
      <dgm:spPr/>
    </dgm:pt>
  </dgm:ptLst>
  <dgm:cxnLst>
    <dgm:cxn modelId="{080094BC-5D96-4C85-B466-6EFF046665CF}" type="presOf" srcId="{98749003-6C72-4DDC-B861-80724A43E4C1}" destId="{41855259-F5D4-4943-86CB-069D59EEF97A}" srcOrd="0" destOrd="0" presId="urn:microsoft.com/office/officeart/2005/8/layout/hierarchy2"/>
    <dgm:cxn modelId="{61F6CC48-92B0-4DFC-9987-F40E8D967965}" type="presOf" srcId="{E8956303-2E24-4D0B-AC03-FD764B8CC680}" destId="{8C3139A0-4944-4890-85C6-87FCE9ECA955}" srcOrd="1" destOrd="0" presId="urn:microsoft.com/office/officeart/2005/8/layout/hierarchy2"/>
    <dgm:cxn modelId="{AC5C8345-F787-4592-AB3C-F27EC33A1B49}" type="presOf" srcId="{D3F28F8A-0C30-43BF-975E-532C52EE3DEA}" destId="{F054E3BF-F9BD-403A-AAEF-1C972CF4B63D}" srcOrd="0" destOrd="0" presId="urn:microsoft.com/office/officeart/2005/8/layout/hierarchy2"/>
    <dgm:cxn modelId="{1697F443-901F-4F25-B0A4-692ED3CD02D1}" srcId="{D3F28F8A-0C30-43BF-975E-532C52EE3DEA}" destId="{707A6562-9BCF-4CF3-A3AD-11443B6C1528}" srcOrd="2" destOrd="0" parTransId="{EC82C062-F6E3-493D-8879-64B21EF366AD}" sibTransId="{76A0712B-EE7E-4337-AB30-FB3505C4F22B}"/>
    <dgm:cxn modelId="{939AAA07-A4CF-4CEA-8C97-F158ED779F41}" srcId="{C9C938B5-653E-4150-8A0C-64AC0038F482}" destId="{D3F28F8A-0C30-43BF-975E-532C52EE3DEA}" srcOrd="0" destOrd="0" parTransId="{318871A7-0E5F-4615-9966-C69597A61E44}" sibTransId="{5172433A-BEF8-4CDD-95C7-7C53471E34A0}"/>
    <dgm:cxn modelId="{71261F32-270E-4BBB-B977-F17E83789ED6}" type="presOf" srcId="{811A52B2-C95F-4E15-8F72-FC95F00289D5}" destId="{F9C9C751-A677-4F2C-A03C-E530F5F06C51}" srcOrd="0" destOrd="0" presId="urn:microsoft.com/office/officeart/2005/8/layout/hierarchy2"/>
    <dgm:cxn modelId="{1995C4E4-7D6E-4CC1-BE6C-6EC7900BCF7E}" type="presOf" srcId="{40F60B0E-54C1-4D26-AB40-C569F18E65AB}" destId="{C24B18CD-46F6-4A5D-92F9-6654BC2AF399}" srcOrd="0" destOrd="0" presId="urn:microsoft.com/office/officeart/2005/8/layout/hierarchy2"/>
    <dgm:cxn modelId="{F24995C4-3315-4D4A-877F-1541B80A876B}" type="presOf" srcId="{707A6562-9BCF-4CF3-A3AD-11443B6C1528}" destId="{E0E28014-FF7C-4874-9AE1-6F9F83716561}" srcOrd="0" destOrd="0" presId="urn:microsoft.com/office/officeart/2005/8/layout/hierarchy2"/>
    <dgm:cxn modelId="{2BBECEBB-768F-4DE1-A4D5-5B50D2390FC6}" type="presOf" srcId="{EC82C062-F6E3-493D-8879-64B21EF366AD}" destId="{D43822B0-F514-41C1-ACF6-97D63B240BB7}" srcOrd="1" destOrd="0" presId="urn:microsoft.com/office/officeart/2005/8/layout/hierarchy2"/>
    <dgm:cxn modelId="{4C4266B5-1C11-441C-B60A-3E5AF3A9FF7C}" type="presOf" srcId="{D332D954-85D3-43C2-BA94-BBB4133A21B0}" destId="{E104086E-6632-43FE-B7A4-A26A7590DE05}" srcOrd="0" destOrd="0" presId="urn:microsoft.com/office/officeart/2005/8/layout/hierarchy2"/>
    <dgm:cxn modelId="{D80B7A97-81F8-4B29-B844-29C2CEE010AB}" type="presOf" srcId="{98749003-6C72-4DDC-B861-80724A43E4C1}" destId="{54623117-3901-4027-A6EC-93DF5120FF0E}" srcOrd="1" destOrd="0" presId="urn:microsoft.com/office/officeart/2005/8/layout/hierarchy2"/>
    <dgm:cxn modelId="{108A2C25-66EB-4666-A786-7D3433BF043F}" srcId="{D3F28F8A-0C30-43BF-975E-532C52EE3DEA}" destId="{04ABCF18-02C0-46A7-9C97-64576EDE31B7}" srcOrd="3" destOrd="0" parTransId="{811A52B2-C95F-4E15-8F72-FC95F00289D5}" sibTransId="{78D61F5B-2DB3-4C6C-8369-4880CCFD29A0}"/>
    <dgm:cxn modelId="{B4D59B6E-5D27-4884-99A8-288DE21C0979}" type="presOf" srcId="{C9C938B5-653E-4150-8A0C-64AC0038F482}" destId="{095162CA-EBC8-459D-A996-1ACF21AC73B3}" srcOrd="0" destOrd="0" presId="urn:microsoft.com/office/officeart/2005/8/layout/hierarchy2"/>
    <dgm:cxn modelId="{8F987877-5960-43B8-A4A5-202787D0862C}" type="presOf" srcId="{811A52B2-C95F-4E15-8F72-FC95F00289D5}" destId="{A4C066DF-7D55-465A-A133-9FEE1F603546}" srcOrd="1" destOrd="0" presId="urn:microsoft.com/office/officeart/2005/8/layout/hierarchy2"/>
    <dgm:cxn modelId="{D0B956B5-9C3E-41AC-ABC2-41D1316C33C0}" srcId="{D3F28F8A-0C30-43BF-975E-532C52EE3DEA}" destId="{D332D954-85D3-43C2-BA94-BBB4133A21B0}" srcOrd="0" destOrd="0" parTransId="{98749003-6C72-4DDC-B861-80724A43E4C1}" sibTransId="{5594AB07-F37A-4FF0-ACAE-B273DDF201A3}"/>
    <dgm:cxn modelId="{B0116925-4BA1-4D0C-B103-399ADFAE1328}" type="presOf" srcId="{EC82C062-F6E3-493D-8879-64B21EF366AD}" destId="{E9DAE113-3230-4888-BFAA-78A9EEB27D73}" srcOrd="0" destOrd="0" presId="urn:microsoft.com/office/officeart/2005/8/layout/hierarchy2"/>
    <dgm:cxn modelId="{7C1CDCEF-9441-4002-8CF4-16FB50EFD86E}" srcId="{D3F28F8A-0C30-43BF-975E-532C52EE3DEA}" destId="{40F60B0E-54C1-4D26-AB40-C569F18E65AB}" srcOrd="1" destOrd="0" parTransId="{E8956303-2E24-4D0B-AC03-FD764B8CC680}" sibTransId="{C90BA4D4-7499-4859-A708-C4ACF1D00B81}"/>
    <dgm:cxn modelId="{6D33AAE8-3D1E-4922-AAC0-E71D86A4F289}" type="presOf" srcId="{E8956303-2E24-4D0B-AC03-FD764B8CC680}" destId="{9D939766-491C-43C0-8F16-0C8921A195EE}" srcOrd="0" destOrd="0" presId="urn:microsoft.com/office/officeart/2005/8/layout/hierarchy2"/>
    <dgm:cxn modelId="{1A5F1350-4D28-4D2B-9458-C468DDAEE288}" type="presOf" srcId="{04ABCF18-02C0-46A7-9C97-64576EDE31B7}" destId="{AE7D332B-D479-4DA6-A731-0EE56D85A040}" srcOrd="0" destOrd="0" presId="urn:microsoft.com/office/officeart/2005/8/layout/hierarchy2"/>
    <dgm:cxn modelId="{ED22CDAF-3046-4CBE-BFBF-0EEFE61D9317}" type="presParOf" srcId="{095162CA-EBC8-459D-A996-1ACF21AC73B3}" destId="{19FED9D4-005F-4792-9417-53A8917DD82B}" srcOrd="0" destOrd="0" presId="urn:microsoft.com/office/officeart/2005/8/layout/hierarchy2"/>
    <dgm:cxn modelId="{89A42872-D243-4119-B7C3-54F6F5B3D090}" type="presParOf" srcId="{19FED9D4-005F-4792-9417-53A8917DD82B}" destId="{F054E3BF-F9BD-403A-AAEF-1C972CF4B63D}" srcOrd="0" destOrd="0" presId="urn:microsoft.com/office/officeart/2005/8/layout/hierarchy2"/>
    <dgm:cxn modelId="{4B863E49-8277-4973-A835-548DCB177A96}" type="presParOf" srcId="{19FED9D4-005F-4792-9417-53A8917DD82B}" destId="{CE1AAFBF-0333-4367-B86B-4277876FB4EC}" srcOrd="1" destOrd="0" presId="urn:microsoft.com/office/officeart/2005/8/layout/hierarchy2"/>
    <dgm:cxn modelId="{7227101D-A3C3-40D0-99A4-D8FE5EA1CB7D}" type="presParOf" srcId="{CE1AAFBF-0333-4367-B86B-4277876FB4EC}" destId="{41855259-F5D4-4943-86CB-069D59EEF97A}" srcOrd="0" destOrd="0" presId="urn:microsoft.com/office/officeart/2005/8/layout/hierarchy2"/>
    <dgm:cxn modelId="{00571A97-A240-4448-8ADC-A8F77D9B13BA}" type="presParOf" srcId="{41855259-F5D4-4943-86CB-069D59EEF97A}" destId="{54623117-3901-4027-A6EC-93DF5120FF0E}" srcOrd="0" destOrd="0" presId="urn:microsoft.com/office/officeart/2005/8/layout/hierarchy2"/>
    <dgm:cxn modelId="{654760D1-D92F-41D4-A230-07CD726120A8}" type="presParOf" srcId="{CE1AAFBF-0333-4367-B86B-4277876FB4EC}" destId="{2FE7171C-677C-44F1-A193-8372E832C75B}" srcOrd="1" destOrd="0" presId="urn:microsoft.com/office/officeart/2005/8/layout/hierarchy2"/>
    <dgm:cxn modelId="{B942D627-A632-4F4F-99A3-4A9CB1EBD7B5}" type="presParOf" srcId="{2FE7171C-677C-44F1-A193-8372E832C75B}" destId="{E104086E-6632-43FE-B7A4-A26A7590DE05}" srcOrd="0" destOrd="0" presId="urn:microsoft.com/office/officeart/2005/8/layout/hierarchy2"/>
    <dgm:cxn modelId="{656D7F53-845D-455E-8D11-C463E0D96BF7}" type="presParOf" srcId="{2FE7171C-677C-44F1-A193-8372E832C75B}" destId="{4DB159D8-4A1D-4498-913E-71EB9ACE69EF}" srcOrd="1" destOrd="0" presId="urn:microsoft.com/office/officeart/2005/8/layout/hierarchy2"/>
    <dgm:cxn modelId="{1B60661A-45B9-4C9F-A696-DBC7694975A5}" type="presParOf" srcId="{CE1AAFBF-0333-4367-B86B-4277876FB4EC}" destId="{9D939766-491C-43C0-8F16-0C8921A195EE}" srcOrd="2" destOrd="0" presId="urn:microsoft.com/office/officeart/2005/8/layout/hierarchy2"/>
    <dgm:cxn modelId="{3D665B37-C331-465B-889B-BD9A33A90A60}" type="presParOf" srcId="{9D939766-491C-43C0-8F16-0C8921A195EE}" destId="{8C3139A0-4944-4890-85C6-87FCE9ECA955}" srcOrd="0" destOrd="0" presId="urn:microsoft.com/office/officeart/2005/8/layout/hierarchy2"/>
    <dgm:cxn modelId="{447D7193-0130-4273-A624-0F921CB8A1F5}" type="presParOf" srcId="{CE1AAFBF-0333-4367-B86B-4277876FB4EC}" destId="{D45B4129-5B46-49CE-9BD7-2AE2E99AE006}" srcOrd="3" destOrd="0" presId="urn:microsoft.com/office/officeart/2005/8/layout/hierarchy2"/>
    <dgm:cxn modelId="{24DEE1F6-5B7A-419C-8BFA-E49733014533}" type="presParOf" srcId="{D45B4129-5B46-49CE-9BD7-2AE2E99AE006}" destId="{C24B18CD-46F6-4A5D-92F9-6654BC2AF399}" srcOrd="0" destOrd="0" presId="urn:microsoft.com/office/officeart/2005/8/layout/hierarchy2"/>
    <dgm:cxn modelId="{9226E74A-7763-4E3E-BA22-EAEF0881152C}" type="presParOf" srcId="{D45B4129-5B46-49CE-9BD7-2AE2E99AE006}" destId="{964C7333-2396-48EF-AD28-A5A16A3CD254}" srcOrd="1" destOrd="0" presId="urn:microsoft.com/office/officeart/2005/8/layout/hierarchy2"/>
    <dgm:cxn modelId="{4C8FB71C-C803-4164-B829-DA1094C4372D}" type="presParOf" srcId="{CE1AAFBF-0333-4367-B86B-4277876FB4EC}" destId="{E9DAE113-3230-4888-BFAA-78A9EEB27D73}" srcOrd="4" destOrd="0" presId="urn:microsoft.com/office/officeart/2005/8/layout/hierarchy2"/>
    <dgm:cxn modelId="{3455AAD1-C449-4103-8E20-4953C5F686E8}" type="presParOf" srcId="{E9DAE113-3230-4888-BFAA-78A9EEB27D73}" destId="{D43822B0-F514-41C1-ACF6-97D63B240BB7}" srcOrd="0" destOrd="0" presId="urn:microsoft.com/office/officeart/2005/8/layout/hierarchy2"/>
    <dgm:cxn modelId="{36A98784-74D3-4E2C-B8CB-5A4042AF365F}" type="presParOf" srcId="{CE1AAFBF-0333-4367-B86B-4277876FB4EC}" destId="{208CA8D6-68C4-4821-BBF0-857D212951EE}" srcOrd="5" destOrd="0" presId="urn:microsoft.com/office/officeart/2005/8/layout/hierarchy2"/>
    <dgm:cxn modelId="{C8F481B0-93BE-47BD-91EB-CC50CE4B7BE9}" type="presParOf" srcId="{208CA8D6-68C4-4821-BBF0-857D212951EE}" destId="{E0E28014-FF7C-4874-9AE1-6F9F83716561}" srcOrd="0" destOrd="0" presId="urn:microsoft.com/office/officeart/2005/8/layout/hierarchy2"/>
    <dgm:cxn modelId="{F86E302E-CFD0-417C-836F-B0D435E07242}" type="presParOf" srcId="{208CA8D6-68C4-4821-BBF0-857D212951EE}" destId="{0B691064-3AC2-4102-BDB8-7EF0CF950AF2}" srcOrd="1" destOrd="0" presId="urn:microsoft.com/office/officeart/2005/8/layout/hierarchy2"/>
    <dgm:cxn modelId="{7102DB6D-7564-49D8-937B-3C386FD9F819}" type="presParOf" srcId="{CE1AAFBF-0333-4367-B86B-4277876FB4EC}" destId="{F9C9C751-A677-4F2C-A03C-E530F5F06C51}" srcOrd="6" destOrd="0" presId="urn:microsoft.com/office/officeart/2005/8/layout/hierarchy2"/>
    <dgm:cxn modelId="{6B2F7923-61B0-40FC-87AE-8D006CC35A88}" type="presParOf" srcId="{F9C9C751-A677-4F2C-A03C-E530F5F06C51}" destId="{A4C066DF-7D55-465A-A133-9FEE1F603546}" srcOrd="0" destOrd="0" presId="urn:microsoft.com/office/officeart/2005/8/layout/hierarchy2"/>
    <dgm:cxn modelId="{C720B825-1598-400D-B1C4-5E532F620B78}" type="presParOf" srcId="{CE1AAFBF-0333-4367-B86B-4277876FB4EC}" destId="{C5B38F62-3182-4031-84B5-3FC17DB585EA}" srcOrd="7" destOrd="0" presId="urn:microsoft.com/office/officeart/2005/8/layout/hierarchy2"/>
    <dgm:cxn modelId="{F1920BB4-109B-4A4A-B59F-60BA7A50A61E}" type="presParOf" srcId="{C5B38F62-3182-4031-84B5-3FC17DB585EA}" destId="{AE7D332B-D479-4DA6-A731-0EE56D85A040}" srcOrd="0" destOrd="0" presId="urn:microsoft.com/office/officeart/2005/8/layout/hierarchy2"/>
    <dgm:cxn modelId="{573E9E12-A5BF-4B34-89DD-AA91CF36633C}" type="presParOf" srcId="{C5B38F62-3182-4031-84B5-3FC17DB585EA}" destId="{CF0603B1-7DE8-43BD-9770-ECAD7E92C7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19FEE1-A13F-46E3-AB64-A0F493A27B4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CO"/>
        </a:p>
      </dgm:t>
    </dgm:pt>
    <dgm:pt modelId="{2F6B6B94-6FD0-4072-A0E0-519ED7142F48}">
      <dgm:prSet/>
      <dgm:spPr/>
      <dgm:t>
        <a:bodyPr/>
        <a:lstStyle/>
        <a:p>
          <a:pPr rtl="0"/>
          <a:r>
            <a:rPr lang="es-ES" smtClean="0"/>
            <a:t>1.1.4 Enfermedades comunes. </a:t>
          </a:r>
          <a:endParaRPr lang="es-CO"/>
        </a:p>
      </dgm:t>
    </dgm:pt>
    <dgm:pt modelId="{BFC7F8EA-6031-4837-940A-C231E5E93178}" type="parTrans" cxnId="{1C196BCC-8D45-4078-8C43-5F03942DFB84}">
      <dgm:prSet/>
      <dgm:spPr/>
      <dgm:t>
        <a:bodyPr/>
        <a:lstStyle/>
        <a:p>
          <a:endParaRPr lang="es-CO"/>
        </a:p>
      </dgm:t>
    </dgm:pt>
    <dgm:pt modelId="{635F8C40-F1A3-4B4F-BC62-944D85D2338D}" type="sibTrans" cxnId="{1C196BCC-8D45-4078-8C43-5F03942DFB84}">
      <dgm:prSet/>
      <dgm:spPr/>
      <dgm:t>
        <a:bodyPr/>
        <a:lstStyle/>
        <a:p>
          <a:endParaRPr lang="es-CO"/>
        </a:p>
      </dgm:t>
    </dgm:pt>
    <dgm:pt modelId="{21F012BC-B0E2-49C2-846F-4FF44300D296}">
      <dgm:prSet/>
      <dgm:spPr/>
      <dgm:t>
        <a:bodyPr/>
        <a:lstStyle/>
        <a:p>
          <a:pPr rtl="0"/>
          <a:r>
            <a:rPr lang="es-ES" smtClean="0"/>
            <a:t>Este grupo de enfermedades son las que no tienen relación de causalidad con los factores de riesgo ocupacionales y por ende su origen es común o no laboral. </a:t>
          </a:r>
          <a:endParaRPr lang="es-CO"/>
        </a:p>
      </dgm:t>
    </dgm:pt>
    <dgm:pt modelId="{B5108F20-F7AC-4A71-80A1-3E29C04CEDBC}" type="parTrans" cxnId="{41DB8FFA-E11E-473D-BD7F-A73C5E3B4A90}">
      <dgm:prSet/>
      <dgm:spPr/>
      <dgm:t>
        <a:bodyPr/>
        <a:lstStyle/>
        <a:p>
          <a:endParaRPr lang="es-CO"/>
        </a:p>
      </dgm:t>
    </dgm:pt>
    <dgm:pt modelId="{91574FC9-0150-4C43-AF7E-4257D83A58F5}" type="sibTrans" cxnId="{41DB8FFA-E11E-473D-BD7F-A73C5E3B4A90}">
      <dgm:prSet/>
      <dgm:spPr/>
      <dgm:t>
        <a:bodyPr/>
        <a:lstStyle/>
        <a:p>
          <a:endParaRPr lang="es-CO"/>
        </a:p>
      </dgm:t>
    </dgm:pt>
    <dgm:pt modelId="{1C8661B5-C565-4927-84C9-69BEBE45DBFA}" type="pres">
      <dgm:prSet presAssocID="{4819FEE1-A13F-46E3-AB64-A0F493A27B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453B5952-FC84-4B13-8DEA-0C136A301EAB}" type="pres">
      <dgm:prSet presAssocID="{2F6B6B94-6FD0-4072-A0E0-519ED7142F48}" presName="hierRoot1" presStyleCnt="0"/>
      <dgm:spPr/>
    </dgm:pt>
    <dgm:pt modelId="{70F57F00-93B0-40DE-89CD-D199A6765904}" type="pres">
      <dgm:prSet presAssocID="{2F6B6B94-6FD0-4072-A0E0-519ED7142F48}" presName="composite" presStyleCnt="0"/>
      <dgm:spPr/>
    </dgm:pt>
    <dgm:pt modelId="{AB5E7F7F-83D7-404E-9C81-DCCF3DDAD405}" type="pres">
      <dgm:prSet presAssocID="{2F6B6B94-6FD0-4072-A0E0-519ED7142F48}" presName="background" presStyleLbl="node0" presStyleIdx="0" presStyleCnt="2"/>
      <dgm:spPr/>
    </dgm:pt>
    <dgm:pt modelId="{0D1DD4B0-9C66-433F-AC9D-F490783B36EF}" type="pres">
      <dgm:prSet presAssocID="{2F6B6B94-6FD0-4072-A0E0-519ED7142F48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44E88CA-42F5-4FAB-84A4-12C90D34E6FE}" type="pres">
      <dgm:prSet presAssocID="{2F6B6B94-6FD0-4072-A0E0-519ED7142F48}" presName="hierChild2" presStyleCnt="0"/>
      <dgm:spPr/>
    </dgm:pt>
    <dgm:pt modelId="{C636C7AD-085B-494D-8544-CF2AE7FEA494}" type="pres">
      <dgm:prSet presAssocID="{21F012BC-B0E2-49C2-846F-4FF44300D296}" presName="hierRoot1" presStyleCnt="0"/>
      <dgm:spPr/>
    </dgm:pt>
    <dgm:pt modelId="{17913D90-7A1C-44DB-867A-18D484FEB0F2}" type="pres">
      <dgm:prSet presAssocID="{21F012BC-B0E2-49C2-846F-4FF44300D296}" presName="composite" presStyleCnt="0"/>
      <dgm:spPr/>
    </dgm:pt>
    <dgm:pt modelId="{796897E2-FDF8-4EDE-A88B-779CCC4AB112}" type="pres">
      <dgm:prSet presAssocID="{21F012BC-B0E2-49C2-846F-4FF44300D296}" presName="background" presStyleLbl="node0" presStyleIdx="1" presStyleCnt="2"/>
      <dgm:spPr/>
    </dgm:pt>
    <dgm:pt modelId="{ED16F5FD-D509-4CF8-B3A1-1C6425E848E5}" type="pres">
      <dgm:prSet presAssocID="{21F012BC-B0E2-49C2-846F-4FF44300D296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B4F6573-10C8-4C8C-A5CF-FD0DD9A7342C}" type="pres">
      <dgm:prSet presAssocID="{21F012BC-B0E2-49C2-846F-4FF44300D296}" presName="hierChild2" presStyleCnt="0"/>
      <dgm:spPr/>
    </dgm:pt>
  </dgm:ptLst>
  <dgm:cxnLst>
    <dgm:cxn modelId="{E4B4E0A1-0123-49ED-BDDD-F6FF744AEEBD}" type="presOf" srcId="{21F012BC-B0E2-49C2-846F-4FF44300D296}" destId="{ED16F5FD-D509-4CF8-B3A1-1C6425E848E5}" srcOrd="0" destOrd="0" presId="urn:microsoft.com/office/officeart/2005/8/layout/hierarchy1"/>
    <dgm:cxn modelId="{1C196BCC-8D45-4078-8C43-5F03942DFB84}" srcId="{4819FEE1-A13F-46E3-AB64-A0F493A27B47}" destId="{2F6B6B94-6FD0-4072-A0E0-519ED7142F48}" srcOrd="0" destOrd="0" parTransId="{BFC7F8EA-6031-4837-940A-C231E5E93178}" sibTransId="{635F8C40-F1A3-4B4F-BC62-944D85D2338D}"/>
    <dgm:cxn modelId="{41DB8FFA-E11E-473D-BD7F-A73C5E3B4A90}" srcId="{4819FEE1-A13F-46E3-AB64-A0F493A27B47}" destId="{21F012BC-B0E2-49C2-846F-4FF44300D296}" srcOrd="1" destOrd="0" parTransId="{B5108F20-F7AC-4A71-80A1-3E29C04CEDBC}" sibTransId="{91574FC9-0150-4C43-AF7E-4257D83A58F5}"/>
    <dgm:cxn modelId="{72025DF6-D338-4988-84A1-4C5A7394D0D8}" type="presOf" srcId="{2F6B6B94-6FD0-4072-A0E0-519ED7142F48}" destId="{0D1DD4B0-9C66-433F-AC9D-F490783B36EF}" srcOrd="0" destOrd="0" presId="urn:microsoft.com/office/officeart/2005/8/layout/hierarchy1"/>
    <dgm:cxn modelId="{39B21327-4830-4E0A-BF21-0970AA4FFEFB}" type="presOf" srcId="{4819FEE1-A13F-46E3-AB64-A0F493A27B47}" destId="{1C8661B5-C565-4927-84C9-69BEBE45DBFA}" srcOrd="0" destOrd="0" presId="urn:microsoft.com/office/officeart/2005/8/layout/hierarchy1"/>
    <dgm:cxn modelId="{BB36493A-396D-45C3-AA46-EFBD58564DD1}" type="presParOf" srcId="{1C8661B5-C565-4927-84C9-69BEBE45DBFA}" destId="{453B5952-FC84-4B13-8DEA-0C136A301EAB}" srcOrd="0" destOrd="0" presId="urn:microsoft.com/office/officeart/2005/8/layout/hierarchy1"/>
    <dgm:cxn modelId="{53268C1B-520F-4696-9573-72D7273E88AA}" type="presParOf" srcId="{453B5952-FC84-4B13-8DEA-0C136A301EAB}" destId="{70F57F00-93B0-40DE-89CD-D199A6765904}" srcOrd="0" destOrd="0" presId="urn:microsoft.com/office/officeart/2005/8/layout/hierarchy1"/>
    <dgm:cxn modelId="{6A9CCB2F-A562-4DE5-A75D-15FDB7A38E24}" type="presParOf" srcId="{70F57F00-93B0-40DE-89CD-D199A6765904}" destId="{AB5E7F7F-83D7-404E-9C81-DCCF3DDAD405}" srcOrd="0" destOrd="0" presId="urn:microsoft.com/office/officeart/2005/8/layout/hierarchy1"/>
    <dgm:cxn modelId="{7C91363C-414E-4BDF-9E2C-3A084C16EAB8}" type="presParOf" srcId="{70F57F00-93B0-40DE-89CD-D199A6765904}" destId="{0D1DD4B0-9C66-433F-AC9D-F490783B36EF}" srcOrd="1" destOrd="0" presId="urn:microsoft.com/office/officeart/2005/8/layout/hierarchy1"/>
    <dgm:cxn modelId="{3E820C90-5D38-4AE6-90C6-C0DDB98A825E}" type="presParOf" srcId="{453B5952-FC84-4B13-8DEA-0C136A301EAB}" destId="{444E88CA-42F5-4FAB-84A4-12C90D34E6FE}" srcOrd="1" destOrd="0" presId="urn:microsoft.com/office/officeart/2005/8/layout/hierarchy1"/>
    <dgm:cxn modelId="{64E75D0F-EC69-43E3-8F04-7A8501856629}" type="presParOf" srcId="{1C8661B5-C565-4927-84C9-69BEBE45DBFA}" destId="{C636C7AD-085B-494D-8544-CF2AE7FEA494}" srcOrd="1" destOrd="0" presId="urn:microsoft.com/office/officeart/2005/8/layout/hierarchy1"/>
    <dgm:cxn modelId="{E07915EF-67D7-4840-83D4-186C900B4668}" type="presParOf" srcId="{C636C7AD-085B-494D-8544-CF2AE7FEA494}" destId="{17913D90-7A1C-44DB-867A-18D484FEB0F2}" srcOrd="0" destOrd="0" presId="urn:microsoft.com/office/officeart/2005/8/layout/hierarchy1"/>
    <dgm:cxn modelId="{4BA3411F-4679-4FD9-9E7B-CD268714DFE7}" type="presParOf" srcId="{17913D90-7A1C-44DB-867A-18D484FEB0F2}" destId="{796897E2-FDF8-4EDE-A88B-779CCC4AB112}" srcOrd="0" destOrd="0" presId="urn:microsoft.com/office/officeart/2005/8/layout/hierarchy1"/>
    <dgm:cxn modelId="{2E3B3810-1FC7-4BB5-B361-5849E610C3FD}" type="presParOf" srcId="{17913D90-7A1C-44DB-867A-18D484FEB0F2}" destId="{ED16F5FD-D509-4CF8-B3A1-1C6425E848E5}" srcOrd="1" destOrd="0" presId="urn:microsoft.com/office/officeart/2005/8/layout/hierarchy1"/>
    <dgm:cxn modelId="{5913CAA4-946A-4818-84C5-ECBA37EC7562}" type="presParOf" srcId="{C636C7AD-085B-494D-8544-CF2AE7FEA494}" destId="{AB4F6573-10C8-4C8C-A5CF-FD0DD9A734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ADBCA-18B1-4977-BAA3-D53C45B8AB15}">
      <dsp:nvSpPr>
        <dsp:cNvPr id="0" name=""/>
        <dsp:cNvSpPr/>
      </dsp:nvSpPr>
      <dsp:spPr>
        <a:xfrm>
          <a:off x="3795760" y="2880320"/>
          <a:ext cx="721486" cy="2326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743" y="0"/>
              </a:lnTo>
              <a:lnTo>
                <a:pt x="360743" y="2326793"/>
              </a:lnTo>
              <a:lnTo>
                <a:pt x="721486" y="23267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B6C4C-D7D8-4F60-9C12-A977381A1F46}">
      <dsp:nvSpPr>
        <dsp:cNvPr id="0" name=""/>
        <dsp:cNvSpPr/>
      </dsp:nvSpPr>
      <dsp:spPr>
        <a:xfrm>
          <a:off x="3795760" y="2880320"/>
          <a:ext cx="721486" cy="775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743" y="0"/>
              </a:lnTo>
              <a:lnTo>
                <a:pt x="360743" y="775597"/>
              </a:lnTo>
              <a:lnTo>
                <a:pt x="721486" y="77559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4B8D2-6139-40DA-A797-2A3054918F90}">
      <dsp:nvSpPr>
        <dsp:cNvPr id="0" name=""/>
        <dsp:cNvSpPr/>
      </dsp:nvSpPr>
      <dsp:spPr>
        <a:xfrm>
          <a:off x="3795760" y="2104722"/>
          <a:ext cx="721486" cy="775597"/>
        </a:xfrm>
        <a:custGeom>
          <a:avLst/>
          <a:gdLst/>
          <a:ahLst/>
          <a:cxnLst/>
          <a:rect l="0" t="0" r="0" b="0"/>
          <a:pathLst>
            <a:path>
              <a:moveTo>
                <a:pt x="0" y="775597"/>
              </a:moveTo>
              <a:lnTo>
                <a:pt x="360743" y="775597"/>
              </a:lnTo>
              <a:lnTo>
                <a:pt x="360743" y="0"/>
              </a:lnTo>
              <a:lnTo>
                <a:pt x="72148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58116-0AED-49C8-9178-360C592106BF}">
      <dsp:nvSpPr>
        <dsp:cNvPr id="0" name=""/>
        <dsp:cNvSpPr/>
      </dsp:nvSpPr>
      <dsp:spPr>
        <a:xfrm>
          <a:off x="3795760" y="553526"/>
          <a:ext cx="721486" cy="2326793"/>
        </a:xfrm>
        <a:custGeom>
          <a:avLst/>
          <a:gdLst/>
          <a:ahLst/>
          <a:cxnLst/>
          <a:rect l="0" t="0" r="0" b="0"/>
          <a:pathLst>
            <a:path>
              <a:moveTo>
                <a:pt x="0" y="2326793"/>
              </a:moveTo>
              <a:lnTo>
                <a:pt x="360743" y="2326793"/>
              </a:lnTo>
              <a:lnTo>
                <a:pt x="360743" y="0"/>
              </a:lnTo>
              <a:lnTo>
                <a:pt x="72148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DF439-9F66-445E-AEBE-80B20E9D247A}">
      <dsp:nvSpPr>
        <dsp:cNvPr id="0" name=""/>
        <dsp:cNvSpPr/>
      </dsp:nvSpPr>
      <dsp:spPr>
        <a:xfrm>
          <a:off x="516280" y="1905725"/>
          <a:ext cx="3279480" cy="19491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smtClean="0"/>
            <a:t>La doctrina, la legislación y la jurisprudencia distinguen las siguientes clases de enfermedades: </a:t>
          </a:r>
          <a:endParaRPr lang="es-CO" sz="2500" kern="1200"/>
        </a:p>
      </dsp:txBody>
      <dsp:txXfrm>
        <a:off x="516280" y="1905725"/>
        <a:ext cx="3279480" cy="1949188"/>
      </dsp:txXfrm>
    </dsp:sp>
    <dsp:sp modelId="{1452C860-7471-46B6-9437-4F39CD6595D6}">
      <dsp:nvSpPr>
        <dsp:cNvPr id="0" name=""/>
        <dsp:cNvSpPr/>
      </dsp:nvSpPr>
      <dsp:spPr>
        <a:xfrm>
          <a:off x="4517247" y="3392"/>
          <a:ext cx="3607432" cy="110026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smtClean="0"/>
            <a:t>1.1.1 Enfermedades laborales incluidas en la tabla .</a:t>
          </a:r>
          <a:endParaRPr lang="es-CO" sz="2500" kern="1200"/>
        </a:p>
      </dsp:txBody>
      <dsp:txXfrm>
        <a:off x="4517247" y="3392"/>
        <a:ext cx="3607432" cy="1100266"/>
      </dsp:txXfrm>
    </dsp:sp>
    <dsp:sp modelId="{D37B51E8-DE25-4DC6-B788-3D6C6DECA1BD}">
      <dsp:nvSpPr>
        <dsp:cNvPr id="0" name=""/>
        <dsp:cNvSpPr/>
      </dsp:nvSpPr>
      <dsp:spPr>
        <a:xfrm>
          <a:off x="4517247" y="1554588"/>
          <a:ext cx="3607432" cy="110026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dirty="0" smtClean="0"/>
            <a:t>1.1.2 Enfermedades laborales no incluidas en la tabla.</a:t>
          </a:r>
          <a:endParaRPr lang="es-CO" sz="2500" kern="1200" dirty="0"/>
        </a:p>
      </dsp:txBody>
      <dsp:txXfrm>
        <a:off x="4517247" y="1554588"/>
        <a:ext cx="3607432" cy="1100266"/>
      </dsp:txXfrm>
    </dsp:sp>
    <dsp:sp modelId="{F08C5FE9-7BA3-4858-A5B6-3C56A52CD408}">
      <dsp:nvSpPr>
        <dsp:cNvPr id="0" name=""/>
        <dsp:cNvSpPr/>
      </dsp:nvSpPr>
      <dsp:spPr>
        <a:xfrm>
          <a:off x="4517247" y="3105784"/>
          <a:ext cx="3607432" cy="110026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smtClean="0"/>
            <a:t>1.1.3 Enfermedades comunes agravadas por un evento laborales, y </a:t>
          </a:r>
          <a:endParaRPr lang="es-CO" sz="2500" kern="1200"/>
        </a:p>
      </dsp:txBody>
      <dsp:txXfrm>
        <a:off x="4517247" y="3105784"/>
        <a:ext cx="3607432" cy="1100266"/>
      </dsp:txXfrm>
    </dsp:sp>
    <dsp:sp modelId="{6B3B04B0-B335-450D-A54D-0F676716D464}">
      <dsp:nvSpPr>
        <dsp:cNvPr id="0" name=""/>
        <dsp:cNvSpPr/>
      </dsp:nvSpPr>
      <dsp:spPr>
        <a:xfrm>
          <a:off x="4517247" y="4656980"/>
          <a:ext cx="3607432" cy="110026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smtClean="0"/>
            <a:t>1.1.4 Enfermedades comunes. </a:t>
          </a:r>
          <a:endParaRPr lang="es-CO" sz="2500" kern="1200"/>
        </a:p>
      </dsp:txBody>
      <dsp:txXfrm>
        <a:off x="4517247" y="4656980"/>
        <a:ext cx="3607432" cy="11002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84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3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74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42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73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40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66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923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28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12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46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A7464-798D-4386-AADC-950E58775876}" type="datetimeFigureOut">
              <a:rPr lang="es-ES" smtClean="0"/>
              <a:t>31/03/2016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4C86F-FF02-4EEE-9601-2047B75B17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12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0299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ENFERMEDADES LABORALES</a:t>
            </a:r>
            <a:br>
              <a:rPr lang="es-ES_tradnl" dirty="0" smtClean="0"/>
            </a:br>
            <a:r>
              <a:rPr lang="es-ES_tradnl" dirty="0" smtClean="0"/>
              <a:t>DOCENTES MAGISTERIO PUBLICO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59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MANUAL PARA LA CALIFICACION DE LA PERDIDA DE LA CAPACIDAD LABORAL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424847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a)  Para el régimen anterior al 26 de junio del 2003: se establece en el artículo 61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del Decreto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1848 de 1969, que una persona inválida es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: "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el empleado oficial que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por cualquier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causa, no provocada intencionalmente, ni por culpa grave, o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violación injustificada y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grave de los reglamentos de previsión, ha perdido en un porcentaje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no inferior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al setenta y cinco por ciento (75%) de su capacidad para continuar ocupándose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 en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la labor que constituye su actividad habitual o la profesional a que se ha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dedicado ordinariamente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; en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consecuencia, no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se considera inválido el empleado oficial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que solamente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pierde su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capacidad de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trabajo en un porcentaje inferior al setenta y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cinco por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ciento (75%)". Como complemento a esto, el artículo 23 del Decreto 3135 de 1968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, describe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que para efectos del pago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de la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pensión "la invalidez que determine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una pérdida de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la capacidad labora! no inferior a un 75 por ciento da derecho a una pensión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, pagadera por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la respectiva entidad de previsión con base en el último sueldo mensual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 devengado mientras la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invalidez subsista". </a:t>
            </a:r>
          </a:p>
          <a:p>
            <a:pPr algn="just">
              <a:lnSpc>
                <a:spcPct val="150000"/>
              </a:lnSpc>
            </a:pP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En consecuencia y acorde a lo anterior, se debe tener presente que el porcentaje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para determinar la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invalidez en un educador será del 75% o más. </a:t>
            </a:r>
          </a:p>
        </p:txBody>
      </p:sp>
    </p:spTree>
    <p:extLst>
      <p:ext uri="{BB962C8B-B14F-4D97-AF65-F5344CB8AC3E}">
        <p14:creationId xmlns:p14="http://schemas.microsoft.com/office/powerpoint/2010/main" val="25204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MANUAL PARA LA CALIFICACION DE LA PERDIDA DE LA CAPACIDAD LABORAL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496944" cy="4392488"/>
          </a:xfrm>
        </p:spPr>
        <p:txBody>
          <a:bodyPr>
            <a:noAutofit/>
          </a:bodyPr>
          <a:lstStyle/>
          <a:p>
            <a:pPr algn="just"/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Relacionado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con lo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anterior y cuando se tengan dos o más deficiencias, estas se deben sumar. 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b)  Para el régimen en vigencia de las leyes 100 de 1993, 797 de 2003 y aquellas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otras que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las complementen o modifiquen: en concordancia con el artículos 38 de la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Ley 100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de 1993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,  la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invalidez queda definida como: "cuando la persona que por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cualquier causa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, de cualquier origen, no provocada intencionalmente, hubiese perdido el 50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% o más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de su capacidad laboral. En consecuencia y acorde a lo anterior, se debe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tener presente que el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porcentaje para determinar la invalidez en un educador será del 50%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o más para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este régimen y se aplica la fórmula valores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combinados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siguiente: </a:t>
            </a:r>
          </a:p>
          <a:p>
            <a:pPr algn="just"/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  Deficiencia = A + (50- A) x B/50 combinada</a:t>
            </a:r>
            <a:endParaRPr lang="es-ES" sz="1600" dirty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Para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estas fórmulas A y B corresponden a las diferentes deficiencias. Siendo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A la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de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mayor valor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y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B la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de menor valor. De esta forma, se combinan los valores correspondientes A y B.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En caso que existan más de dos valores, éstos deben ser previamente ordenados de mayor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a menor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valor, para proceder a combinarlos sucesivamente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aplicando la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fórmula el número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de veces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que sea necesario. 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Se incluye otras fórmulas que permiten </a:t>
            </a:r>
            <a:r>
              <a:rPr lang="es-ES" sz="1600" dirty="0" smtClean="0">
                <a:solidFill>
                  <a:schemeClr val="tx1"/>
                </a:solidFill>
                <a:latin typeface="Cambria" pitchFamily="18" charset="0"/>
              </a:rPr>
              <a:t>ponderar el </a:t>
            </a:r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daño (visión y audición por ejemplo), estas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Cambria" pitchFamily="18" charset="0"/>
              </a:rPr>
              <a:t>se enuncian de forma específica en los capítulos correspondientes. </a:t>
            </a:r>
          </a:p>
        </p:txBody>
      </p:sp>
    </p:spTree>
    <p:extLst>
      <p:ext uri="{BB962C8B-B14F-4D97-AF65-F5344CB8AC3E}">
        <p14:creationId xmlns:p14="http://schemas.microsoft.com/office/powerpoint/2010/main" val="25460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44625"/>
            <a:ext cx="8784976" cy="1008112"/>
          </a:xfrm>
        </p:spPr>
        <p:txBody>
          <a:bodyPr>
            <a:normAutofit fontScale="90000"/>
          </a:bodyPr>
          <a:lstStyle/>
          <a:p>
            <a:r>
              <a:rPr lang="es-ES_tradn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ENFERMEDADES LABORALES</a:t>
            </a:r>
            <a:br>
              <a:rPr lang="es-ES_tradn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s-ES_tradn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DOCENTES MAGISTERIO PUBLICO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508148676"/>
              </p:ext>
            </p:extLst>
          </p:nvPr>
        </p:nvGraphicFramePr>
        <p:xfrm>
          <a:off x="323528" y="980728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52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s-ES_tradnl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ENFERMEDADES LABORALES</a:t>
            </a:r>
            <a:br>
              <a:rPr lang="es-ES_tradnl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s-ES_tradnl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DOCENTES MAGISTERIO PUBLICO</a:t>
            </a:r>
            <a:endParaRPr lang="es-ES" sz="2800" dirty="0"/>
          </a:p>
        </p:txBody>
      </p:sp>
      <p:sp>
        <p:nvSpPr>
          <p:cNvPr id="7" name="6 Forma libre"/>
          <p:cNvSpPr/>
          <p:nvPr/>
        </p:nvSpPr>
        <p:spPr>
          <a:xfrm>
            <a:off x="405251" y="1268760"/>
            <a:ext cx="1714857" cy="3069901"/>
          </a:xfrm>
          <a:custGeom>
            <a:avLst/>
            <a:gdLst>
              <a:gd name="connsiteX0" fmla="*/ 0 w 1714857"/>
              <a:gd name="connsiteY0" fmla="*/ 171486 h 3069901"/>
              <a:gd name="connsiteX1" fmla="*/ 171486 w 1714857"/>
              <a:gd name="connsiteY1" fmla="*/ 0 h 3069901"/>
              <a:gd name="connsiteX2" fmla="*/ 1543371 w 1714857"/>
              <a:gd name="connsiteY2" fmla="*/ 0 h 3069901"/>
              <a:gd name="connsiteX3" fmla="*/ 1714857 w 1714857"/>
              <a:gd name="connsiteY3" fmla="*/ 171486 h 3069901"/>
              <a:gd name="connsiteX4" fmla="*/ 1714857 w 1714857"/>
              <a:gd name="connsiteY4" fmla="*/ 2898415 h 3069901"/>
              <a:gd name="connsiteX5" fmla="*/ 1543371 w 1714857"/>
              <a:gd name="connsiteY5" fmla="*/ 3069901 h 3069901"/>
              <a:gd name="connsiteX6" fmla="*/ 171486 w 1714857"/>
              <a:gd name="connsiteY6" fmla="*/ 3069901 h 3069901"/>
              <a:gd name="connsiteX7" fmla="*/ 0 w 1714857"/>
              <a:gd name="connsiteY7" fmla="*/ 2898415 h 3069901"/>
              <a:gd name="connsiteX8" fmla="*/ 0 w 1714857"/>
              <a:gd name="connsiteY8" fmla="*/ 171486 h 306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857" h="3069901">
                <a:moveTo>
                  <a:pt x="0" y="171486"/>
                </a:moveTo>
                <a:cubicBezTo>
                  <a:pt x="0" y="76777"/>
                  <a:pt x="76777" y="0"/>
                  <a:pt x="171486" y="0"/>
                </a:cubicBezTo>
                <a:lnTo>
                  <a:pt x="1543371" y="0"/>
                </a:lnTo>
                <a:cubicBezTo>
                  <a:pt x="1638080" y="0"/>
                  <a:pt x="1714857" y="76777"/>
                  <a:pt x="1714857" y="171486"/>
                </a:cubicBezTo>
                <a:lnTo>
                  <a:pt x="1714857" y="2898415"/>
                </a:lnTo>
                <a:cubicBezTo>
                  <a:pt x="1714857" y="2993124"/>
                  <a:pt x="1638080" y="3069901"/>
                  <a:pt x="1543371" y="3069901"/>
                </a:cubicBezTo>
                <a:lnTo>
                  <a:pt x="171486" y="3069901"/>
                </a:lnTo>
                <a:cubicBezTo>
                  <a:pt x="76777" y="3069901"/>
                  <a:pt x="0" y="2993124"/>
                  <a:pt x="0" y="2898415"/>
                </a:cubicBezTo>
                <a:lnTo>
                  <a:pt x="0" y="17148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6426" tIns="126426" rIns="126426" bIns="126426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Enfermedades laborales incluidas en la tabla </a:t>
            </a:r>
            <a:endParaRPr lang="es-CO" sz="2000" kern="1200" dirty="0"/>
          </a:p>
        </p:txBody>
      </p:sp>
      <p:sp>
        <p:nvSpPr>
          <p:cNvPr id="8" name="7 Forma libre"/>
          <p:cNvSpPr/>
          <p:nvPr/>
        </p:nvSpPr>
        <p:spPr>
          <a:xfrm>
            <a:off x="2248948" y="2643949"/>
            <a:ext cx="273140" cy="319522"/>
          </a:xfrm>
          <a:custGeom>
            <a:avLst/>
            <a:gdLst>
              <a:gd name="connsiteX0" fmla="*/ 0 w 273140"/>
              <a:gd name="connsiteY0" fmla="*/ 63904 h 319522"/>
              <a:gd name="connsiteX1" fmla="*/ 136570 w 273140"/>
              <a:gd name="connsiteY1" fmla="*/ 63904 h 319522"/>
              <a:gd name="connsiteX2" fmla="*/ 136570 w 273140"/>
              <a:gd name="connsiteY2" fmla="*/ 0 h 319522"/>
              <a:gd name="connsiteX3" fmla="*/ 273140 w 273140"/>
              <a:gd name="connsiteY3" fmla="*/ 159761 h 319522"/>
              <a:gd name="connsiteX4" fmla="*/ 136570 w 273140"/>
              <a:gd name="connsiteY4" fmla="*/ 319522 h 319522"/>
              <a:gd name="connsiteX5" fmla="*/ 136570 w 273140"/>
              <a:gd name="connsiteY5" fmla="*/ 255618 h 319522"/>
              <a:gd name="connsiteX6" fmla="*/ 0 w 273140"/>
              <a:gd name="connsiteY6" fmla="*/ 255618 h 319522"/>
              <a:gd name="connsiteX7" fmla="*/ 0 w 273140"/>
              <a:gd name="connsiteY7" fmla="*/ 63904 h 31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140" h="319522">
                <a:moveTo>
                  <a:pt x="0" y="63904"/>
                </a:moveTo>
                <a:lnTo>
                  <a:pt x="136570" y="63904"/>
                </a:lnTo>
                <a:lnTo>
                  <a:pt x="136570" y="0"/>
                </a:lnTo>
                <a:lnTo>
                  <a:pt x="273140" y="159761"/>
                </a:lnTo>
                <a:lnTo>
                  <a:pt x="136570" y="319522"/>
                </a:lnTo>
                <a:lnTo>
                  <a:pt x="136570" y="255618"/>
                </a:lnTo>
                <a:lnTo>
                  <a:pt x="0" y="255618"/>
                </a:lnTo>
                <a:lnTo>
                  <a:pt x="0" y="639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63904" rIns="81942" bIns="6390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000" kern="1200"/>
          </a:p>
        </p:txBody>
      </p:sp>
      <p:sp>
        <p:nvSpPr>
          <p:cNvPr id="9" name="8 Forma libre"/>
          <p:cNvSpPr/>
          <p:nvPr/>
        </p:nvSpPr>
        <p:spPr>
          <a:xfrm>
            <a:off x="2635467" y="1268760"/>
            <a:ext cx="1714857" cy="3069901"/>
          </a:xfrm>
          <a:custGeom>
            <a:avLst/>
            <a:gdLst>
              <a:gd name="connsiteX0" fmla="*/ 0 w 1714857"/>
              <a:gd name="connsiteY0" fmla="*/ 171486 h 3069901"/>
              <a:gd name="connsiteX1" fmla="*/ 171486 w 1714857"/>
              <a:gd name="connsiteY1" fmla="*/ 0 h 3069901"/>
              <a:gd name="connsiteX2" fmla="*/ 1543371 w 1714857"/>
              <a:gd name="connsiteY2" fmla="*/ 0 h 3069901"/>
              <a:gd name="connsiteX3" fmla="*/ 1714857 w 1714857"/>
              <a:gd name="connsiteY3" fmla="*/ 171486 h 3069901"/>
              <a:gd name="connsiteX4" fmla="*/ 1714857 w 1714857"/>
              <a:gd name="connsiteY4" fmla="*/ 2898415 h 3069901"/>
              <a:gd name="connsiteX5" fmla="*/ 1543371 w 1714857"/>
              <a:gd name="connsiteY5" fmla="*/ 3069901 h 3069901"/>
              <a:gd name="connsiteX6" fmla="*/ 171486 w 1714857"/>
              <a:gd name="connsiteY6" fmla="*/ 3069901 h 3069901"/>
              <a:gd name="connsiteX7" fmla="*/ 0 w 1714857"/>
              <a:gd name="connsiteY7" fmla="*/ 2898415 h 3069901"/>
              <a:gd name="connsiteX8" fmla="*/ 0 w 1714857"/>
              <a:gd name="connsiteY8" fmla="*/ 171486 h 306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857" h="3069901">
                <a:moveTo>
                  <a:pt x="0" y="171486"/>
                </a:moveTo>
                <a:cubicBezTo>
                  <a:pt x="0" y="76777"/>
                  <a:pt x="76777" y="0"/>
                  <a:pt x="171486" y="0"/>
                </a:cubicBezTo>
                <a:lnTo>
                  <a:pt x="1543371" y="0"/>
                </a:lnTo>
                <a:cubicBezTo>
                  <a:pt x="1638080" y="0"/>
                  <a:pt x="1714857" y="76777"/>
                  <a:pt x="1714857" y="171486"/>
                </a:cubicBezTo>
                <a:lnTo>
                  <a:pt x="1714857" y="2898415"/>
                </a:lnTo>
                <a:cubicBezTo>
                  <a:pt x="1714857" y="2993124"/>
                  <a:pt x="1638080" y="3069901"/>
                  <a:pt x="1543371" y="3069901"/>
                </a:cubicBezTo>
                <a:lnTo>
                  <a:pt x="171486" y="3069901"/>
                </a:lnTo>
                <a:cubicBezTo>
                  <a:pt x="76777" y="3069901"/>
                  <a:pt x="0" y="2993124"/>
                  <a:pt x="0" y="2898415"/>
                </a:cubicBezTo>
                <a:lnTo>
                  <a:pt x="0" y="17148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6426" tIns="126426" rIns="126426" bIns="126426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smtClean="0"/>
              <a:t>En estas enfermedades, la relación de causalidad se encuentra preestablecida o presunta; </a:t>
            </a:r>
            <a:endParaRPr lang="es-CO" sz="2000" kern="1200"/>
          </a:p>
        </p:txBody>
      </p:sp>
      <p:sp>
        <p:nvSpPr>
          <p:cNvPr id="10" name="9 Forma libre"/>
          <p:cNvSpPr/>
          <p:nvPr/>
        </p:nvSpPr>
        <p:spPr>
          <a:xfrm>
            <a:off x="4479164" y="2643949"/>
            <a:ext cx="273140" cy="319522"/>
          </a:xfrm>
          <a:custGeom>
            <a:avLst/>
            <a:gdLst>
              <a:gd name="connsiteX0" fmla="*/ 0 w 273140"/>
              <a:gd name="connsiteY0" fmla="*/ 63904 h 319522"/>
              <a:gd name="connsiteX1" fmla="*/ 136570 w 273140"/>
              <a:gd name="connsiteY1" fmla="*/ 63904 h 319522"/>
              <a:gd name="connsiteX2" fmla="*/ 136570 w 273140"/>
              <a:gd name="connsiteY2" fmla="*/ 0 h 319522"/>
              <a:gd name="connsiteX3" fmla="*/ 273140 w 273140"/>
              <a:gd name="connsiteY3" fmla="*/ 159761 h 319522"/>
              <a:gd name="connsiteX4" fmla="*/ 136570 w 273140"/>
              <a:gd name="connsiteY4" fmla="*/ 319522 h 319522"/>
              <a:gd name="connsiteX5" fmla="*/ 136570 w 273140"/>
              <a:gd name="connsiteY5" fmla="*/ 255618 h 319522"/>
              <a:gd name="connsiteX6" fmla="*/ 0 w 273140"/>
              <a:gd name="connsiteY6" fmla="*/ 255618 h 319522"/>
              <a:gd name="connsiteX7" fmla="*/ 0 w 273140"/>
              <a:gd name="connsiteY7" fmla="*/ 63904 h 31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140" h="319522">
                <a:moveTo>
                  <a:pt x="0" y="63904"/>
                </a:moveTo>
                <a:lnTo>
                  <a:pt x="136570" y="63904"/>
                </a:lnTo>
                <a:lnTo>
                  <a:pt x="136570" y="0"/>
                </a:lnTo>
                <a:lnTo>
                  <a:pt x="273140" y="159761"/>
                </a:lnTo>
                <a:lnTo>
                  <a:pt x="136570" y="319522"/>
                </a:lnTo>
                <a:lnTo>
                  <a:pt x="136570" y="255618"/>
                </a:lnTo>
                <a:lnTo>
                  <a:pt x="0" y="255618"/>
                </a:lnTo>
                <a:lnTo>
                  <a:pt x="0" y="639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63904" rIns="81942" bIns="6390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000" kern="1200"/>
          </a:p>
        </p:txBody>
      </p:sp>
      <p:sp>
        <p:nvSpPr>
          <p:cNvPr id="11" name="10 Forma libre"/>
          <p:cNvSpPr/>
          <p:nvPr/>
        </p:nvSpPr>
        <p:spPr>
          <a:xfrm>
            <a:off x="4865683" y="1268760"/>
            <a:ext cx="1714857" cy="3069901"/>
          </a:xfrm>
          <a:custGeom>
            <a:avLst/>
            <a:gdLst>
              <a:gd name="connsiteX0" fmla="*/ 0 w 1714857"/>
              <a:gd name="connsiteY0" fmla="*/ 171486 h 3069901"/>
              <a:gd name="connsiteX1" fmla="*/ 171486 w 1714857"/>
              <a:gd name="connsiteY1" fmla="*/ 0 h 3069901"/>
              <a:gd name="connsiteX2" fmla="*/ 1543371 w 1714857"/>
              <a:gd name="connsiteY2" fmla="*/ 0 h 3069901"/>
              <a:gd name="connsiteX3" fmla="*/ 1714857 w 1714857"/>
              <a:gd name="connsiteY3" fmla="*/ 171486 h 3069901"/>
              <a:gd name="connsiteX4" fmla="*/ 1714857 w 1714857"/>
              <a:gd name="connsiteY4" fmla="*/ 2898415 h 3069901"/>
              <a:gd name="connsiteX5" fmla="*/ 1543371 w 1714857"/>
              <a:gd name="connsiteY5" fmla="*/ 3069901 h 3069901"/>
              <a:gd name="connsiteX6" fmla="*/ 171486 w 1714857"/>
              <a:gd name="connsiteY6" fmla="*/ 3069901 h 3069901"/>
              <a:gd name="connsiteX7" fmla="*/ 0 w 1714857"/>
              <a:gd name="connsiteY7" fmla="*/ 2898415 h 3069901"/>
              <a:gd name="connsiteX8" fmla="*/ 0 w 1714857"/>
              <a:gd name="connsiteY8" fmla="*/ 171486 h 306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857" h="3069901">
                <a:moveTo>
                  <a:pt x="0" y="171486"/>
                </a:moveTo>
                <a:cubicBezTo>
                  <a:pt x="0" y="76777"/>
                  <a:pt x="76777" y="0"/>
                  <a:pt x="171486" y="0"/>
                </a:cubicBezTo>
                <a:lnTo>
                  <a:pt x="1543371" y="0"/>
                </a:lnTo>
                <a:cubicBezTo>
                  <a:pt x="1638080" y="0"/>
                  <a:pt x="1714857" y="76777"/>
                  <a:pt x="1714857" y="171486"/>
                </a:cubicBezTo>
                <a:lnTo>
                  <a:pt x="1714857" y="2898415"/>
                </a:lnTo>
                <a:cubicBezTo>
                  <a:pt x="1714857" y="2993124"/>
                  <a:pt x="1638080" y="3069901"/>
                  <a:pt x="1543371" y="3069901"/>
                </a:cubicBezTo>
                <a:lnTo>
                  <a:pt x="171486" y="3069901"/>
                </a:lnTo>
                <a:cubicBezTo>
                  <a:pt x="76777" y="3069901"/>
                  <a:pt x="0" y="2993124"/>
                  <a:pt x="0" y="2898415"/>
                </a:cubicBezTo>
                <a:lnTo>
                  <a:pt x="0" y="17148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6426" tIns="126426" rIns="126426" bIns="126426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smtClean="0"/>
              <a:t>es decir, que se presume la relación existente entre el factor de riesgo ocupacional y la enfermedad presente, </a:t>
            </a:r>
            <a:endParaRPr lang="es-CO" sz="2000" kern="1200" dirty="0"/>
          </a:p>
        </p:txBody>
      </p:sp>
      <p:sp>
        <p:nvSpPr>
          <p:cNvPr id="12" name="11 Forma libre"/>
          <p:cNvSpPr/>
          <p:nvPr/>
        </p:nvSpPr>
        <p:spPr>
          <a:xfrm>
            <a:off x="6709380" y="2643949"/>
            <a:ext cx="273140" cy="319522"/>
          </a:xfrm>
          <a:custGeom>
            <a:avLst/>
            <a:gdLst>
              <a:gd name="connsiteX0" fmla="*/ 0 w 273140"/>
              <a:gd name="connsiteY0" fmla="*/ 63904 h 319522"/>
              <a:gd name="connsiteX1" fmla="*/ 136570 w 273140"/>
              <a:gd name="connsiteY1" fmla="*/ 63904 h 319522"/>
              <a:gd name="connsiteX2" fmla="*/ 136570 w 273140"/>
              <a:gd name="connsiteY2" fmla="*/ 0 h 319522"/>
              <a:gd name="connsiteX3" fmla="*/ 273140 w 273140"/>
              <a:gd name="connsiteY3" fmla="*/ 159761 h 319522"/>
              <a:gd name="connsiteX4" fmla="*/ 136570 w 273140"/>
              <a:gd name="connsiteY4" fmla="*/ 319522 h 319522"/>
              <a:gd name="connsiteX5" fmla="*/ 136570 w 273140"/>
              <a:gd name="connsiteY5" fmla="*/ 255618 h 319522"/>
              <a:gd name="connsiteX6" fmla="*/ 0 w 273140"/>
              <a:gd name="connsiteY6" fmla="*/ 255618 h 319522"/>
              <a:gd name="connsiteX7" fmla="*/ 0 w 273140"/>
              <a:gd name="connsiteY7" fmla="*/ 63904 h 31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140" h="319522">
                <a:moveTo>
                  <a:pt x="0" y="63904"/>
                </a:moveTo>
                <a:lnTo>
                  <a:pt x="136570" y="63904"/>
                </a:lnTo>
                <a:lnTo>
                  <a:pt x="136570" y="0"/>
                </a:lnTo>
                <a:lnTo>
                  <a:pt x="273140" y="159761"/>
                </a:lnTo>
                <a:lnTo>
                  <a:pt x="136570" y="319522"/>
                </a:lnTo>
                <a:lnTo>
                  <a:pt x="136570" y="255618"/>
                </a:lnTo>
                <a:lnTo>
                  <a:pt x="0" y="255618"/>
                </a:lnTo>
                <a:lnTo>
                  <a:pt x="0" y="639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63904" rIns="81942" bIns="6390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000" kern="1200"/>
          </a:p>
        </p:txBody>
      </p:sp>
      <p:sp>
        <p:nvSpPr>
          <p:cNvPr id="13" name="12 Forma libre"/>
          <p:cNvSpPr/>
          <p:nvPr/>
        </p:nvSpPr>
        <p:spPr>
          <a:xfrm>
            <a:off x="7095899" y="1268760"/>
            <a:ext cx="1714857" cy="3069901"/>
          </a:xfrm>
          <a:custGeom>
            <a:avLst/>
            <a:gdLst>
              <a:gd name="connsiteX0" fmla="*/ 0 w 1714857"/>
              <a:gd name="connsiteY0" fmla="*/ 171486 h 3069901"/>
              <a:gd name="connsiteX1" fmla="*/ 171486 w 1714857"/>
              <a:gd name="connsiteY1" fmla="*/ 0 h 3069901"/>
              <a:gd name="connsiteX2" fmla="*/ 1543371 w 1714857"/>
              <a:gd name="connsiteY2" fmla="*/ 0 h 3069901"/>
              <a:gd name="connsiteX3" fmla="*/ 1714857 w 1714857"/>
              <a:gd name="connsiteY3" fmla="*/ 171486 h 3069901"/>
              <a:gd name="connsiteX4" fmla="*/ 1714857 w 1714857"/>
              <a:gd name="connsiteY4" fmla="*/ 2898415 h 3069901"/>
              <a:gd name="connsiteX5" fmla="*/ 1543371 w 1714857"/>
              <a:gd name="connsiteY5" fmla="*/ 3069901 h 3069901"/>
              <a:gd name="connsiteX6" fmla="*/ 171486 w 1714857"/>
              <a:gd name="connsiteY6" fmla="*/ 3069901 h 3069901"/>
              <a:gd name="connsiteX7" fmla="*/ 0 w 1714857"/>
              <a:gd name="connsiteY7" fmla="*/ 2898415 h 3069901"/>
              <a:gd name="connsiteX8" fmla="*/ 0 w 1714857"/>
              <a:gd name="connsiteY8" fmla="*/ 171486 h 306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857" h="3069901">
                <a:moveTo>
                  <a:pt x="0" y="171486"/>
                </a:moveTo>
                <a:cubicBezTo>
                  <a:pt x="0" y="76777"/>
                  <a:pt x="76777" y="0"/>
                  <a:pt x="171486" y="0"/>
                </a:cubicBezTo>
                <a:lnTo>
                  <a:pt x="1543371" y="0"/>
                </a:lnTo>
                <a:cubicBezTo>
                  <a:pt x="1638080" y="0"/>
                  <a:pt x="1714857" y="76777"/>
                  <a:pt x="1714857" y="171486"/>
                </a:cubicBezTo>
                <a:lnTo>
                  <a:pt x="1714857" y="2898415"/>
                </a:lnTo>
                <a:cubicBezTo>
                  <a:pt x="1714857" y="2993124"/>
                  <a:pt x="1638080" y="3069901"/>
                  <a:pt x="1543371" y="3069901"/>
                </a:cubicBezTo>
                <a:lnTo>
                  <a:pt x="171486" y="3069901"/>
                </a:lnTo>
                <a:cubicBezTo>
                  <a:pt x="76777" y="3069901"/>
                  <a:pt x="0" y="2993124"/>
                  <a:pt x="0" y="2898415"/>
                </a:cubicBezTo>
                <a:lnTo>
                  <a:pt x="0" y="17148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6426" tIns="126426" rIns="126426" bIns="126426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smtClean="0"/>
              <a:t>es el caso concreto de la disfonía que presenta el educador por esfuerzo mantenido de la voz. </a:t>
            </a:r>
            <a:endParaRPr lang="es-CO" sz="2000" kern="1200"/>
          </a:p>
        </p:txBody>
      </p:sp>
      <p:sp>
        <p:nvSpPr>
          <p:cNvPr id="16" name="15 Forma libre"/>
          <p:cNvSpPr/>
          <p:nvPr/>
        </p:nvSpPr>
        <p:spPr>
          <a:xfrm>
            <a:off x="366913" y="4509120"/>
            <a:ext cx="8613872" cy="948434"/>
          </a:xfrm>
          <a:custGeom>
            <a:avLst/>
            <a:gdLst>
              <a:gd name="connsiteX0" fmla="*/ 0 w 8370192"/>
              <a:gd name="connsiteY0" fmla="*/ 445393 h 2672302"/>
              <a:gd name="connsiteX1" fmla="*/ 445393 w 8370192"/>
              <a:gd name="connsiteY1" fmla="*/ 0 h 2672302"/>
              <a:gd name="connsiteX2" fmla="*/ 7924799 w 8370192"/>
              <a:gd name="connsiteY2" fmla="*/ 0 h 2672302"/>
              <a:gd name="connsiteX3" fmla="*/ 8370192 w 8370192"/>
              <a:gd name="connsiteY3" fmla="*/ 445393 h 2672302"/>
              <a:gd name="connsiteX4" fmla="*/ 8370192 w 8370192"/>
              <a:gd name="connsiteY4" fmla="*/ 2226909 h 2672302"/>
              <a:gd name="connsiteX5" fmla="*/ 7924799 w 8370192"/>
              <a:gd name="connsiteY5" fmla="*/ 2672302 h 2672302"/>
              <a:gd name="connsiteX6" fmla="*/ 445393 w 8370192"/>
              <a:gd name="connsiteY6" fmla="*/ 2672302 h 2672302"/>
              <a:gd name="connsiteX7" fmla="*/ 0 w 8370192"/>
              <a:gd name="connsiteY7" fmla="*/ 2226909 h 2672302"/>
              <a:gd name="connsiteX8" fmla="*/ 0 w 8370192"/>
              <a:gd name="connsiteY8" fmla="*/ 445393 h 267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0192" h="2672302">
                <a:moveTo>
                  <a:pt x="0" y="445393"/>
                </a:moveTo>
                <a:cubicBezTo>
                  <a:pt x="0" y="199409"/>
                  <a:pt x="199409" y="0"/>
                  <a:pt x="445393" y="0"/>
                </a:cubicBezTo>
                <a:lnTo>
                  <a:pt x="7924799" y="0"/>
                </a:lnTo>
                <a:cubicBezTo>
                  <a:pt x="8170783" y="0"/>
                  <a:pt x="8370192" y="199409"/>
                  <a:pt x="8370192" y="445393"/>
                </a:cubicBezTo>
                <a:lnTo>
                  <a:pt x="8370192" y="2226909"/>
                </a:lnTo>
                <a:cubicBezTo>
                  <a:pt x="8370192" y="2472893"/>
                  <a:pt x="8170783" y="2672302"/>
                  <a:pt x="7924799" y="2672302"/>
                </a:cubicBezTo>
                <a:lnTo>
                  <a:pt x="445393" y="2672302"/>
                </a:lnTo>
                <a:cubicBezTo>
                  <a:pt x="199409" y="2672302"/>
                  <a:pt x="0" y="2472893"/>
                  <a:pt x="0" y="2226909"/>
                </a:cubicBezTo>
                <a:lnTo>
                  <a:pt x="0" y="44539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14271" tIns="214271" rIns="214271" bIns="214271" numCol="1" spcCol="1270" anchor="ctr" anchorCtr="0">
            <a:noAutofit/>
          </a:bodyPr>
          <a:lstStyle/>
          <a:p>
            <a:pPr lvl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De manera tal que para determinar que estas enfermedades son laborales se debe demostrar la existencia de la enfermedad y la exposición en su trabajo de manera suficiente al factor de riesgo ocupacional, </a:t>
            </a:r>
            <a:endParaRPr lang="es-CO" sz="2000" kern="1200" dirty="0"/>
          </a:p>
        </p:txBody>
      </p:sp>
      <p:sp>
        <p:nvSpPr>
          <p:cNvPr id="17" name="16 Forma libre"/>
          <p:cNvSpPr/>
          <p:nvPr/>
        </p:nvSpPr>
        <p:spPr>
          <a:xfrm>
            <a:off x="395536" y="5632680"/>
            <a:ext cx="8370192" cy="774085"/>
          </a:xfrm>
          <a:custGeom>
            <a:avLst/>
            <a:gdLst>
              <a:gd name="connsiteX0" fmla="*/ 0 w 8370192"/>
              <a:gd name="connsiteY0" fmla="*/ 207783 h 1246672"/>
              <a:gd name="connsiteX1" fmla="*/ 207783 w 8370192"/>
              <a:gd name="connsiteY1" fmla="*/ 0 h 1246672"/>
              <a:gd name="connsiteX2" fmla="*/ 8162409 w 8370192"/>
              <a:gd name="connsiteY2" fmla="*/ 0 h 1246672"/>
              <a:gd name="connsiteX3" fmla="*/ 8370192 w 8370192"/>
              <a:gd name="connsiteY3" fmla="*/ 207783 h 1246672"/>
              <a:gd name="connsiteX4" fmla="*/ 8370192 w 8370192"/>
              <a:gd name="connsiteY4" fmla="*/ 1038889 h 1246672"/>
              <a:gd name="connsiteX5" fmla="*/ 8162409 w 8370192"/>
              <a:gd name="connsiteY5" fmla="*/ 1246672 h 1246672"/>
              <a:gd name="connsiteX6" fmla="*/ 207783 w 8370192"/>
              <a:gd name="connsiteY6" fmla="*/ 1246672 h 1246672"/>
              <a:gd name="connsiteX7" fmla="*/ 0 w 8370192"/>
              <a:gd name="connsiteY7" fmla="*/ 1038889 h 1246672"/>
              <a:gd name="connsiteX8" fmla="*/ 0 w 8370192"/>
              <a:gd name="connsiteY8" fmla="*/ 207783 h 124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0192" h="1246672">
                <a:moveTo>
                  <a:pt x="0" y="207783"/>
                </a:moveTo>
                <a:cubicBezTo>
                  <a:pt x="0" y="93028"/>
                  <a:pt x="93028" y="0"/>
                  <a:pt x="207783" y="0"/>
                </a:cubicBezTo>
                <a:lnTo>
                  <a:pt x="8162409" y="0"/>
                </a:lnTo>
                <a:cubicBezTo>
                  <a:pt x="8277164" y="0"/>
                  <a:pt x="8370192" y="93028"/>
                  <a:pt x="8370192" y="207783"/>
                </a:cubicBezTo>
                <a:lnTo>
                  <a:pt x="8370192" y="1038889"/>
                </a:lnTo>
                <a:cubicBezTo>
                  <a:pt x="8370192" y="1153644"/>
                  <a:pt x="8277164" y="1246672"/>
                  <a:pt x="8162409" y="1246672"/>
                </a:cubicBezTo>
                <a:lnTo>
                  <a:pt x="207783" y="1246672"/>
                </a:lnTo>
                <a:cubicBezTo>
                  <a:pt x="93028" y="1246672"/>
                  <a:pt x="0" y="1153644"/>
                  <a:pt x="0" y="1038889"/>
                </a:cubicBezTo>
                <a:lnTo>
                  <a:pt x="0" y="20778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11250264"/>
              <a:satOff val="-16880"/>
              <a:lumOff val="-2745"/>
              <a:alphaOff val="0"/>
            </a:schemeClr>
          </a:fillRef>
          <a:effectRef idx="1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4678" tIns="144678" rIns="144678" bIns="144678" numCol="1" spcCol="1270" anchor="ctr" anchorCtr="0">
            <a:noAutofit/>
          </a:bodyPr>
          <a:lstStyle/>
          <a:p>
            <a:pPr lvl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smtClean="0"/>
              <a:t>en esta categoría es importante resaltar que la causalidad se ha demostrado y soportado previamente, por lo cual no se debe demostrar nuevamente. </a:t>
            </a:r>
            <a:endParaRPr lang="es-CO" sz="2000" kern="1200"/>
          </a:p>
        </p:txBody>
      </p:sp>
    </p:spTree>
    <p:extLst>
      <p:ext uri="{BB962C8B-B14F-4D97-AF65-F5344CB8AC3E}">
        <p14:creationId xmlns:p14="http://schemas.microsoft.com/office/powerpoint/2010/main" val="20190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4625"/>
            <a:ext cx="7772400" cy="1008112"/>
          </a:xfrm>
        </p:spPr>
        <p:txBody>
          <a:bodyPr>
            <a:normAutofit/>
          </a:bodyPr>
          <a:lstStyle/>
          <a:p>
            <a:r>
              <a:rPr lang="es-ES_tradnl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ENFERMEDADES LABORALES</a:t>
            </a:r>
            <a:br>
              <a:rPr lang="es-ES_tradnl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s-ES_tradnl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DOCENTES MAGISTERIO PUBLICO</a:t>
            </a:r>
            <a:endParaRPr lang="es-ES" sz="2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84815972"/>
              </p:ext>
            </p:extLst>
          </p:nvPr>
        </p:nvGraphicFramePr>
        <p:xfrm>
          <a:off x="323528" y="1484784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41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63575947"/>
              </p:ext>
            </p:extLst>
          </p:nvPr>
        </p:nvGraphicFramePr>
        <p:xfrm>
          <a:off x="179512" y="1052737"/>
          <a:ext cx="8712968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685800" y="44625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ENFERMEDADES LABORALES</a:t>
            </a:r>
            <a:br>
              <a:rPr lang="es-ES_tradnl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s-ES_tradnl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DOCENTES MAGISTERIO PUBLICO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214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981058304"/>
              </p:ext>
            </p:extLst>
          </p:nvPr>
        </p:nvGraphicFramePr>
        <p:xfrm>
          <a:off x="251520" y="1052737"/>
          <a:ext cx="8640960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685800" y="44625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ENFERMEDADES LABORALES</a:t>
            </a:r>
            <a:br>
              <a:rPr lang="es-ES_tradnl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s-ES_tradnl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DOCENTES MAGISTERIO PUBLICO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5126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Forma libre"/>
          <p:cNvSpPr/>
          <p:nvPr/>
        </p:nvSpPr>
        <p:spPr>
          <a:xfrm>
            <a:off x="4499992" y="1931186"/>
            <a:ext cx="3301654" cy="2763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7019"/>
                </a:lnTo>
                <a:lnTo>
                  <a:pt x="3301654" y="107019"/>
                </a:lnTo>
                <a:lnTo>
                  <a:pt x="3301654" y="276372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10 Forma libre"/>
          <p:cNvSpPr/>
          <p:nvPr/>
        </p:nvSpPr>
        <p:spPr>
          <a:xfrm>
            <a:off x="4499992" y="1931186"/>
            <a:ext cx="1350064" cy="2763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7019"/>
                </a:lnTo>
                <a:lnTo>
                  <a:pt x="1350064" y="107019"/>
                </a:lnTo>
                <a:lnTo>
                  <a:pt x="1350064" y="276372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11 Forma libre"/>
          <p:cNvSpPr/>
          <p:nvPr/>
        </p:nvSpPr>
        <p:spPr>
          <a:xfrm>
            <a:off x="3898466" y="1931186"/>
            <a:ext cx="601525" cy="2763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01525" y="0"/>
                </a:moveTo>
                <a:lnTo>
                  <a:pt x="601525" y="107019"/>
                </a:lnTo>
                <a:lnTo>
                  <a:pt x="0" y="107019"/>
                </a:lnTo>
                <a:lnTo>
                  <a:pt x="0" y="276372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12 Forma libre"/>
          <p:cNvSpPr/>
          <p:nvPr/>
        </p:nvSpPr>
        <p:spPr>
          <a:xfrm>
            <a:off x="1572607" y="1931186"/>
            <a:ext cx="2927384" cy="2763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927384" y="0"/>
                </a:moveTo>
                <a:lnTo>
                  <a:pt x="2927384" y="107019"/>
                </a:lnTo>
                <a:lnTo>
                  <a:pt x="0" y="107019"/>
                </a:lnTo>
                <a:lnTo>
                  <a:pt x="0" y="276372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13 Forma libre"/>
          <p:cNvSpPr/>
          <p:nvPr/>
        </p:nvSpPr>
        <p:spPr>
          <a:xfrm>
            <a:off x="762302" y="1124744"/>
            <a:ext cx="7475379" cy="806442"/>
          </a:xfrm>
          <a:custGeom>
            <a:avLst/>
            <a:gdLst>
              <a:gd name="connsiteX0" fmla="*/ 0 w 7475379"/>
              <a:gd name="connsiteY0" fmla="*/ 0 h 806442"/>
              <a:gd name="connsiteX1" fmla="*/ 7475379 w 7475379"/>
              <a:gd name="connsiteY1" fmla="*/ 0 h 806442"/>
              <a:gd name="connsiteX2" fmla="*/ 7475379 w 7475379"/>
              <a:gd name="connsiteY2" fmla="*/ 806442 h 806442"/>
              <a:gd name="connsiteX3" fmla="*/ 0 w 7475379"/>
              <a:gd name="connsiteY3" fmla="*/ 806442 h 806442"/>
              <a:gd name="connsiteX4" fmla="*/ 0 w 7475379"/>
              <a:gd name="connsiteY4" fmla="*/ 0 h 80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5379" h="806442">
                <a:moveTo>
                  <a:pt x="0" y="0"/>
                </a:moveTo>
                <a:lnTo>
                  <a:pt x="7475379" y="0"/>
                </a:lnTo>
                <a:lnTo>
                  <a:pt x="7475379" y="806442"/>
                </a:lnTo>
                <a:lnTo>
                  <a:pt x="0" y="80644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Para establecer la relación de causalidad o nexo causal debe tenerse en cuenta los siguientes criterios</a:t>
            </a:r>
            <a:endParaRPr lang="es-CO" sz="2000" kern="1200" dirty="0"/>
          </a:p>
        </p:txBody>
      </p:sp>
      <p:sp>
        <p:nvSpPr>
          <p:cNvPr id="15" name="14 Forma libre"/>
          <p:cNvSpPr/>
          <p:nvPr/>
        </p:nvSpPr>
        <p:spPr>
          <a:xfrm>
            <a:off x="391895" y="2207558"/>
            <a:ext cx="2361423" cy="2091717"/>
          </a:xfrm>
          <a:custGeom>
            <a:avLst/>
            <a:gdLst>
              <a:gd name="connsiteX0" fmla="*/ 0 w 2361423"/>
              <a:gd name="connsiteY0" fmla="*/ 0 h 2091717"/>
              <a:gd name="connsiteX1" fmla="*/ 2361423 w 2361423"/>
              <a:gd name="connsiteY1" fmla="*/ 0 h 2091717"/>
              <a:gd name="connsiteX2" fmla="*/ 2361423 w 2361423"/>
              <a:gd name="connsiteY2" fmla="*/ 2091717 h 2091717"/>
              <a:gd name="connsiteX3" fmla="*/ 0 w 2361423"/>
              <a:gd name="connsiteY3" fmla="*/ 2091717 h 2091717"/>
              <a:gd name="connsiteX4" fmla="*/ 0 w 2361423"/>
              <a:gd name="connsiteY4" fmla="*/ 0 h 209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1423" h="2091717">
                <a:moveTo>
                  <a:pt x="0" y="0"/>
                </a:moveTo>
                <a:lnTo>
                  <a:pt x="2361423" y="0"/>
                </a:lnTo>
                <a:lnTo>
                  <a:pt x="2361423" y="2091717"/>
                </a:lnTo>
                <a:lnTo>
                  <a:pt x="0" y="209171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1. Comprobación de la presencia de uno o varios factores de riesgo ocupacional relacionado con la enfermedad diagnosticada (causa) .</a:t>
            </a:r>
            <a:endParaRPr lang="es-CO" sz="2000" kern="1200" dirty="0"/>
          </a:p>
        </p:txBody>
      </p:sp>
      <p:sp>
        <p:nvSpPr>
          <p:cNvPr id="16" name="15 Forma libre"/>
          <p:cNvSpPr/>
          <p:nvPr/>
        </p:nvSpPr>
        <p:spPr>
          <a:xfrm>
            <a:off x="3092024" y="2207558"/>
            <a:ext cx="1612884" cy="2091717"/>
          </a:xfrm>
          <a:custGeom>
            <a:avLst/>
            <a:gdLst>
              <a:gd name="connsiteX0" fmla="*/ 0 w 1612884"/>
              <a:gd name="connsiteY0" fmla="*/ 0 h 1728689"/>
              <a:gd name="connsiteX1" fmla="*/ 1612884 w 1612884"/>
              <a:gd name="connsiteY1" fmla="*/ 0 h 1728689"/>
              <a:gd name="connsiteX2" fmla="*/ 1612884 w 1612884"/>
              <a:gd name="connsiteY2" fmla="*/ 1728689 h 1728689"/>
              <a:gd name="connsiteX3" fmla="*/ 0 w 1612884"/>
              <a:gd name="connsiteY3" fmla="*/ 1728689 h 1728689"/>
              <a:gd name="connsiteX4" fmla="*/ 0 w 1612884"/>
              <a:gd name="connsiteY4" fmla="*/ 0 h 172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884" h="1728689">
                <a:moveTo>
                  <a:pt x="0" y="0"/>
                </a:moveTo>
                <a:lnTo>
                  <a:pt x="1612884" y="0"/>
                </a:lnTo>
                <a:lnTo>
                  <a:pt x="1612884" y="1728689"/>
                </a:lnTo>
                <a:lnTo>
                  <a:pt x="0" y="172868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2. Determinación de la suficiencia de la exposición (</a:t>
            </a:r>
            <a:r>
              <a:rPr lang="es-ES" sz="2000" kern="1200" dirty="0" err="1" smtClean="0"/>
              <a:t>TLV</a:t>
            </a:r>
            <a:r>
              <a:rPr lang="es-ES" sz="2000" kern="1200" dirty="0" smtClean="0"/>
              <a:t>® y </a:t>
            </a:r>
            <a:r>
              <a:rPr lang="es-ES" sz="2000" kern="1200" dirty="0" err="1" smtClean="0"/>
              <a:t>BEI</a:t>
            </a:r>
            <a:r>
              <a:rPr lang="es-ES" sz="2000" kern="1200" dirty="0" smtClean="0"/>
              <a:t>®).</a:t>
            </a:r>
            <a:endParaRPr lang="es-CO" sz="2000" kern="1200" dirty="0"/>
          </a:p>
        </p:txBody>
      </p:sp>
      <p:sp>
        <p:nvSpPr>
          <p:cNvPr id="17" name="16 Forma libre"/>
          <p:cNvSpPr/>
          <p:nvPr/>
        </p:nvSpPr>
        <p:spPr>
          <a:xfrm>
            <a:off x="5043614" y="2207558"/>
            <a:ext cx="1612884" cy="2091717"/>
          </a:xfrm>
          <a:custGeom>
            <a:avLst/>
            <a:gdLst>
              <a:gd name="connsiteX0" fmla="*/ 0 w 1612884"/>
              <a:gd name="connsiteY0" fmla="*/ 0 h 1728689"/>
              <a:gd name="connsiteX1" fmla="*/ 1612884 w 1612884"/>
              <a:gd name="connsiteY1" fmla="*/ 0 h 1728689"/>
              <a:gd name="connsiteX2" fmla="*/ 1612884 w 1612884"/>
              <a:gd name="connsiteY2" fmla="*/ 1728689 h 1728689"/>
              <a:gd name="connsiteX3" fmla="*/ 0 w 1612884"/>
              <a:gd name="connsiteY3" fmla="*/ 1728689 h 1728689"/>
              <a:gd name="connsiteX4" fmla="*/ 0 w 1612884"/>
              <a:gd name="connsiteY4" fmla="*/ 0 h 172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884" h="1728689">
                <a:moveTo>
                  <a:pt x="0" y="0"/>
                </a:moveTo>
                <a:lnTo>
                  <a:pt x="1612884" y="0"/>
                </a:lnTo>
                <a:lnTo>
                  <a:pt x="1612884" y="1728689"/>
                </a:lnTo>
                <a:lnTo>
                  <a:pt x="0" y="172868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3. Confirmación del efecto (enfermedad diagnosticada médicamente).</a:t>
            </a:r>
            <a:endParaRPr lang="es-CO" sz="2000" kern="1200" dirty="0"/>
          </a:p>
        </p:txBody>
      </p:sp>
      <p:sp>
        <p:nvSpPr>
          <p:cNvPr id="18" name="17 Forma libre"/>
          <p:cNvSpPr/>
          <p:nvPr/>
        </p:nvSpPr>
        <p:spPr>
          <a:xfrm>
            <a:off x="6995204" y="2207558"/>
            <a:ext cx="1612884" cy="2091717"/>
          </a:xfrm>
          <a:custGeom>
            <a:avLst/>
            <a:gdLst>
              <a:gd name="connsiteX0" fmla="*/ 0 w 1612884"/>
              <a:gd name="connsiteY0" fmla="*/ 0 h 1728689"/>
              <a:gd name="connsiteX1" fmla="*/ 1612884 w 1612884"/>
              <a:gd name="connsiteY1" fmla="*/ 0 h 1728689"/>
              <a:gd name="connsiteX2" fmla="*/ 1612884 w 1612884"/>
              <a:gd name="connsiteY2" fmla="*/ 1728689 h 1728689"/>
              <a:gd name="connsiteX3" fmla="*/ 0 w 1612884"/>
              <a:gd name="connsiteY3" fmla="*/ 1728689 h 1728689"/>
              <a:gd name="connsiteX4" fmla="*/ 0 w 1612884"/>
              <a:gd name="connsiteY4" fmla="*/ 0 h 172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884" h="1728689">
                <a:moveTo>
                  <a:pt x="0" y="0"/>
                </a:moveTo>
                <a:lnTo>
                  <a:pt x="1612884" y="0"/>
                </a:lnTo>
                <a:lnTo>
                  <a:pt x="1612884" y="1728689"/>
                </a:lnTo>
                <a:lnTo>
                  <a:pt x="0" y="172868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smtClean="0"/>
              <a:t>4. Establecimiento de la relación causa-efecto. </a:t>
            </a:r>
            <a:endParaRPr lang="es-CO" sz="2000" kern="120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251520" y="4509121"/>
            <a:ext cx="8640960" cy="2016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000" dirty="0"/>
              <a:t>Para lo anterior se pueden tomar como referencia, entre otros, el </a:t>
            </a:r>
            <a:r>
              <a:rPr lang="es-ES" sz="2000" b="1" i="1" dirty="0"/>
              <a:t>"Protocolo para la Determinación del Origen de las Patologías Derivadas del Estrés" del Ministerio de la Protección Social, 2004</a:t>
            </a:r>
            <a:r>
              <a:rPr lang="es-ES" sz="2000" i="1" dirty="0"/>
              <a:t> y "</a:t>
            </a:r>
            <a:r>
              <a:rPr lang="es-ES" sz="2000" b="1" i="1" dirty="0"/>
              <a:t>La Guía Técnica Para El Análisis de Exposición a Factores de Riesgo Ocupacional (físico, químicos, biológicos y ergonómicos) para el proceso de evaluación en la calificación de origen de la enfermedad" </a:t>
            </a:r>
            <a:r>
              <a:rPr lang="es-ES" sz="2000" dirty="0"/>
              <a:t>del Ministerio de la Protección Social, 2011.</a:t>
            </a:r>
          </a:p>
          <a:p>
            <a:endParaRPr lang="es-CO" sz="20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5800" y="44625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ENFERMEDADES LABORALES</a:t>
            </a:r>
            <a:br>
              <a:rPr lang="es-ES_tradnl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s-ES_tradnl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DOCENTES MAGISTERIO PUBLICO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5894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MANUAL PARA LA CALIFICACION DE LA PERDIDA DE LA CAPACIDAD LABORAL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8280920" cy="4464496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ÁMBITO DE LA </a:t>
            </a:r>
            <a:r>
              <a:rPr lang="es-ES" sz="2000" dirty="0" smtClean="0">
                <a:solidFill>
                  <a:schemeClr val="tx1"/>
                </a:solidFill>
              </a:rPr>
              <a:t>CALIFICACIÓN </a:t>
            </a:r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</a:rPr>
              <a:t>Como </a:t>
            </a:r>
            <a:r>
              <a:rPr lang="es-ES" sz="2000" dirty="0">
                <a:solidFill>
                  <a:schemeClr val="tx1"/>
                </a:solidFill>
              </a:rPr>
              <a:t>ámbito de aplicación, este </a:t>
            </a:r>
            <a:r>
              <a:rPr lang="es-ES" sz="2000" dirty="0" smtClean="0">
                <a:solidFill>
                  <a:schemeClr val="tx1"/>
                </a:solidFill>
              </a:rPr>
              <a:t>manual se </a:t>
            </a:r>
            <a:r>
              <a:rPr lang="es-ES" sz="2000" dirty="0">
                <a:solidFill>
                  <a:schemeClr val="tx1"/>
                </a:solidFill>
              </a:rPr>
              <a:t>aplicará a los docentes y directivos docentes </a:t>
            </a:r>
            <a:r>
              <a:rPr lang="es-ES" sz="2000" dirty="0" smtClean="0">
                <a:solidFill>
                  <a:schemeClr val="tx1"/>
                </a:solidFill>
              </a:rPr>
              <a:t>en los </a:t>
            </a:r>
            <a:r>
              <a:rPr lang="es-ES" sz="2000" dirty="0">
                <a:solidFill>
                  <a:schemeClr val="tx1"/>
                </a:solidFill>
              </a:rPr>
              <a:t>niveles de preescolar, básica (primaria y secundaria</a:t>
            </a:r>
            <a:r>
              <a:rPr lang="es-ES" sz="2000" dirty="0" smtClean="0">
                <a:solidFill>
                  <a:schemeClr val="tx1"/>
                </a:solidFill>
              </a:rPr>
              <a:t>) y </a:t>
            </a:r>
            <a:r>
              <a:rPr lang="es-ES" sz="2000" dirty="0">
                <a:solidFill>
                  <a:schemeClr val="tx1"/>
                </a:solidFill>
              </a:rPr>
              <a:t>media, Para operarlo, según </a:t>
            </a:r>
            <a:r>
              <a:rPr lang="es-ES" sz="2000" dirty="0" smtClean="0">
                <a:solidFill>
                  <a:schemeClr val="tx1"/>
                </a:solidFill>
              </a:rPr>
              <a:t>el régimen </a:t>
            </a:r>
            <a:r>
              <a:rPr lang="es-ES" sz="2000" dirty="0">
                <a:solidFill>
                  <a:schemeClr val="tx1"/>
                </a:solidFill>
              </a:rPr>
              <a:t>que se elija, se hace uso de dos opciones, así: 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El procedimiento A, se aplica a los educadores (docentes o directivos docentes) </a:t>
            </a:r>
            <a:r>
              <a:rPr lang="es-ES" sz="2000" dirty="0" smtClean="0">
                <a:solidFill>
                  <a:schemeClr val="tx1"/>
                </a:solidFill>
              </a:rPr>
              <a:t>vinculados al </a:t>
            </a:r>
            <a:r>
              <a:rPr lang="es-ES" sz="2000" dirty="0">
                <a:solidFill>
                  <a:schemeClr val="tx1"/>
                </a:solidFill>
              </a:rPr>
              <a:t>servicio público educativo oficial del Magisterio antes del 26 de junio, fecha en la que </a:t>
            </a:r>
            <a:r>
              <a:rPr lang="es-ES" sz="2000" dirty="0" smtClean="0">
                <a:solidFill>
                  <a:schemeClr val="tx1"/>
                </a:solidFill>
              </a:rPr>
              <a:t>entró en vigencia la </a:t>
            </a:r>
            <a:r>
              <a:rPr lang="es-ES" sz="2000" dirty="0">
                <a:solidFill>
                  <a:schemeClr val="tx1"/>
                </a:solidFill>
              </a:rPr>
              <a:t>Ley 812 de 2003, es decir, las prestaciones sociales de conformidad con la </a:t>
            </a:r>
            <a:r>
              <a:rPr lang="es-ES" sz="2000" dirty="0" smtClean="0">
                <a:solidFill>
                  <a:schemeClr val="tx1"/>
                </a:solidFill>
              </a:rPr>
              <a:t>Ley 91 </a:t>
            </a:r>
            <a:r>
              <a:rPr lang="es-ES" sz="2000" dirty="0">
                <a:solidFill>
                  <a:schemeClr val="tx1"/>
                </a:solidFill>
              </a:rPr>
              <a:t>de 1989, el Decreto 1848 de 1969 y, para los riesgos profesionales o laborales, de </a:t>
            </a:r>
            <a:r>
              <a:rPr lang="es-ES" sz="2000" dirty="0" smtClean="0">
                <a:solidFill>
                  <a:schemeClr val="tx1"/>
                </a:solidFill>
              </a:rPr>
              <a:t>acuerdo al </a:t>
            </a:r>
            <a:r>
              <a:rPr lang="es-ES" sz="2000" dirty="0">
                <a:solidFill>
                  <a:schemeClr val="tx1"/>
                </a:solidFill>
              </a:rPr>
              <a:t>artículo 203 y siguientes del CST. 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El procedimiento B, se aplica a los educadores (docentes o directivos docentes) que se </a:t>
            </a:r>
            <a:r>
              <a:rPr lang="es-ES" sz="2000" dirty="0" smtClean="0">
                <a:solidFill>
                  <a:schemeClr val="tx1"/>
                </a:solidFill>
              </a:rPr>
              <a:t>hayan vinculado </a:t>
            </a:r>
            <a:r>
              <a:rPr lang="es-ES" sz="2000" dirty="0">
                <a:solidFill>
                  <a:schemeClr val="tx1"/>
                </a:solidFill>
              </a:rPr>
              <a:t>o se vinculen a partir del 26 de junio de 2003, es decir con los </a:t>
            </a:r>
            <a:r>
              <a:rPr lang="es-ES" sz="2000" dirty="0" smtClean="0">
                <a:solidFill>
                  <a:schemeClr val="tx1"/>
                </a:solidFill>
              </a:rPr>
              <a:t>derechos prestacionales </a:t>
            </a:r>
            <a:r>
              <a:rPr lang="es-ES" sz="2000" dirty="0">
                <a:solidFill>
                  <a:schemeClr val="tx1"/>
                </a:solidFill>
              </a:rPr>
              <a:t>del régimen pensional </a:t>
            </a:r>
            <a:r>
              <a:rPr lang="es-ES" sz="2000" dirty="0" smtClean="0">
                <a:solidFill>
                  <a:schemeClr val="tx1"/>
                </a:solidFill>
              </a:rPr>
              <a:t>de la </a:t>
            </a:r>
            <a:r>
              <a:rPr lang="es-ES" sz="2000" dirty="0">
                <a:solidFill>
                  <a:schemeClr val="tx1"/>
                </a:solidFill>
              </a:rPr>
              <a:t>prima media establecidos en las leyes 100 de 1993</a:t>
            </a:r>
            <a:r>
              <a:rPr lang="es-ES" sz="2000" dirty="0" smtClean="0">
                <a:solidFill>
                  <a:schemeClr val="tx1"/>
                </a:solidFill>
              </a:rPr>
              <a:t>, 797 </a:t>
            </a:r>
            <a:r>
              <a:rPr lang="es-ES" sz="2000" dirty="0">
                <a:solidFill>
                  <a:schemeClr val="tx1"/>
                </a:solidFill>
              </a:rPr>
              <a:t>de 2003 y 860 de 2003. </a:t>
            </a:r>
          </a:p>
        </p:txBody>
      </p:sp>
    </p:spTree>
    <p:extLst>
      <p:ext uri="{BB962C8B-B14F-4D97-AF65-F5344CB8AC3E}">
        <p14:creationId xmlns:p14="http://schemas.microsoft.com/office/powerpoint/2010/main" val="7536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MANUAL PARA LA CALIFICACION DE LA PERDIDA DE LA CAPACIDAD LABORAL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920880" cy="43204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Para las deficiencias se usan dos formas de ponderación, para el 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s-ES" b="1" i="1" u="sng" dirty="0" smtClean="0">
                <a:solidFill>
                  <a:schemeClr val="tx1"/>
                </a:solidFill>
              </a:rPr>
              <a:t>PROCEDIMIENTO </a:t>
            </a:r>
            <a:r>
              <a:rPr lang="es-ES" b="1" i="1" u="sng" dirty="0">
                <a:solidFill>
                  <a:schemeClr val="tx1"/>
                </a:solidFill>
              </a:rPr>
              <a:t>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los valores </a:t>
            </a:r>
            <a:r>
              <a:rPr lang="es-ES" dirty="0">
                <a:solidFill>
                  <a:schemeClr val="tx1"/>
                </a:solidFill>
              </a:rPr>
              <a:t>de las deficiencia cuando son las de una se suman (aritméticamente, sin sobre </a:t>
            </a:r>
            <a:r>
              <a:rPr lang="es-ES" dirty="0" smtClean="0">
                <a:solidFill>
                  <a:schemeClr val="tx1"/>
                </a:solidFill>
              </a:rPr>
              <a:t>pasar el </a:t>
            </a:r>
            <a:r>
              <a:rPr lang="es-ES" dirty="0">
                <a:solidFill>
                  <a:schemeClr val="tx1"/>
                </a:solidFill>
              </a:rPr>
              <a:t>valor máximo de 100%) </a:t>
            </a:r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b="1" u="sng" dirty="0" smtClean="0">
                <a:solidFill>
                  <a:schemeClr val="tx1"/>
                </a:solidFill>
              </a:rPr>
              <a:t>PROCEDIMIENTO </a:t>
            </a:r>
            <a:r>
              <a:rPr lang="es-ES" b="1" u="sng" dirty="0">
                <a:solidFill>
                  <a:schemeClr val="tx1"/>
                </a:solidFill>
              </a:rPr>
              <a:t>B</a:t>
            </a:r>
            <a:r>
              <a:rPr lang="es-ES" dirty="0">
                <a:solidFill>
                  <a:schemeClr val="tx1"/>
                </a:solidFill>
              </a:rPr>
              <a:t> se </a:t>
            </a:r>
            <a:r>
              <a:rPr lang="es-ES" dirty="0" smtClean="0">
                <a:solidFill>
                  <a:schemeClr val="tx1"/>
                </a:solidFill>
              </a:rPr>
              <a:t>usa la </a:t>
            </a:r>
            <a:r>
              <a:rPr lang="es-ES" dirty="0">
                <a:solidFill>
                  <a:schemeClr val="tx1"/>
                </a:solidFill>
              </a:rPr>
              <a:t>fórmula de </a:t>
            </a:r>
            <a:r>
              <a:rPr lang="es-ES" dirty="0" err="1" smtClean="0">
                <a:solidFill>
                  <a:schemeClr val="tx1"/>
                </a:solidFill>
              </a:rPr>
              <a:t>Balthazar</a:t>
            </a:r>
            <a:r>
              <a:rPr lang="es-ES" dirty="0" smtClean="0">
                <a:solidFill>
                  <a:schemeClr val="tx1"/>
                </a:solidFill>
              </a:rPr>
              <a:t> adaptada </a:t>
            </a:r>
            <a:r>
              <a:rPr lang="es-ES" dirty="0">
                <a:solidFill>
                  <a:schemeClr val="tx1"/>
                </a:solidFill>
              </a:rPr>
              <a:t>al 50% según régimen aplicable, valor que serán sumados a las </a:t>
            </a:r>
            <a:r>
              <a:rPr lang="es-ES" dirty="0" smtClean="0">
                <a:solidFill>
                  <a:schemeClr val="tx1"/>
                </a:solidFill>
              </a:rPr>
              <a:t>variables dependientes </a:t>
            </a:r>
            <a:r>
              <a:rPr lang="es-ES" dirty="0">
                <a:solidFill>
                  <a:schemeClr val="tx1"/>
                </a:solidFill>
              </a:rPr>
              <a:t>para así obtener el porcentaje </a:t>
            </a:r>
            <a:r>
              <a:rPr lang="es-ES" dirty="0" smtClean="0">
                <a:solidFill>
                  <a:schemeClr val="tx1"/>
                </a:solidFill>
              </a:rPr>
              <a:t>de la </a:t>
            </a:r>
            <a:r>
              <a:rPr lang="es-ES" dirty="0">
                <a:solidFill>
                  <a:schemeClr val="tx1"/>
                </a:solidFill>
              </a:rPr>
              <a:t>pérdida de la capacidad laboral o invalidez 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dirty="0">
                <a:solidFill>
                  <a:schemeClr val="tx1"/>
                </a:solidFill>
              </a:rPr>
              <a:t>los educadores. Las definiciones a considerar son: </a:t>
            </a:r>
          </a:p>
        </p:txBody>
      </p:sp>
    </p:spTree>
    <p:extLst>
      <p:ext uri="{BB962C8B-B14F-4D97-AF65-F5344CB8AC3E}">
        <p14:creationId xmlns:p14="http://schemas.microsoft.com/office/powerpoint/2010/main" val="37424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1323</Words>
  <Application>Microsoft Office PowerPoint</Application>
  <PresentationFormat>Presentación en pantalla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Tema de Office</vt:lpstr>
      <vt:lpstr>ENFERMEDADES LABORALES DOCENTES MAGISTERIO PUBLICO</vt:lpstr>
      <vt:lpstr>ENFERMEDADES LABORALES DOCENTES MAGISTERIO PUBLICO</vt:lpstr>
      <vt:lpstr>ENFERMEDADES LABORALES DOCENTES MAGISTERIO PUBLICO</vt:lpstr>
      <vt:lpstr>ENFERMEDADES LABORALES DOCENTES MAGISTERIO PUBLICO</vt:lpstr>
      <vt:lpstr>Presentación de PowerPoint</vt:lpstr>
      <vt:lpstr>Presentación de PowerPoint</vt:lpstr>
      <vt:lpstr>Presentación de PowerPoint</vt:lpstr>
      <vt:lpstr>MANUAL PARA LA CALIFICACION DE LA PERDIDA DE LA CAPACIDAD LABORAL</vt:lpstr>
      <vt:lpstr>MANUAL PARA LA CALIFICACION DE LA PERDIDA DE LA CAPACIDAD LABORAL</vt:lpstr>
      <vt:lpstr>MANUAL PARA LA CALIFICACION DE LA PERDIDA DE LA CAPACIDAD LABORAL</vt:lpstr>
      <vt:lpstr>MANUAL PARA LA CALIFICACION DE LA PERDIDA DE LA CAPACIDAD LABORAL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ENFERMEDADES LABORALES DOCENTES MAGISTERIO PUBLICO</dc:title>
  <dc:creator>Usuario de Windows</dc:creator>
  <cp:lastModifiedBy>Full name</cp:lastModifiedBy>
  <cp:revision>9</cp:revision>
  <dcterms:created xsi:type="dcterms:W3CDTF">2015-09-16T18:22:20Z</dcterms:created>
  <dcterms:modified xsi:type="dcterms:W3CDTF">2016-03-31T22:16:03Z</dcterms:modified>
</cp:coreProperties>
</file>